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8" r:id="rId1"/>
    <p:sldMasterId id="2147483790" r:id="rId2"/>
    <p:sldMasterId id="2147483827" r:id="rId3"/>
    <p:sldMasterId id="2147483851" r:id="rId4"/>
  </p:sldMasterIdLst>
  <p:notesMasterIdLst>
    <p:notesMasterId r:id="rId59"/>
  </p:notesMasterIdLst>
  <p:handoutMasterIdLst>
    <p:handoutMasterId r:id="rId60"/>
  </p:handoutMasterIdLst>
  <p:sldIdLst>
    <p:sldId id="376" r:id="rId5"/>
    <p:sldId id="261" r:id="rId6"/>
    <p:sldId id="3006" r:id="rId7"/>
    <p:sldId id="324" r:id="rId8"/>
    <p:sldId id="3007" r:id="rId9"/>
    <p:sldId id="2932" r:id="rId10"/>
    <p:sldId id="321" r:id="rId11"/>
    <p:sldId id="2995" r:id="rId12"/>
    <p:sldId id="2978" r:id="rId13"/>
    <p:sldId id="268" r:id="rId14"/>
    <p:sldId id="2980" r:id="rId15"/>
    <p:sldId id="2911" r:id="rId16"/>
    <p:sldId id="3008" r:id="rId17"/>
    <p:sldId id="2977" r:id="rId18"/>
    <p:sldId id="2976" r:id="rId19"/>
    <p:sldId id="2916" r:id="rId20"/>
    <p:sldId id="3001" r:id="rId21"/>
    <p:sldId id="2975" r:id="rId22"/>
    <p:sldId id="2896" r:id="rId23"/>
    <p:sldId id="2974" r:id="rId24"/>
    <p:sldId id="2425" r:id="rId25"/>
    <p:sldId id="3003" r:id="rId26"/>
    <p:sldId id="2904" r:id="rId27"/>
    <p:sldId id="2902" r:id="rId28"/>
    <p:sldId id="2321" r:id="rId29"/>
    <p:sldId id="2322" r:id="rId30"/>
    <p:sldId id="2994" r:id="rId31"/>
    <p:sldId id="2320" r:id="rId32"/>
    <p:sldId id="265" r:id="rId33"/>
    <p:sldId id="302" r:id="rId34"/>
    <p:sldId id="2989" r:id="rId35"/>
    <p:sldId id="2996" r:id="rId36"/>
    <p:sldId id="267" r:id="rId37"/>
    <p:sldId id="3041" r:id="rId38"/>
    <p:sldId id="2325" r:id="rId39"/>
    <p:sldId id="3031" r:id="rId40"/>
    <p:sldId id="2329" r:id="rId41"/>
    <p:sldId id="342" r:id="rId42"/>
    <p:sldId id="3037" r:id="rId43"/>
    <p:sldId id="3032" r:id="rId44"/>
    <p:sldId id="2997" r:id="rId45"/>
    <p:sldId id="3009" r:id="rId46"/>
    <p:sldId id="3010" r:id="rId47"/>
    <p:sldId id="3020" r:id="rId48"/>
    <p:sldId id="3021" r:id="rId49"/>
    <p:sldId id="3013" r:id="rId50"/>
    <p:sldId id="3027" r:id="rId51"/>
    <p:sldId id="3038" r:id="rId52"/>
    <p:sldId id="3040" r:id="rId53"/>
    <p:sldId id="3023" r:id="rId54"/>
    <p:sldId id="3030" r:id="rId55"/>
    <p:sldId id="820" r:id="rId56"/>
    <p:sldId id="3042" r:id="rId57"/>
    <p:sldId id="2993" r:id="rId58"/>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60D083D1-1888-4651-8B22-01605E1997E9}">
          <p14:sldIdLst>
            <p14:sldId id="376"/>
            <p14:sldId id="261"/>
            <p14:sldId id="3006"/>
            <p14:sldId id="324"/>
            <p14:sldId id="3007"/>
            <p14:sldId id="2932"/>
            <p14:sldId id="321"/>
            <p14:sldId id="2995"/>
            <p14:sldId id="2978"/>
            <p14:sldId id="268"/>
            <p14:sldId id="2980"/>
            <p14:sldId id="2911"/>
            <p14:sldId id="3008"/>
            <p14:sldId id="2977"/>
            <p14:sldId id="2976"/>
            <p14:sldId id="2916"/>
            <p14:sldId id="3001"/>
            <p14:sldId id="2975"/>
            <p14:sldId id="2896"/>
            <p14:sldId id="2974"/>
            <p14:sldId id="2425"/>
            <p14:sldId id="3003"/>
            <p14:sldId id="2904"/>
            <p14:sldId id="2902"/>
            <p14:sldId id="2321"/>
            <p14:sldId id="2322"/>
            <p14:sldId id="2994"/>
            <p14:sldId id="2320"/>
            <p14:sldId id="265"/>
            <p14:sldId id="302"/>
            <p14:sldId id="2989"/>
            <p14:sldId id="2996"/>
            <p14:sldId id="267"/>
            <p14:sldId id="3041"/>
            <p14:sldId id="2325"/>
            <p14:sldId id="3031"/>
            <p14:sldId id="2329"/>
            <p14:sldId id="342"/>
            <p14:sldId id="3037"/>
            <p14:sldId id="3032"/>
            <p14:sldId id="2997"/>
            <p14:sldId id="3009"/>
            <p14:sldId id="3010"/>
            <p14:sldId id="3020"/>
            <p14:sldId id="3021"/>
            <p14:sldId id="3013"/>
            <p14:sldId id="3027"/>
            <p14:sldId id="3038"/>
            <p14:sldId id="3040"/>
            <p14:sldId id="3023"/>
            <p14:sldId id="3030"/>
            <p14:sldId id="820"/>
            <p14:sldId id="3042"/>
            <p14:sldId id="2993"/>
          </p14:sldIdLst>
        </p14:section>
        <p14:section name="タイトルなしのセクション" id="{232EC802-86E0-49CA-BF71-CFB8954B490A}">
          <p14:sldIdLst/>
        </p14:section>
      </p14:sectionLst>
    </p:ext>
    <p:ext uri="{EFAFB233-063F-42B5-8137-9DF3F51BA10A}">
      <p15:sldGuideLst xmlns:p15="http://schemas.microsoft.com/office/powerpoint/2012/main">
        <p15:guide id="1" orient="horz" pos="2659"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F7530"/>
    <a:srgbClr val="9BBB59"/>
    <a:srgbClr val="4F81BD"/>
    <a:srgbClr val="FAD6CD"/>
    <a:srgbClr val="FDD5B2"/>
    <a:srgbClr val="C8DAF2"/>
    <a:srgbClr val="FCD3B3"/>
    <a:srgbClr val="FDE4CE"/>
    <a:srgbClr val="FDE3CC"/>
    <a:srgbClr val="F8D0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テーマ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テーマ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テーマ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テーマ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83758" autoAdjust="0"/>
  </p:normalViewPr>
  <p:slideViewPr>
    <p:cSldViewPr>
      <p:cViewPr varScale="1">
        <p:scale>
          <a:sx n="65" d="100"/>
          <a:sy n="65" d="100"/>
        </p:scale>
        <p:origin x="470" y="27"/>
      </p:cViewPr>
      <p:guideLst>
        <p:guide orient="horz" pos="2659"/>
        <p:guide pos="3840"/>
      </p:guideLst>
    </p:cSldViewPr>
  </p:slideViewPr>
  <p:notesTextViewPr>
    <p:cViewPr>
      <p:scale>
        <a:sx n="1" d="1"/>
        <a:sy n="1" d="1"/>
      </p:scale>
      <p:origin x="0" y="0"/>
    </p:cViewPr>
  </p:notesTextViewPr>
  <p:sorterViewPr>
    <p:cViewPr>
      <p:scale>
        <a:sx n="164" d="100"/>
        <a:sy n="164" d="100"/>
      </p:scale>
      <p:origin x="0" y="0"/>
    </p:cViewPr>
  </p:sorterViewPr>
  <p:notesViewPr>
    <p:cSldViewPr>
      <p:cViewPr varScale="1">
        <p:scale>
          <a:sx n="80" d="100"/>
          <a:sy n="80" d="100"/>
        </p:scale>
        <p:origin x="291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65820891695796"/>
          <c:y val="0.14693277670144891"/>
          <c:w val="0.77514706055789329"/>
          <c:h val="0.57854045267562171"/>
        </c:manualLayout>
      </c:layout>
      <c:pieChart>
        <c:varyColors val="1"/>
        <c:ser>
          <c:idx val="0"/>
          <c:order val="0"/>
          <c:tx>
            <c:strRef>
              <c:f>Sheet1!$B$1</c:f>
              <c:strCache>
                <c:ptCount val="1"/>
                <c:pt idx="0">
                  <c:v>屈折検査の実施有無</c:v>
                </c:pt>
              </c:strCache>
            </c:strRef>
          </c:tx>
          <c:dPt>
            <c:idx val="0"/>
            <c:bubble3D val="0"/>
            <c:explosion val="5"/>
            <c:spPr>
              <a:solidFill>
                <a:schemeClr val="tx2"/>
              </a:solidFill>
              <a:ln w="19050">
                <a:solidFill>
                  <a:schemeClr val="lt1"/>
                </a:solidFill>
              </a:ln>
              <a:effectLst/>
            </c:spPr>
            <c:extLst>
              <c:ext xmlns:c16="http://schemas.microsoft.com/office/drawing/2014/chart" uri="{C3380CC4-5D6E-409C-BE32-E72D297353CC}">
                <c16:uniqueId val="{00000001-16BC-4E05-B350-C873470E49EE}"/>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16BC-4E05-B350-C873470E49EE}"/>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16BC-4E05-B350-C873470E49EE}"/>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16BC-4E05-B350-C873470E49EE}"/>
              </c:ext>
            </c:extLst>
          </c:dPt>
          <c:dLbls>
            <c:dLbl>
              <c:idx val="0"/>
              <c:tx>
                <c:rich>
                  <a:bodyPr rot="0" spcFirstLastPara="1" vertOverflow="clip" horzOverflow="clip" vert="horz" wrap="square" lIns="38100" tIns="19050" rIns="38100" bIns="19050" anchor="ctr" anchorCtr="1">
                    <a:spAutoFit/>
                  </a:bodyPr>
                  <a:lstStyle/>
                  <a:p>
                    <a:pPr>
                      <a:lnSpc>
                        <a:spcPct val="70000"/>
                      </a:lnSpc>
                      <a:defRPr sz="1400" b="1" i="0" u="none" strike="noStrike" kern="1200" baseline="0">
                        <a:solidFill>
                          <a:schemeClr val="dk1">
                            <a:lumMod val="65000"/>
                            <a:lumOff val="35000"/>
                          </a:schemeClr>
                        </a:solidFill>
                        <a:latin typeface="+mn-lt"/>
                        <a:ea typeface="+mn-ea"/>
                        <a:cs typeface="+mn-cs"/>
                      </a:defRPr>
                    </a:pPr>
                    <a:fld id="{897416CC-D369-4315-B63F-A55EE46C752B}" type="CATEGORYNAME">
                      <a:rPr lang="ja-JP" altLang="en-US" b="1"/>
                      <a:pPr>
                        <a:lnSpc>
                          <a:spcPct val="70000"/>
                        </a:lnSpc>
                        <a:defRPr sz="1400" b="1"/>
                      </a:pPr>
                      <a:t>[分類名]</a:t>
                    </a:fld>
                    <a:r>
                      <a:rPr lang="ja-JP" altLang="en-US" b="1" dirty="0"/>
                      <a:t>
</a:t>
                    </a:r>
                    <a:fld id="{51C1A4B8-1B2B-4F97-B63B-B3571BEF2FBF}" type="PERCENTAGE">
                      <a:rPr lang="en-US" altLang="ja-JP" b="1"/>
                      <a:pPr>
                        <a:lnSpc>
                          <a:spcPct val="70000"/>
                        </a:lnSpc>
                        <a:defRPr sz="1400" b="1"/>
                      </a:pPr>
                      <a:t>[パーセンテージ]</a:t>
                    </a:fld>
                    <a:endParaRPr lang="ja-JP" altLang="en-US" b="1" dirty="0"/>
                  </a:p>
                </c:rich>
              </c:tx>
              <c:numFmt formatCode="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lnSpc>
                      <a:spcPct val="70000"/>
                    </a:lnSpc>
                    <a:defRPr sz="1400" b="1"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1-16BC-4E05-B350-C873470E49EE}"/>
                </c:ext>
              </c:extLst>
            </c:dLbl>
            <c:dLbl>
              <c:idx val="1"/>
              <c:numFmt formatCode="0.0%" sourceLinked="0"/>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lnSpc>
                      <a:spcPct val="70000"/>
                    </a:lnSpc>
                    <a:defRPr sz="1400" b="0"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6528"/>
                        <a:gd name="adj2" fmla="val 21617"/>
                      </a:avLst>
                    </a:prstGeom>
                    <a:noFill/>
                    <a:ln>
                      <a:noFill/>
                    </a:ln>
                  </c15:spPr>
                </c:ext>
                <c:ext xmlns:c16="http://schemas.microsoft.com/office/drawing/2014/chart" uri="{C3380CC4-5D6E-409C-BE32-E72D297353CC}">
                  <c16:uniqueId val="{00000003-16BC-4E05-B350-C873470E49EE}"/>
                </c:ext>
              </c:extLst>
            </c:dLbl>
            <c:numFmt formatCode="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lnSpc>
                    <a:spcPct val="70000"/>
                  </a:lnSpc>
                  <a:defRPr sz="1400" b="0"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実施</c:v>
                </c:pt>
                <c:pt idx="1">
                  <c:v>非実施</c:v>
                </c:pt>
                <c:pt idx="2">
                  <c:v>不明</c:v>
                </c:pt>
              </c:strCache>
            </c:strRef>
          </c:cat>
          <c:val>
            <c:numRef>
              <c:f>Sheet1!$B$2:$B$4</c:f>
              <c:numCache>
                <c:formatCode>General</c:formatCode>
                <c:ptCount val="3"/>
                <c:pt idx="0">
                  <c:v>28.4</c:v>
                </c:pt>
                <c:pt idx="1">
                  <c:v>53.4</c:v>
                </c:pt>
                <c:pt idx="2">
                  <c:v>18.2</c:v>
                </c:pt>
              </c:numCache>
            </c:numRef>
          </c:val>
          <c:extLst>
            <c:ext xmlns:c16="http://schemas.microsoft.com/office/drawing/2014/chart" uri="{C3380CC4-5D6E-409C-BE32-E72D297353CC}">
              <c16:uniqueId val="{00000008-16BC-4E05-B350-C873470E49EE}"/>
            </c:ext>
          </c:extLst>
        </c:ser>
        <c:dLbls>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338268866183328"/>
          <c:y val="0.14592469415465134"/>
          <c:w val="0.50082039868927342"/>
          <c:h val="0.81992271785170678"/>
        </c:manualLayout>
      </c:layout>
      <c:pieChart>
        <c:varyColors val="1"/>
        <c:ser>
          <c:idx val="0"/>
          <c:order val="0"/>
          <c:tx>
            <c:strRef>
              <c:f>問４の集計結果!$S$66</c:f>
              <c:strCache>
                <c:ptCount val="1"/>
                <c:pt idx="0">
                  <c:v>屈折検査の実施有無</c:v>
                </c:pt>
              </c:strCache>
            </c:strRef>
          </c:tx>
          <c:dPt>
            <c:idx val="0"/>
            <c:bubble3D val="0"/>
            <c:explosion val="4"/>
            <c:spPr>
              <a:solidFill>
                <a:schemeClr val="tx2"/>
              </a:solidFill>
              <a:ln w="19050">
                <a:solidFill>
                  <a:schemeClr val="lt1"/>
                </a:solidFill>
              </a:ln>
              <a:effectLst/>
            </c:spPr>
            <c:extLst>
              <c:ext xmlns:c16="http://schemas.microsoft.com/office/drawing/2014/chart" uri="{C3380CC4-5D6E-409C-BE32-E72D297353CC}">
                <c16:uniqueId val="{00000001-30B0-400E-8524-AF043E3E63A3}"/>
              </c:ext>
            </c:extLst>
          </c:dPt>
          <c:dPt>
            <c:idx val="1"/>
            <c:bubble3D val="0"/>
            <c:spPr>
              <a:solidFill>
                <a:srgbClr val="4F81BD"/>
              </a:solidFill>
              <a:ln w="19050">
                <a:solidFill>
                  <a:schemeClr val="lt1"/>
                </a:solidFill>
              </a:ln>
              <a:effectLst/>
            </c:spPr>
            <c:extLst>
              <c:ext xmlns:c16="http://schemas.microsoft.com/office/drawing/2014/chart" uri="{C3380CC4-5D6E-409C-BE32-E72D297353CC}">
                <c16:uniqueId val="{00000003-30B0-400E-8524-AF043E3E63A3}"/>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30B0-400E-8524-AF043E3E63A3}"/>
              </c:ext>
            </c:extLst>
          </c:dPt>
          <c:dPt>
            <c:idx val="3"/>
            <c:bubble3D val="0"/>
            <c:spPr>
              <a:solidFill>
                <a:srgbClr val="FFFF00"/>
              </a:solidFill>
              <a:ln w="19050">
                <a:solidFill>
                  <a:schemeClr val="lt1"/>
                </a:solidFill>
              </a:ln>
              <a:effectLst/>
            </c:spPr>
            <c:extLst>
              <c:ext xmlns:c16="http://schemas.microsoft.com/office/drawing/2014/chart" uri="{C3380CC4-5D6E-409C-BE32-E72D297353CC}">
                <c16:uniqueId val="{00000007-30B0-400E-8524-AF043E3E63A3}"/>
              </c:ext>
            </c:extLst>
          </c:dPt>
          <c:dPt>
            <c:idx val="4"/>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9-30B0-400E-8524-AF043E3E63A3}"/>
              </c:ext>
            </c:extLst>
          </c:dPt>
          <c:dPt>
            <c:idx val="5"/>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B-30B0-400E-8524-AF043E3E63A3}"/>
              </c:ext>
            </c:extLst>
          </c:dPt>
          <c:dLbls>
            <c:dLbl>
              <c:idx val="0"/>
              <c:layout>
                <c:manualLayout>
                  <c:x val="-0.16774853570630743"/>
                  <c:y val="-8.316900812768032E-3"/>
                </c:manualLayout>
              </c:layout>
              <c:numFmt formatCode="0.0%" sourceLinked="0"/>
              <c:spPr>
                <a:solidFill>
                  <a:schemeClr val="bg1"/>
                </a:solidFill>
                <a:ln>
                  <a:noFill/>
                </a:ln>
                <a:effectLst/>
              </c:spPr>
              <c:txPr>
                <a:bodyPr rot="0" spcFirstLastPara="1" vertOverflow="ellipsis" vert="horz" wrap="square" lIns="18000" tIns="19050" rIns="18000" bIns="19050" anchor="ctr" anchorCtr="1">
                  <a:noAutofit/>
                </a:bodyPr>
                <a:lstStyle/>
                <a:p>
                  <a:pPr>
                    <a:lnSpc>
                      <a:spcPct val="80000"/>
                    </a:lnSpc>
                    <a:defRPr sz="1400"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2819632944009807"/>
                      <c:h val="0.14945118722414513"/>
                    </c:manualLayout>
                  </c15:layout>
                </c:ext>
                <c:ext xmlns:c16="http://schemas.microsoft.com/office/drawing/2014/chart" uri="{C3380CC4-5D6E-409C-BE32-E72D297353CC}">
                  <c16:uniqueId val="{00000001-30B0-400E-8524-AF043E3E63A3}"/>
                </c:ext>
              </c:extLst>
            </c:dLbl>
            <c:dLbl>
              <c:idx val="1"/>
              <c:layout>
                <c:manualLayout>
                  <c:x val="0.14273488728253611"/>
                  <c:y val="-0.14621414772791169"/>
                </c:manualLayout>
              </c:layout>
              <c:numFmt formatCode="0.0%" sourceLinked="0"/>
              <c:spPr>
                <a:solidFill>
                  <a:schemeClr val="bg1"/>
                </a:solidFill>
                <a:ln>
                  <a:noFill/>
                </a:ln>
                <a:effectLst/>
              </c:spPr>
              <c:txPr>
                <a:bodyPr rot="0" spcFirstLastPara="1" vertOverflow="ellipsis" vert="horz" wrap="square" lIns="18000" tIns="19050" rIns="18000" bIns="19050" anchor="ctr" anchorCtr="1">
                  <a:spAutoFit/>
                </a:bodyPr>
                <a:lstStyle/>
                <a:p>
                  <a:pPr>
                    <a:lnSpc>
                      <a:spcPct val="80000"/>
                    </a:lnSpc>
                    <a:defRPr sz="1400"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0B0-400E-8524-AF043E3E63A3}"/>
                </c:ext>
              </c:extLst>
            </c:dLbl>
            <c:dLbl>
              <c:idx val="2"/>
              <c:numFmt formatCode="0.0%" sourceLinked="0"/>
              <c:spPr>
                <a:solidFill>
                  <a:schemeClr val="bg1"/>
                </a:solidFill>
                <a:ln>
                  <a:noFill/>
                </a:ln>
                <a:effectLst/>
              </c:spPr>
              <c:txPr>
                <a:bodyPr rot="0" spcFirstLastPara="1" vertOverflow="ellipsis" vert="horz" wrap="square" lIns="18000" tIns="19050" rIns="18000" bIns="19050" anchor="ctr" anchorCtr="1">
                  <a:spAutoFit/>
                </a:bodyPr>
                <a:lstStyle/>
                <a:p>
                  <a:pPr>
                    <a:lnSpc>
                      <a:spcPct val="80000"/>
                    </a:lnSpc>
                    <a:defRPr sz="1400" b="1" i="0" u="none" strike="noStrike" kern="1200" baseline="0">
                      <a:solidFill>
                        <a:schemeClr val="tx1">
                          <a:lumMod val="75000"/>
                          <a:lumOff val="25000"/>
                        </a:schemeClr>
                      </a:solidFill>
                      <a:latin typeface="+mn-lt"/>
                      <a:ea typeface="+mn-ea"/>
                      <a:cs typeface="+mn-cs"/>
                    </a:defRPr>
                  </a:pPr>
                  <a:endParaRPr lang="ja-JP"/>
                </a:p>
              </c:txPr>
              <c:dLblPos val="in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0B0-400E-8524-AF043E3E63A3}"/>
                </c:ext>
              </c:extLst>
            </c:dLbl>
            <c:dLbl>
              <c:idx val="3"/>
              <c:layout>
                <c:manualLayout>
                  <c:x val="-3.5116617866831998E-2"/>
                  <c:y val="2.6280379790468846E-2"/>
                </c:manualLayout>
              </c:layout>
              <c:tx>
                <c:rich>
                  <a:bodyPr rot="0" spcFirstLastPara="1" vertOverflow="ellipsis" vert="horz" wrap="square" lIns="18000" tIns="19050" rIns="18000" bIns="19050" anchor="ctr" anchorCtr="1">
                    <a:spAutoFit/>
                  </a:bodyPr>
                  <a:lstStyle/>
                  <a:p>
                    <a:pPr>
                      <a:lnSpc>
                        <a:spcPct val="80000"/>
                      </a:lnSpc>
                      <a:defRPr sz="1400" b="1" i="0" u="none" strike="noStrike" kern="1200" baseline="0">
                        <a:solidFill>
                          <a:schemeClr val="tx1">
                            <a:lumMod val="75000"/>
                            <a:lumOff val="25000"/>
                          </a:schemeClr>
                        </a:solidFill>
                        <a:latin typeface="+mn-lt"/>
                        <a:ea typeface="+mn-ea"/>
                        <a:cs typeface="+mn-cs"/>
                      </a:defRPr>
                    </a:pPr>
                    <a:fld id="{49DBE266-BBCB-46DE-876C-201A4D3AA6CF}" type="CATEGORYNAME">
                      <a:rPr lang="ja-JP" altLang="en-US" b="0"/>
                      <a:pPr>
                        <a:lnSpc>
                          <a:spcPct val="80000"/>
                        </a:lnSpc>
                        <a:defRPr sz="1400" b="1" i="0" u="none" strike="noStrike" kern="1200" baseline="0">
                          <a:solidFill>
                            <a:schemeClr val="tx1">
                              <a:lumMod val="75000"/>
                              <a:lumOff val="25000"/>
                            </a:schemeClr>
                          </a:solidFill>
                          <a:latin typeface="+mn-lt"/>
                          <a:ea typeface="+mn-ea"/>
                          <a:cs typeface="+mn-cs"/>
                        </a:defRPr>
                      </a:pPr>
                      <a:t>[分類名]</a:t>
                    </a:fld>
                    <a:r>
                      <a:rPr lang="ja-JP" altLang="en-US" baseline="0" dirty="0"/>
                      <a:t>
</a:t>
                    </a:r>
                    <a:fld id="{2F0FFFC0-21ED-4BE6-B6C6-455C81B22C4E}" type="PERCENTAGE">
                      <a:rPr lang="en-US" altLang="ja-JP" b="0" baseline="0"/>
                      <a:pPr>
                        <a:lnSpc>
                          <a:spcPct val="80000"/>
                        </a:lnSpc>
                        <a:defRPr sz="1400" b="1" i="0" u="none" strike="noStrike" kern="1200" baseline="0">
                          <a:solidFill>
                            <a:schemeClr val="tx1">
                              <a:lumMod val="75000"/>
                              <a:lumOff val="25000"/>
                            </a:schemeClr>
                          </a:solidFill>
                          <a:latin typeface="+mn-lt"/>
                          <a:ea typeface="+mn-ea"/>
                          <a:cs typeface="+mn-cs"/>
                        </a:defRPr>
                      </a:pPr>
                      <a:t>[パーセンテージ]</a:t>
                    </a:fld>
                    <a:endParaRPr lang="ja-JP" altLang="en-US" baseline="0" dirty="0"/>
                  </a:p>
                </c:rich>
              </c:tx>
              <c:numFmt formatCode="0.0%" sourceLinked="0"/>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30B0-400E-8524-AF043E3E63A3}"/>
                </c:ext>
              </c:extLst>
            </c:dLbl>
            <c:dLbl>
              <c:idx val="4"/>
              <c:layout>
                <c:manualLayout>
                  <c:x val="-1.8866034001001154E-2"/>
                  <c:y val="1.1881042404459542E-2"/>
                </c:manualLayout>
              </c:layout>
              <c:numFmt formatCode="0.0%" sourceLinked="0"/>
              <c:spPr>
                <a:noFill/>
                <a:ln>
                  <a:noFill/>
                </a:ln>
                <a:effectLst/>
              </c:spPr>
              <c:txPr>
                <a:bodyPr rot="0" spcFirstLastPara="1" vertOverflow="ellipsis" vert="horz" wrap="square" lIns="18000" tIns="19050" rIns="18000" bIns="19050" anchor="ctr" anchorCtr="1">
                  <a:spAutoFit/>
                </a:bodyPr>
                <a:lstStyle/>
                <a:p>
                  <a:pPr>
                    <a:lnSpc>
                      <a:spcPct val="80000"/>
                    </a:lnSpc>
                    <a:defRPr sz="14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0B0-400E-8524-AF043E3E63A3}"/>
                </c:ext>
              </c:extLst>
            </c:dLbl>
            <c:dLbl>
              <c:idx val="5"/>
              <c:layout>
                <c:manualLayout>
                  <c:x val="2.951075925852922E-2"/>
                  <c:y val="1.0294670582764899E-2"/>
                </c:manualLayout>
              </c:layout>
              <c:numFmt formatCode="0.0%" sourceLinked="0"/>
              <c:spPr>
                <a:noFill/>
                <a:ln>
                  <a:noFill/>
                </a:ln>
                <a:effectLst/>
              </c:spPr>
              <c:txPr>
                <a:bodyPr rot="0" spcFirstLastPara="1" vertOverflow="ellipsis" vert="horz" wrap="square" lIns="18000" tIns="19050" rIns="18000" bIns="19050" anchor="ctr" anchorCtr="1">
                  <a:spAutoFit/>
                </a:bodyPr>
                <a:lstStyle/>
                <a:p>
                  <a:pPr>
                    <a:lnSpc>
                      <a:spcPct val="80000"/>
                    </a:lnSpc>
                    <a:defRPr sz="14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0B0-400E-8524-AF043E3E63A3}"/>
                </c:ext>
              </c:extLst>
            </c:dLbl>
            <c:numFmt formatCode="0.0%" sourceLinked="0"/>
            <c:spPr>
              <a:solidFill>
                <a:schemeClr val="bg1"/>
              </a:solidFill>
              <a:ln>
                <a:noFill/>
              </a:ln>
              <a:effectLst/>
            </c:spPr>
            <c:txPr>
              <a:bodyPr rot="0" spcFirstLastPara="1" vertOverflow="ellipsis" vert="horz" wrap="square" lIns="18000" tIns="19050" rIns="18000" bIns="19050" anchor="ctr" anchorCtr="1">
                <a:spAutoFit/>
              </a:bodyPr>
              <a:lstStyle/>
              <a:p>
                <a:pPr>
                  <a:lnSpc>
                    <a:spcPct val="80000"/>
                  </a:lnSpc>
                  <a:defRPr sz="14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問４の集計結果!$R$67:$R$72</c:f>
              <c:strCache>
                <c:ptCount val="6"/>
                <c:pt idx="0">
                  <c:v>実施</c:v>
                </c:pt>
                <c:pt idx="1">
                  <c:v>令和4年実施</c:v>
                </c:pt>
                <c:pt idx="2">
                  <c:v>近年中実施</c:v>
                </c:pt>
                <c:pt idx="3">
                  <c:v>予定なし</c:v>
                </c:pt>
                <c:pt idx="4">
                  <c:v>不明</c:v>
                </c:pt>
                <c:pt idx="5">
                  <c:v>未健診</c:v>
                </c:pt>
              </c:strCache>
            </c:strRef>
          </c:cat>
          <c:val>
            <c:numRef>
              <c:f>問４の集計結果!$S$67:$S$72</c:f>
              <c:numCache>
                <c:formatCode>General</c:formatCode>
                <c:ptCount val="6"/>
                <c:pt idx="0">
                  <c:v>713</c:v>
                </c:pt>
                <c:pt idx="1">
                  <c:v>319</c:v>
                </c:pt>
                <c:pt idx="2">
                  <c:v>205</c:v>
                </c:pt>
                <c:pt idx="3">
                  <c:v>160</c:v>
                </c:pt>
                <c:pt idx="4">
                  <c:v>24</c:v>
                </c:pt>
                <c:pt idx="5">
                  <c:v>38</c:v>
                </c:pt>
              </c:numCache>
            </c:numRef>
          </c:val>
          <c:extLst>
            <c:ext xmlns:c16="http://schemas.microsoft.com/office/drawing/2014/chart" uri="{C3380CC4-5D6E-409C-BE32-E72D297353CC}">
              <c16:uniqueId val="{0000000C-30B0-400E-8524-AF043E3E63A3}"/>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C0839C-5B78-4E8F-9B9F-E230E24E31A6}"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kumimoji="1" lang="ja-JP" altLang="en-US"/>
        </a:p>
      </dgm:t>
    </dgm:pt>
    <dgm:pt modelId="{BD431347-9CD7-423C-8779-0202DF689E9D}">
      <dgm:prSet phldrT="[テキスト]" custT="1"/>
      <dgm:spPr/>
      <dgm:t>
        <a:bodyPr/>
        <a:lstStyle/>
        <a:p>
          <a:pPr marL="180000"/>
          <a:r>
            <a:rPr kumimoji="1" lang="ja-JP" altLang="en-US" sz="3600" b="1" dirty="0">
              <a:effectLst/>
            </a:rPr>
            <a:t>弱視</a:t>
          </a:r>
          <a:r>
            <a:rPr kumimoji="1" lang="ja-JP" altLang="en-US" sz="3200" dirty="0">
              <a:effectLst/>
            </a:rPr>
            <a:t>とは</a:t>
          </a:r>
        </a:p>
      </dgm:t>
    </dgm:pt>
    <dgm:pt modelId="{189E137C-B31F-43B6-B4FF-AAC7127A6D40}" type="parTrans" cxnId="{FFC9CE76-770D-4E52-9293-2E7FAFC7CA34}">
      <dgm:prSet/>
      <dgm:spPr/>
      <dgm:t>
        <a:bodyPr/>
        <a:lstStyle/>
        <a:p>
          <a:pPr marL="180000"/>
          <a:endParaRPr kumimoji="1" lang="ja-JP" altLang="en-US">
            <a:effectLst>
              <a:glow rad="25400">
                <a:schemeClr val="tx2">
                  <a:lumMod val="50000"/>
                </a:schemeClr>
              </a:glow>
            </a:effectLst>
          </a:endParaRPr>
        </a:p>
      </dgm:t>
    </dgm:pt>
    <dgm:pt modelId="{147E556E-CA46-4CB4-B07A-DFA7B4B59B8C}" type="sibTrans" cxnId="{FFC9CE76-770D-4E52-9293-2E7FAFC7CA34}">
      <dgm:prSet/>
      <dgm:spPr/>
      <dgm:t>
        <a:bodyPr/>
        <a:lstStyle/>
        <a:p>
          <a:pPr marL="180000"/>
          <a:endParaRPr kumimoji="1" lang="ja-JP" altLang="en-US">
            <a:effectLst>
              <a:glow rad="25400">
                <a:schemeClr val="tx2">
                  <a:lumMod val="50000"/>
                </a:schemeClr>
              </a:glow>
            </a:effectLst>
          </a:endParaRPr>
        </a:p>
      </dgm:t>
    </dgm:pt>
    <dgm:pt modelId="{5331E14F-F65F-4629-B1D6-8E9A3E2A9584}">
      <dgm:prSet phldrT="[テキスト]" custT="1"/>
      <dgm:spPr/>
      <dgm:t>
        <a:bodyPr tIns="180000" bIns="36000" anchor="ctr"/>
        <a:lstStyle/>
        <a:p>
          <a:pPr marL="180000">
            <a:lnSpc>
              <a:spcPct val="70000"/>
            </a:lnSpc>
            <a:spcAft>
              <a:spcPts val="0"/>
            </a:spcAft>
          </a:pPr>
          <a:r>
            <a:rPr kumimoji="1" lang="ja-JP" altLang="en-US" sz="2800" b="1" dirty="0">
              <a:solidFill>
                <a:srgbClr val="FFFF00"/>
              </a:solidFill>
              <a:effectLst/>
            </a:rPr>
            <a:t>メガネ・コンタクトをしても </a:t>
          </a:r>
          <a:endParaRPr kumimoji="1" lang="en-US" altLang="ja-JP" sz="2800" b="1" dirty="0">
            <a:solidFill>
              <a:srgbClr val="FFFF00"/>
            </a:solidFill>
            <a:effectLst/>
          </a:endParaRPr>
        </a:p>
        <a:p>
          <a:pPr marL="180000">
            <a:lnSpc>
              <a:spcPct val="70000"/>
            </a:lnSpc>
            <a:spcAft>
              <a:spcPts val="0"/>
            </a:spcAft>
          </a:pPr>
          <a:r>
            <a:rPr kumimoji="1" lang="ja-JP" altLang="en-US" sz="3600" b="1" dirty="0">
              <a:solidFill>
                <a:srgbClr val="FFFF00"/>
              </a:solidFill>
              <a:effectLst/>
            </a:rPr>
            <a:t>視力</a:t>
          </a:r>
          <a:r>
            <a:rPr kumimoji="1" lang="en-US" altLang="ja-JP" sz="4000" b="1" dirty="0">
              <a:solidFill>
                <a:srgbClr val="FFFF00"/>
              </a:solidFill>
              <a:effectLst/>
            </a:rPr>
            <a:t>1.0 </a:t>
          </a:r>
          <a:r>
            <a:rPr kumimoji="1" lang="ja-JP" altLang="en-US" sz="2800" b="1" dirty="0">
              <a:solidFill>
                <a:srgbClr val="FFFF00"/>
              </a:solidFill>
              <a:effectLst/>
            </a:rPr>
            <a:t>の視標が見えない</a:t>
          </a:r>
          <a:r>
            <a:rPr kumimoji="1" lang="ja-JP" altLang="en-US" sz="2800" b="1" dirty="0">
              <a:solidFill>
                <a:schemeClr val="bg1"/>
              </a:solidFill>
              <a:effectLst/>
            </a:rPr>
            <a:t>状態</a:t>
          </a:r>
          <a:endParaRPr kumimoji="1" lang="en-US" altLang="ja-JP" sz="2800" b="1" dirty="0">
            <a:solidFill>
              <a:schemeClr val="bg1"/>
            </a:solidFill>
            <a:effectLst/>
          </a:endParaRPr>
        </a:p>
      </dgm:t>
    </dgm:pt>
    <dgm:pt modelId="{60EAEA84-24BA-4CDF-A3EF-78A113C2EF11}" type="parTrans" cxnId="{45580CA3-F06A-47BA-BC0D-24D667D02A61}">
      <dgm:prSet/>
      <dgm:spPr/>
      <dgm:t>
        <a:bodyPr/>
        <a:lstStyle/>
        <a:p>
          <a:pPr marL="180000"/>
          <a:endParaRPr kumimoji="1" lang="ja-JP" altLang="en-US">
            <a:effectLst>
              <a:glow rad="25400">
                <a:schemeClr val="tx2">
                  <a:lumMod val="50000"/>
                </a:schemeClr>
              </a:glow>
            </a:effectLst>
          </a:endParaRPr>
        </a:p>
      </dgm:t>
    </dgm:pt>
    <dgm:pt modelId="{628BD2E0-4104-4A22-8BAC-AD595EE6DCDB}" type="sibTrans" cxnId="{45580CA3-F06A-47BA-BC0D-24D667D02A61}">
      <dgm:prSet/>
      <dgm:spPr/>
      <dgm:t>
        <a:bodyPr/>
        <a:lstStyle/>
        <a:p>
          <a:pPr marL="180000"/>
          <a:endParaRPr kumimoji="1" lang="ja-JP" altLang="en-US">
            <a:effectLst>
              <a:glow rad="25400">
                <a:schemeClr val="tx2">
                  <a:lumMod val="50000"/>
                </a:schemeClr>
              </a:glow>
            </a:effectLst>
          </a:endParaRPr>
        </a:p>
      </dgm:t>
    </dgm:pt>
    <dgm:pt modelId="{59A91FED-BB7F-4F6C-929B-E73DB72BEE4A}">
      <dgm:prSet phldrT="[テキスト]" custT="1"/>
      <dgm:spPr/>
      <dgm:t>
        <a:bodyPr/>
        <a:lstStyle/>
        <a:p>
          <a:pPr marL="180000"/>
          <a:endParaRPr kumimoji="1" lang="ja-JP" altLang="en-US">
            <a:effectLst>
              <a:glow rad="25400">
                <a:schemeClr val="tx2">
                  <a:lumMod val="50000"/>
                </a:schemeClr>
              </a:glow>
            </a:effectLst>
          </a:endParaRPr>
        </a:p>
      </dgm:t>
    </dgm:pt>
    <dgm:pt modelId="{6CECEC9D-15BC-4531-A1C1-797C0DE096C5}" type="parTrans" cxnId="{A2DEC6E5-18A5-4618-A905-A1564D9F7A47}">
      <dgm:prSet/>
      <dgm:spPr/>
      <dgm:t>
        <a:bodyPr/>
        <a:lstStyle/>
        <a:p>
          <a:pPr marL="180000"/>
          <a:endParaRPr kumimoji="1" lang="ja-JP" altLang="en-US">
            <a:effectLst>
              <a:glow rad="25400">
                <a:schemeClr val="tx2">
                  <a:lumMod val="50000"/>
                </a:schemeClr>
              </a:glow>
            </a:effectLst>
          </a:endParaRPr>
        </a:p>
      </dgm:t>
    </dgm:pt>
    <dgm:pt modelId="{9FDB085C-BE23-406A-B498-CAC3AA5250E3}" type="sibTrans" cxnId="{A2DEC6E5-18A5-4618-A905-A1564D9F7A47}">
      <dgm:prSet/>
      <dgm:spPr/>
      <dgm:t>
        <a:bodyPr/>
        <a:lstStyle/>
        <a:p>
          <a:pPr marL="180000"/>
          <a:endParaRPr kumimoji="1" lang="ja-JP" altLang="en-US">
            <a:effectLst>
              <a:glow rad="25400">
                <a:schemeClr val="tx2">
                  <a:lumMod val="50000"/>
                </a:schemeClr>
              </a:glow>
            </a:effectLst>
          </a:endParaRPr>
        </a:p>
      </dgm:t>
    </dgm:pt>
    <dgm:pt modelId="{188B6296-03D9-4E4A-9B4E-C277AF976B50}">
      <dgm:prSet custT="1"/>
      <dgm:spPr/>
      <dgm:t>
        <a:bodyPr/>
        <a:lstStyle/>
        <a:p>
          <a:pPr marL="180000"/>
          <a:r>
            <a:rPr lang="ja-JP" altLang="en-US" sz="3200" dirty="0">
              <a:effectLst/>
              <a:latin typeface="メイリオ"/>
              <a:ea typeface="メイリオ"/>
            </a:rPr>
            <a:t>弱視の割合は</a:t>
          </a:r>
          <a:r>
            <a:rPr lang="en-US" altLang="ja-JP" sz="3600" b="1" u="sng" dirty="0">
              <a:solidFill>
                <a:srgbClr val="FFFF00"/>
              </a:solidFill>
              <a:effectLst/>
              <a:latin typeface="メイリオ"/>
              <a:ea typeface="メイリオ"/>
            </a:rPr>
            <a:t>50</a:t>
          </a:r>
          <a:r>
            <a:rPr lang="ja-JP" altLang="en-US" sz="3600" b="1" u="sng" dirty="0">
              <a:solidFill>
                <a:srgbClr val="FFFF00"/>
              </a:solidFill>
              <a:effectLst/>
              <a:latin typeface="メイリオ"/>
              <a:ea typeface="メイリオ"/>
            </a:rPr>
            <a:t>人に１人</a:t>
          </a:r>
          <a:endParaRPr kumimoji="1" lang="ja-JP" altLang="en-US" sz="3600" b="1" dirty="0">
            <a:solidFill>
              <a:srgbClr val="FFFF00"/>
            </a:solidFill>
            <a:effectLst/>
          </a:endParaRPr>
        </a:p>
      </dgm:t>
    </dgm:pt>
    <dgm:pt modelId="{C6BA2EC6-E4A1-42E7-A59F-FA432B6C5CFA}" type="parTrans" cxnId="{3332C501-5EA0-4E56-A5FD-EC62A8017C59}">
      <dgm:prSet/>
      <dgm:spPr/>
      <dgm:t>
        <a:bodyPr/>
        <a:lstStyle/>
        <a:p>
          <a:pPr marL="180000"/>
          <a:endParaRPr kumimoji="1" lang="ja-JP" altLang="en-US">
            <a:effectLst>
              <a:glow rad="25400">
                <a:schemeClr val="tx2">
                  <a:lumMod val="50000"/>
                </a:schemeClr>
              </a:glow>
            </a:effectLst>
          </a:endParaRPr>
        </a:p>
      </dgm:t>
    </dgm:pt>
    <dgm:pt modelId="{E232AA60-F1E6-4EBC-A8CB-B37A3C69AFC8}" type="sibTrans" cxnId="{3332C501-5EA0-4E56-A5FD-EC62A8017C59}">
      <dgm:prSet/>
      <dgm:spPr/>
      <dgm:t>
        <a:bodyPr/>
        <a:lstStyle/>
        <a:p>
          <a:pPr marL="180000"/>
          <a:endParaRPr kumimoji="1" lang="ja-JP" altLang="en-US">
            <a:effectLst>
              <a:glow rad="25400">
                <a:schemeClr val="tx2">
                  <a:lumMod val="50000"/>
                </a:schemeClr>
              </a:glow>
            </a:effectLst>
          </a:endParaRPr>
        </a:p>
      </dgm:t>
    </dgm:pt>
    <dgm:pt modelId="{45FE12D2-9323-4C73-8581-2B1658848BEA}">
      <dgm:prSet phldrT="[テキスト]" custT="1"/>
      <dgm:spPr/>
      <dgm:t>
        <a:bodyPr tIns="288000" anchor="ctr"/>
        <a:lstStyle/>
        <a:p>
          <a:pPr marL="180000">
            <a:lnSpc>
              <a:spcPct val="70000"/>
            </a:lnSpc>
            <a:spcAft>
              <a:spcPts val="0"/>
            </a:spcAft>
          </a:pPr>
          <a:r>
            <a:rPr kumimoji="1" lang="ja-JP" altLang="en-US" sz="2800" dirty="0">
              <a:effectLst/>
            </a:rPr>
            <a:t>視力の発達する時期に何らかの異常で</a:t>
          </a:r>
          <a:endParaRPr kumimoji="1" lang="en-US" altLang="ja-JP" sz="2800" dirty="0">
            <a:effectLst/>
          </a:endParaRPr>
        </a:p>
        <a:p>
          <a:pPr marL="180000">
            <a:lnSpc>
              <a:spcPct val="70000"/>
            </a:lnSpc>
            <a:spcAft>
              <a:spcPts val="0"/>
            </a:spcAft>
          </a:pPr>
          <a:r>
            <a:rPr kumimoji="1" lang="ja-JP" altLang="en-US" sz="2800" dirty="0">
              <a:effectLst/>
            </a:rPr>
            <a:t>ピントが合わないために起こる</a:t>
          </a:r>
        </a:p>
      </dgm:t>
    </dgm:pt>
    <dgm:pt modelId="{0219EB04-DA9C-49F1-B04D-18B3E67BEEF6}" type="parTrans" cxnId="{17ECF3F0-E998-4373-8EF5-99F42CEE5A64}">
      <dgm:prSet/>
      <dgm:spPr/>
      <dgm:t>
        <a:bodyPr/>
        <a:lstStyle/>
        <a:p>
          <a:pPr marL="180000"/>
          <a:endParaRPr kumimoji="1" lang="ja-JP" altLang="en-US">
            <a:effectLst>
              <a:glow rad="25400">
                <a:schemeClr val="tx2">
                  <a:lumMod val="50000"/>
                </a:schemeClr>
              </a:glow>
            </a:effectLst>
          </a:endParaRPr>
        </a:p>
      </dgm:t>
    </dgm:pt>
    <dgm:pt modelId="{615F28AC-641A-4F9E-BF2A-B7E3B10759D3}" type="sibTrans" cxnId="{17ECF3F0-E998-4373-8EF5-99F42CEE5A64}">
      <dgm:prSet/>
      <dgm:spPr/>
      <dgm:t>
        <a:bodyPr/>
        <a:lstStyle/>
        <a:p>
          <a:pPr marL="180000"/>
          <a:endParaRPr kumimoji="1" lang="ja-JP" altLang="en-US">
            <a:effectLst>
              <a:glow rad="25400">
                <a:schemeClr val="tx2">
                  <a:lumMod val="50000"/>
                </a:schemeClr>
              </a:glow>
            </a:effectLst>
          </a:endParaRPr>
        </a:p>
      </dgm:t>
    </dgm:pt>
    <dgm:pt modelId="{D0C2ACB9-E29A-4E41-91EF-2BCF7E33C299}">
      <dgm:prSet custT="1"/>
      <dgm:spPr/>
      <dgm:t>
        <a:bodyPr tIns="144000" bIns="0"/>
        <a:lstStyle/>
        <a:p>
          <a:pPr marL="180000">
            <a:lnSpc>
              <a:spcPct val="70000"/>
            </a:lnSpc>
          </a:pPr>
          <a:r>
            <a:rPr kumimoji="1" lang="ja-JP" altLang="en-US" sz="2800" dirty="0">
              <a:effectLst/>
            </a:rPr>
            <a:t>視力の発達が停止して</a:t>
          </a:r>
          <a:r>
            <a:rPr kumimoji="1" lang="ja-JP" altLang="en-US" sz="3200" b="1" dirty="0">
              <a:solidFill>
                <a:srgbClr val="FFFF00"/>
              </a:solidFill>
              <a:effectLst/>
            </a:rPr>
            <a:t>弱視</a:t>
          </a:r>
          <a:r>
            <a:rPr kumimoji="1" lang="ja-JP" altLang="en-US" sz="2800" dirty="0">
              <a:effectLst/>
            </a:rPr>
            <a:t>に！　　　　単なる近視や遠視とは全く異なる</a:t>
          </a:r>
        </a:p>
      </dgm:t>
    </dgm:pt>
    <dgm:pt modelId="{5E000FFB-17F7-4024-8751-9D4E5B03223A}" type="parTrans" cxnId="{A4A41990-45E5-49DF-9B61-54D8F348FCA9}">
      <dgm:prSet/>
      <dgm:spPr/>
      <dgm:t>
        <a:bodyPr/>
        <a:lstStyle/>
        <a:p>
          <a:pPr marL="180000"/>
          <a:endParaRPr kumimoji="1" lang="ja-JP" altLang="en-US">
            <a:effectLst>
              <a:glow rad="25400">
                <a:schemeClr val="tx2">
                  <a:lumMod val="50000"/>
                </a:schemeClr>
              </a:glow>
            </a:effectLst>
          </a:endParaRPr>
        </a:p>
      </dgm:t>
    </dgm:pt>
    <dgm:pt modelId="{3C4B94EA-36E0-4531-AAF3-02B1A74DC373}" type="sibTrans" cxnId="{A4A41990-45E5-49DF-9B61-54D8F348FCA9}">
      <dgm:prSet/>
      <dgm:spPr/>
      <dgm:t>
        <a:bodyPr/>
        <a:lstStyle/>
        <a:p>
          <a:pPr marL="180000"/>
          <a:endParaRPr kumimoji="1" lang="ja-JP" altLang="en-US">
            <a:effectLst>
              <a:glow rad="25400">
                <a:schemeClr val="tx2">
                  <a:lumMod val="50000"/>
                </a:schemeClr>
              </a:glow>
            </a:effectLst>
          </a:endParaRPr>
        </a:p>
      </dgm:t>
    </dgm:pt>
    <dgm:pt modelId="{92DA7A53-EB42-4899-B965-ADFF81683916}">
      <dgm:prSet custT="1"/>
      <dgm:spPr/>
      <dgm:t>
        <a:bodyPr/>
        <a:lstStyle/>
        <a:p>
          <a:pPr marL="180000"/>
          <a:endParaRPr kumimoji="1" lang="ja-JP" altLang="en-US" sz="2800" dirty="0">
            <a:effectLst>
              <a:glow rad="25400">
                <a:schemeClr val="tx2">
                  <a:lumMod val="50000"/>
                </a:schemeClr>
              </a:glow>
            </a:effectLst>
          </a:endParaRPr>
        </a:p>
      </dgm:t>
    </dgm:pt>
    <dgm:pt modelId="{6396B3CA-475E-4C0B-A7AC-70A97D0FE8A0}" type="parTrans" cxnId="{D54A7A45-2ACE-4EBD-A66C-C7EB1E6CFF3F}">
      <dgm:prSet/>
      <dgm:spPr/>
      <dgm:t>
        <a:bodyPr/>
        <a:lstStyle/>
        <a:p>
          <a:pPr marL="180000"/>
          <a:endParaRPr kumimoji="1" lang="ja-JP" altLang="en-US">
            <a:effectLst>
              <a:glow rad="25400">
                <a:schemeClr val="tx2">
                  <a:lumMod val="50000"/>
                </a:schemeClr>
              </a:glow>
            </a:effectLst>
          </a:endParaRPr>
        </a:p>
      </dgm:t>
    </dgm:pt>
    <dgm:pt modelId="{5AFDDA75-8E4A-40AB-BBEB-630260571C60}" type="sibTrans" cxnId="{D54A7A45-2ACE-4EBD-A66C-C7EB1E6CFF3F}">
      <dgm:prSet/>
      <dgm:spPr/>
      <dgm:t>
        <a:bodyPr/>
        <a:lstStyle/>
        <a:p>
          <a:pPr marL="180000"/>
          <a:endParaRPr kumimoji="1" lang="ja-JP" altLang="en-US">
            <a:effectLst>
              <a:glow rad="25400">
                <a:schemeClr val="tx2">
                  <a:lumMod val="50000"/>
                </a:schemeClr>
              </a:glow>
            </a:effectLst>
          </a:endParaRPr>
        </a:p>
      </dgm:t>
    </dgm:pt>
    <dgm:pt modelId="{467225F8-24F5-445B-A8D9-B2E7C77606AD}" type="pres">
      <dgm:prSet presAssocID="{FFC0839C-5B78-4E8F-9B9F-E230E24E31A6}" presName="outerComposite" presStyleCnt="0">
        <dgm:presLayoutVars>
          <dgm:chMax val="5"/>
          <dgm:dir/>
          <dgm:resizeHandles val="exact"/>
        </dgm:presLayoutVars>
      </dgm:prSet>
      <dgm:spPr/>
    </dgm:pt>
    <dgm:pt modelId="{851A34EC-11BE-484D-956E-3DF4254A9657}" type="pres">
      <dgm:prSet presAssocID="{FFC0839C-5B78-4E8F-9B9F-E230E24E31A6}" presName="dummyMaxCanvas" presStyleCnt="0">
        <dgm:presLayoutVars/>
      </dgm:prSet>
      <dgm:spPr/>
    </dgm:pt>
    <dgm:pt modelId="{735EE302-F197-4410-8A77-E863C873BE4B}" type="pres">
      <dgm:prSet presAssocID="{FFC0839C-5B78-4E8F-9B9F-E230E24E31A6}" presName="FiveNodes_1" presStyleLbl="node1" presStyleIdx="0" presStyleCnt="5">
        <dgm:presLayoutVars>
          <dgm:bulletEnabled val="1"/>
        </dgm:presLayoutVars>
      </dgm:prSet>
      <dgm:spPr/>
    </dgm:pt>
    <dgm:pt modelId="{2FF242E5-B8D3-4C15-A8C9-03B36CC91428}" type="pres">
      <dgm:prSet presAssocID="{FFC0839C-5B78-4E8F-9B9F-E230E24E31A6}" presName="FiveNodes_2" presStyleLbl="node1" presStyleIdx="1" presStyleCnt="5" custLinFactY="148052" custLinFactNeighborX="21957" custLinFactNeighborY="200000">
        <dgm:presLayoutVars>
          <dgm:bulletEnabled val="1"/>
        </dgm:presLayoutVars>
      </dgm:prSet>
      <dgm:spPr/>
    </dgm:pt>
    <dgm:pt modelId="{3E44A985-A7FE-4D70-84D0-A661E99EA73F}" type="pres">
      <dgm:prSet presAssocID="{FFC0839C-5B78-4E8F-9B9F-E230E24E31A6}" presName="FiveNodes_3" presStyleLbl="node1" presStyleIdx="2" presStyleCnt="5" custLinFactY="-12835" custLinFactNeighborX="-7587" custLinFactNeighborY="-100000">
        <dgm:presLayoutVars>
          <dgm:bulletEnabled val="1"/>
        </dgm:presLayoutVars>
      </dgm:prSet>
      <dgm:spPr/>
    </dgm:pt>
    <dgm:pt modelId="{76B2D314-E5D9-4790-92ED-71EAB0CFB2F5}" type="pres">
      <dgm:prSet presAssocID="{FFC0839C-5B78-4E8F-9B9F-E230E24E31A6}" presName="FiveNodes_4" presStyleLbl="node1" presStyleIdx="3" presStyleCnt="5" custLinFactY="-11782" custLinFactNeighborX="-7328" custLinFactNeighborY="-100000">
        <dgm:presLayoutVars>
          <dgm:bulletEnabled val="1"/>
        </dgm:presLayoutVars>
      </dgm:prSet>
      <dgm:spPr/>
    </dgm:pt>
    <dgm:pt modelId="{3F7D1CB2-EC71-46FA-9BB5-A0809F88D98D}" type="pres">
      <dgm:prSet presAssocID="{FFC0839C-5B78-4E8F-9B9F-E230E24E31A6}" presName="FiveNodes_5" presStyleLbl="node1" presStyleIdx="4" presStyleCnt="5" custLinFactY="-12240" custLinFactNeighborX="-7069" custLinFactNeighborY="-100000">
        <dgm:presLayoutVars>
          <dgm:bulletEnabled val="1"/>
        </dgm:presLayoutVars>
      </dgm:prSet>
      <dgm:spPr/>
    </dgm:pt>
    <dgm:pt modelId="{13ECDBCC-5216-4ABA-8593-34DCDA888A07}" type="pres">
      <dgm:prSet presAssocID="{FFC0839C-5B78-4E8F-9B9F-E230E24E31A6}" presName="FiveConn_1-2" presStyleLbl="fgAccFollowNode1" presStyleIdx="0" presStyleCnt="4">
        <dgm:presLayoutVars>
          <dgm:bulletEnabled val="1"/>
        </dgm:presLayoutVars>
      </dgm:prSet>
      <dgm:spPr/>
    </dgm:pt>
    <dgm:pt modelId="{1B456D66-CF9A-45E5-BD1D-1968674843D5}" type="pres">
      <dgm:prSet presAssocID="{FFC0839C-5B78-4E8F-9B9F-E230E24E31A6}" presName="FiveConn_2-3" presStyleLbl="fgAccFollowNode1" presStyleIdx="1" presStyleCnt="4">
        <dgm:presLayoutVars>
          <dgm:bulletEnabled val="1"/>
        </dgm:presLayoutVars>
      </dgm:prSet>
      <dgm:spPr/>
    </dgm:pt>
    <dgm:pt modelId="{8C869A2E-54D4-4CF9-A181-FC39BE16882A}" type="pres">
      <dgm:prSet presAssocID="{FFC0839C-5B78-4E8F-9B9F-E230E24E31A6}" presName="FiveConn_3-4" presStyleLbl="fgAccFollowNode1" presStyleIdx="2" presStyleCnt="4">
        <dgm:presLayoutVars>
          <dgm:bulletEnabled val="1"/>
        </dgm:presLayoutVars>
      </dgm:prSet>
      <dgm:spPr/>
    </dgm:pt>
    <dgm:pt modelId="{2CE159F1-D651-46E3-8C44-F80A9FA5FE56}" type="pres">
      <dgm:prSet presAssocID="{FFC0839C-5B78-4E8F-9B9F-E230E24E31A6}" presName="FiveConn_4-5" presStyleLbl="fgAccFollowNode1" presStyleIdx="3" presStyleCnt="4">
        <dgm:presLayoutVars>
          <dgm:bulletEnabled val="1"/>
        </dgm:presLayoutVars>
      </dgm:prSet>
      <dgm:spPr/>
    </dgm:pt>
    <dgm:pt modelId="{8AECD2FB-8969-4EAB-925A-C96F8F2E8FF9}" type="pres">
      <dgm:prSet presAssocID="{FFC0839C-5B78-4E8F-9B9F-E230E24E31A6}" presName="FiveNodes_1_text" presStyleLbl="node1" presStyleIdx="4" presStyleCnt="5">
        <dgm:presLayoutVars>
          <dgm:bulletEnabled val="1"/>
        </dgm:presLayoutVars>
      </dgm:prSet>
      <dgm:spPr/>
    </dgm:pt>
    <dgm:pt modelId="{AF7B2D31-1FCE-41EA-9B57-AEBE6B41ACF4}" type="pres">
      <dgm:prSet presAssocID="{FFC0839C-5B78-4E8F-9B9F-E230E24E31A6}" presName="FiveNodes_2_text" presStyleLbl="node1" presStyleIdx="4" presStyleCnt="5">
        <dgm:presLayoutVars>
          <dgm:bulletEnabled val="1"/>
        </dgm:presLayoutVars>
      </dgm:prSet>
      <dgm:spPr/>
    </dgm:pt>
    <dgm:pt modelId="{A70E9DB1-F3E8-4318-AE51-530959C9AC9E}" type="pres">
      <dgm:prSet presAssocID="{FFC0839C-5B78-4E8F-9B9F-E230E24E31A6}" presName="FiveNodes_3_text" presStyleLbl="node1" presStyleIdx="4" presStyleCnt="5">
        <dgm:presLayoutVars>
          <dgm:bulletEnabled val="1"/>
        </dgm:presLayoutVars>
      </dgm:prSet>
      <dgm:spPr/>
    </dgm:pt>
    <dgm:pt modelId="{DA4FEA87-346A-4C85-8BDC-D7B30280D7CC}" type="pres">
      <dgm:prSet presAssocID="{FFC0839C-5B78-4E8F-9B9F-E230E24E31A6}" presName="FiveNodes_4_text" presStyleLbl="node1" presStyleIdx="4" presStyleCnt="5">
        <dgm:presLayoutVars>
          <dgm:bulletEnabled val="1"/>
        </dgm:presLayoutVars>
      </dgm:prSet>
      <dgm:spPr/>
    </dgm:pt>
    <dgm:pt modelId="{D5CCD6D9-6D03-4499-9D36-66FB286DA01B}" type="pres">
      <dgm:prSet presAssocID="{FFC0839C-5B78-4E8F-9B9F-E230E24E31A6}" presName="FiveNodes_5_text" presStyleLbl="node1" presStyleIdx="4" presStyleCnt="5">
        <dgm:presLayoutVars>
          <dgm:bulletEnabled val="1"/>
        </dgm:presLayoutVars>
      </dgm:prSet>
      <dgm:spPr/>
    </dgm:pt>
  </dgm:ptLst>
  <dgm:cxnLst>
    <dgm:cxn modelId="{3332C501-5EA0-4E56-A5FD-EC62A8017C59}" srcId="{FFC0839C-5B78-4E8F-9B9F-E230E24E31A6}" destId="{188B6296-03D9-4E4A-9B4E-C277AF976B50}" srcOrd="1" destOrd="0" parTransId="{C6BA2EC6-E4A1-42E7-A59F-FA432B6C5CFA}" sibTransId="{E232AA60-F1E6-4EBC-A8CB-B37A3C69AFC8}"/>
    <dgm:cxn modelId="{E842F501-87C8-4F7E-8B44-AC433FA04754}" type="presOf" srcId="{45FE12D2-9323-4C73-8581-2B1658848BEA}" destId="{76B2D314-E5D9-4790-92ED-71EAB0CFB2F5}" srcOrd="0" destOrd="0" presId="urn:microsoft.com/office/officeart/2005/8/layout/vProcess5"/>
    <dgm:cxn modelId="{A2B7C306-8B1D-4523-8B48-72C604BDEBEF}" type="presOf" srcId="{615F28AC-641A-4F9E-BF2A-B7E3B10759D3}" destId="{2CE159F1-D651-46E3-8C44-F80A9FA5FE56}" srcOrd="0" destOrd="0" presId="urn:microsoft.com/office/officeart/2005/8/layout/vProcess5"/>
    <dgm:cxn modelId="{F97DDC12-BF65-402D-81E8-656334117BBC}" type="presOf" srcId="{D0C2ACB9-E29A-4E41-91EF-2BCF7E33C299}" destId="{3F7D1CB2-EC71-46FA-9BB5-A0809F88D98D}" srcOrd="0" destOrd="0" presId="urn:microsoft.com/office/officeart/2005/8/layout/vProcess5"/>
    <dgm:cxn modelId="{9A7E0C25-E614-4305-BDDD-2E9C98B9D164}" type="presOf" srcId="{188B6296-03D9-4E4A-9B4E-C277AF976B50}" destId="{2FF242E5-B8D3-4C15-A8C9-03B36CC91428}" srcOrd="0" destOrd="0" presId="urn:microsoft.com/office/officeart/2005/8/layout/vProcess5"/>
    <dgm:cxn modelId="{C260BA2C-ACFD-45ED-B20D-6E5236538F4D}" type="presOf" srcId="{147E556E-CA46-4CB4-B07A-DFA7B4B59B8C}" destId="{13ECDBCC-5216-4ABA-8593-34DCDA888A07}" srcOrd="0" destOrd="0" presId="urn:microsoft.com/office/officeart/2005/8/layout/vProcess5"/>
    <dgm:cxn modelId="{BA37A05B-585C-41EF-A772-FAA357629C11}" type="presOf" srcId="{BD431347-9CD7-423C-8779-0202DF689E9D}" destId="{8AECD2FB-8969-4EAB-925A-C96F8F2E8FF9}" srcOrd="1" destOrd="0" presId="urn:microsoft.com/office/officeart/2005/8/layout/vProcess5"/>
    <dgm:cxn modelId="{4B42A641-DEC9-4E37-A603-D09BBA3AB91F}" type="presOf" srcId="{D0C2ACB9-E29A-4E41-91EF-2BCF7E33C299}" destId="{D5CCD6D9-6D03-4499-9D36-66FB286DA01B}" srcOrd="1" destOrd="0" presId="urn:microsoft.com/office/officeart/2005/8/layout/vProcess5"/>
    <dgm:cxn modelId="{D54A7A45-2ACE-4EBD-A66C-C7EB1E6CFF3F}" srcId="{FFC0839C-5B78-4E8F-9B9F-E230E24E31A6}" destId="{92DA7A53-EB42-4899-B965-ADFF81683916}" srcOrd="5" destOrd="0" parTransId="{6396B3CA-475E-4C0B-A7AC-70A97D0FE8A0}" sibTransId="{5AFDDA75-8E4A-40AB-BBEB-630260571C60}"/>
    <dgm:cxn modelId="{73D1F345-A836-4177-8DD3-62E738058380}" type="presOf" srcId="{E232AA60-F1E6-4EBC-A8CB-B37A3C69AFC8}" destId="{1B456D66-CF9A-45E5-BD1D-1968674843D5}" srcOrd="0" destOrd="0" presId="urn:microsoft.com/office/officeart/2005/8/layout/vProcess5"/>
    <dgm:cxn modelId="{0925976E-013E-4CB8-9F11-45465A9283BD}" type="presOf" srcId="{BD431347-9CD7-423C-8779-0202DF689E9D}" destId="{735EE302-F197-4410-8A77-E863C873BE4B}" srcOrd="0" destOrd="0" presId="urn:microsoft.com/office/officeart/2005/8/layout/vProcess5"/>
    <dgm:cxn modelId="{E731D451-7DA4-4569-8956-65C4A1F7DA06}" type="presOf" srcId="{5331E14F-F65F-4629-B1D6-8E9A3E2A9584}" destId="{A70E9DB1-F3E8-4318-AE51-530959C9AC9E}" srcOrd="1" destOrd="0" presId="urn:microsoft.com/office/officeart/2005/8/layout/vProcess5"/>
    <dgm:cxn modelId="{FFC9CE76-770D-4E52-9293-2E7FAFC7CA34}" srcId="{FFC0839C-5B78-4E8F-9B9F-E230E24E31A6}" destId="{BD431347-9CD7-423C-8779-0202DF689E9D}" srcOrd="0" destOrd="0" parTransId="{189E137C-B31F-43B6-B4FF-AAC7127A6D40}" sibTransId="{147E556E-CA46-4CB4-B07A-DFA7B4B59B8C}"/>
    <dgm:cxn modelId="{A4A41990-45E5-49DF-9B61-54D8F348FCA9}" srcId="{FFC0839C-5B78-4E8F-9B9F-E230E24E31A6}" destId="{D0C2ACB9-E29A-4E41-91EF-2BCF7E33C299}" srcOrd="4" destOrd="0" parTransId="{5E000FFB-17F7-4024-8751-9D4E5B03223A}" sibTransId="{3C4B94EA-36E0-4531-AAF3-02B1A74DC373}"/>
    <dgm:cxn modelId="{45C70896-7445-4E5C-825D-9DB07F1B69D4}" type="presOf" srcId="{45FE12D2-9323-4C73-8581-2B1658848BEA}" destId="{DA4FEA87-346A-4C85-8BDC-D7B30280D7CC}" srcOrd="1" destOrd="0" presId="urn:microsoft.com/office/officeart/2005/8/layout/vProcess5"/>
    <dgm:cxn modelId="{45580CA3-F06A-47BA-BC0D-24D667D02A61}" srcId="{FFC0839C-5B78-4E8F-9B9F-E230E24E31A6}" destId="{5331E14F-F65F-4629-B1D6-8E9A3E2A9584}" srcOrd="2" destOrd="0" parTransId="{60EAEA84-24BA-4CDF-A3EF-78A113C2EF11}" sibTransId="{628BD2E0-4104-4A22-8BAC-AD595EE6DCDB}"/>
    <dgm:cxn modelId="{83500BB7-AED2-4FDD-91BA-DB211BF24350}" type="presOf" srcId="{FFC0839C-5B78-4E8F-9B9F-E230E24E31A6}" destId="{467225F8-24F5-445B-A8D9-B2E7C77606AD}" srcOrd="0" destOrd="0" presId="urn:microsoft.com/office/officeart/2005/8/layout/vProcess5"/>
    <dgm:cxn modelId="{A2DEC6E5-18A5-4618-A905-A1564D9F7A47}" srcId="{FFC0839C-5B78-4E8F-9B9F-E230E24E31A6}" destId="{59A91FED-BB7F-4F6C-929B-E73DB72BEE4A}" srcOrd="6" destOrd="0" parTransId="{6CECEC9D-15BC-4531-A1C1-797C0DE096C5}" sibTransId="{9FDB085C-BE23-406A-B498-CAC3AA5250E3}"/>
    <dgm:cxn modelId="{C8F1F5E8-462E-4AF1-9FE6-C777A6D7172E}" type="presOf" srcId="{188B6296-03D9-4E4A-9B4E-C277AF976B50}" destId="{AF7B2D31-1FCE-41EA-9B57-AEBE6B41ACF4}" srcOrd="1" destOrd="0" presId="urn:microsoft.com/office/officeart/2005/8/layout/vProcess5"/>
    <dgm:cxn modelId="{8613E9EF-B1A1-4CFD-8402-1C021B8E7D2E}" type="presOf" srcId="{5331E14F-F65F-4629-B1D6-8E9A3E2A9584}" destId="{3E44A985-A7FE-4D70-84D0-A661E99EA73F}" srcOrd="0" destOrd="0" presId="urn:microsoft.com/office/officeart/2005/8/layout/vProcess5"/>
    <dgm:cxn modelId="{17ECF3F0-E998-4373-8EF5-99F42CEE5A64}" srcId="{FFC0839C-5B78-4E8F-9B9F-E230E24E31A6}" destId="{45FE12D2-9323-4C73-8581-2B1658848BEA}" srcOrd="3" destOrd="0" parTransId="{0219EB04-DA9C-49F1-B04D-18B3E67BEEF6}" sibTransId="{615F28AC-641A-4F9E-BF2A-B7E3B10759D3}"/>
    <dgm:cxn modelId="{BD8ABFFC-26C4-475B-9BBB-00B711F9BC79}" type="presOf" srcId="{628BD2E0-4104-4A22-8BAC-AD595EE6DCDB}" destId="{8C869A2E-54D4-4CF9-A181-FC39BE16882A}" srcOrd="0" destOrd="0" presId="urn:microsoft.com/office/officeart/2005/8/layout/vProcess5"/>
    <dgm:cxn modelId="{4E29D6CD-E24F-4676-B738-16433A105217}" type="presParOf" srcId="{467225F8-24F5-445B-A8D9-B2E7C77606AD}" destId="{851A34EC-11BE-484D-956E-3DF4254A9657}" srcOrd="0" destOrd="0" presId="urn:microsoft.com/office/officeart/2005/8/layout/vProcess5"/>
    <dgm:cxn modelId="{09BDC13E-088E-476C-A528-A85212281FA9}" type="presParOf" srcId="{467225F8-24F5-445B-A8D9-B2E7C77606AD}" destId="{735EE302-F197-4410-8A77-E863C873BE4B}" srcOrd="1" destOrd="0" presId="urn:microsoft.com/office/officeart/2005/8/layout/vProcess5"/>
    <dgm:cxn modelId="{0F51B700-8B48-4272-9756-7ECFAC1BCF79}" type="presParOf" srcId="{467225F8-24F5-445B-A8D9-B2E7C77606AD}" destId="{2FF242E5-B8D3-4C15-A8C9-03B36CC91428}" srcOrd="2" destOrd="0" presId="urn:microsoft.com/office/officeart/2005/8/layout/vProcess5"/>
    <dgm:cxn modelId="{C58CBED7-5F33-484C-820D-69FBB7A7B59F}" type="presParOf" srcId="{467225F8-24F5-445B-A8D9-B2E7C77606AD}" destId="{3E44A985-A7FE-4D70-84D0-A661E99EA73F}" srcOrd="3" destOrd="0" presId="urn:microsoft.com/office/officeart/2005/8/layout/vProcess5"/>
    <dgm:cxn modelId="{61EFD1FF-1A94-4B0F-B49F-774FA4755DC9}" type="presParOf" srcId="{467225F8-24F5-445B-A8D9-B2E7C77606AD}" destId="{76B2D314-E5D9-4790-92ED-71EAB0CFB2F5}" srcOrd="4" destOrd="0" presId="urn:microsoft.com/office/officeart/2005/8/layout/vProcess5"/>
    <dgm:cxn modelId="{959F4315-D769-4FF9-81C4-61FE9CC72B4A}" type="presParOf" srcId="{467225F8-24F5-445B-A8D9-B2E7C77606AD}" destId="{3F7D1CB2-EC71-46FA-9BB5-A0809F88D98D}" srcOrd="5" destOrd="0" presId="urn:microsoft.com/office/officeart/2005/8/layout/vProcess5"/>
    <dgm:cxn modelId="{04BF6989-E7EE-4F5B-976B-2B2705D629BE}" type="presParOf" srcId="{467225F8-24F5-445B-A8D9-B2E7C77606AD}" destId="{13ECDBCC-5216-4ABA-8593-34DCDA888A07}" srcOrd="6" destOrd="0" presId="urn:microsoft.com/office/officeart/2005/8/layout/vProcess5"/>
    <dgm:cxn modelId="{56B1503A-6FE1-47FC-81F6-D63DB659F55E}" type="presParOf" srcId="{467225F8-24F5-445B-A8D9-B2E7C77606AD}" destId="{1B456D66-CF9A-45E5-BD1D-1968674843D5}" srcOrd="7" destOrd="0" presId="urn:microsoft.com/office/officeart/2005/8/layout/vProcess5"/>
    <dgm:cxn modelId="{D7391E25-598D-4F6C-B401-7B600707905C}" type="presParOf" srcId="{467225F8-24F5-445B-A8D9-B2E7C77606AD}" destId="{8C869A2E-54D4-4CF9-A181-FC39BE16882A}" srcOrd="8" destOrd="0" presId="urn:microsoft.com/office/officeart/2005/8/layout/vProcess5"/>
    <dgm:cxn modelId="{E217B478-3014-41F7-A017-50FEE8B60802}" type="presParOf" srcId="{467225F8-24F5-445B-A8D9-B2E7C77606AD}" destId="{2CE159F1-D651-46E3-8C44-F80A9FA5FE56}" srcOrd="9" destOrd="0" presId="urn:microsoft.com/office/officeart/2005/8/layout/vProcess5"/>
    <dgm:cxn modelId="{A4B11BFB-20BB-4533-A7CB-0D37EC7C8079}" type="presParOf" srcId="{467225F8-24F5-445B-A8D9-B2E7C77606AD}" destId="{8AECD2FB-8969-4EAB-925A-C96F8F2E8FF9}" srcOrd="10" destOrd="0" presId="urn:microsoft.com/office/officeart/2005/8/layout/vProcess5"/>
    <dgm:cxn modelId="{84B6046B-492D-4070-ACAC-2B04EA8CA32D}" type="presParOf" srcId="{467225F8-24F5-445B-A8D9-B2E7C77606AD}" destId="{AF7B2D31-1FCE-41EA-9B57-AEBE6B41ACF4}" srcOrd="11" destOrd="0" presId="urn:microsoft.com/office/officeart/2005/8/layout/vProcess5"/>
    <dgm:cxn modelId="{D1EC883A-FD25-47F3-9999-02375F005CB6}" type="presParOf" srcId="{467225F8-24F5-445B-A8D9-B2E7C77606AD}" destId="{A70E9DB1-F3E8-4318-AE51-530959C9AC9E}" srcOrd="12" destOrd="0" presId="urn:microsoft.com/office/officeart/2005/8/layout/vProcess5"/>
    <dgm:cxn modelId="{18F3DD41-0408-4803-833B-1223F53724CF}" type="presParOf" srcId="{467225F8-24F5-445B-A8D9-B2E7C77606AD}" destId="{DA4FEA87-346A-4C85-8BDC-D7B30280D7CC}" srcOrd="13" destOrd="0" presId="urn:microsoft.com/office/officeart/2005/8/layout/vProcess5"/>
    <dgm:cxn modelId="{22E70A63-BC7F-4808-AAB9-7B3C6DE10743}" type="presParOf" srcId="{467225F8-24F5-445B-A8D9-B2E7C77606AD}" destId="{D5CCD6D9-6D03-4499-9D36-66FB286DA01B}"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84116F4-A4C5-4561-A019-72F5DFE75467}" type="doc">
      <dgm:prSet loTypeId="urn:microsoft.com/office/officeart/2005/8/layout/process2" loCatId="process" qsTypeId="urn:microsoft.com/office/officeart/2005/8/quickstyle/simple1" qsCatId="simple" csTypeId="urn:microsoft.com/office/officeart/2005/8/colors/accent0_3" csCatId="mainScheme" phldr="1"/>
      <dgm:spPr/>
    </dgm:pt>
    <dgm:pt modelId="{03465EFC-0745-4B60-BF53-721F393EF80A}">
      <dgm:prSet phldrT="[テキスト]" custT="1"/>
      <dgm:spPr/>
      <dgm:t>
        <a:bodyPr/>
        <a:lstStyle/>
        <a:p>
          <a:r>
            <a:rPr lang="ja-JP" altLang="en-US" sz="2400" dirty="0"/>
            <a:t>関係機関で情報共有・分析</a:t>
          </a:r>
        </a:p>
      </dgm:t>
    </dgm:pt>
    <dgm:pt modelId="{1AAAE727-4F1E-4B80-9C28-3A5053EB9347}" type="parTrans" cxnId="{BD41FD29-2C35-40AC-9092-FD5ECC4184C6}">
      <dgm:prSet/>
      <dgm:spPr/>
      <dgm:t>
        <a:bodyPr/>
        <a:lstStyle/>
        <a:p>
          <a:endParaRPr lang="ja-JP" altLang="en-US" sz="4000"/>
        </a:p>
      </dgm:t>
    </dgm:pt>
    <dgm:pt modelId="{1864A519-D0A5-47A4-AD90-90AE6ABA98D9}" type="sibTrans" cxnId="{BD41FD29-2C35-40AC-9092-FD5ECC4184C6}">
      <dgm:prSet custT="1"/>
      <dgm:spPr/>
      <dgm:t>
        <a:bodyPr/>
        <a:lstStyle/>
        <a:p>
          <a:endParaRPr lang="ja-JP" altLang="en-US" sz="1600"/>
        </a:p>
      </dgm:t>
    </dgm:pt>
    <dgm:pt modelId="{A4D2D737-E348-4779-ACAA-A5DCF73BCF0F}">
      <dgm:prSet phldrT="[テキスト]" custT="1"/>
      <dgm:spPr/>
      <dgm:t>
        <a:bodyPr/>
        <a:lstStyle/>
        <a:p>
          <a:r>
            <a:rPr lang="ja-JP" altLang="en-US" sz="2400" dirty="0"/>
            <a:t>分析結果を市町村にフィードバック</a:t>
          </a:r>
        </a:p>
      </dgm:t>
    </dgm:pt>
    <dgm:pt modelId="{450A2D87-9716-4F5F-B781-7129779811EE}" type="parTrans" cxnId="{8A623F8A-7FF8-441F-809D-21D48F565462}">
      <dgm:prSet/>
      <dgm:spPr/>
      <dgm:t>
        <a:bodyPr/>
        <a:lstStyle/>
        <a:p>
          <a:endParaRPr lang="ja-JP" altLang="en-US" sz="4000"/>
        </a:p>
      </dgm:t>
    </dgm:pt>
    <dgm:pt modelId="{E66EFCEC-9422-4DC1-9D8F-5C7463D8AF2D}" type="sibTrans" cxnId="{8A623F8A-7FF8-441F-809D-21D48F565462}">
      <dgm:prSet/>
      <dgm:spPr/>
      <dgm:t>
        <a:bodyPr/>
        <a:lstStyle/>
        <a:p>
          <a:endParaRPr lang="ja-JP" altLang="en-US" sz="4000"/>
        </a:p>
      </dgm:t>
    </dgm:pt>
    <dgm:pt modelId="{3214A317-9AF5-43F1-9707-47C66858E6C7}">
      <dgm:prSet phldrT="[テキスト]" custT="1"/>
      <dgm:spPr/>
      <dgm:t>
        <a:bodyPr/>
        <a:lstStyle/>
        <a:p>
          <a:r>
            <a:rPr lang="ja-JP" altLang="en-US" sz="2400" dirty="0"/>
            <a:t>健診後</a:t>
          </a:r>
          <a:r>
            <a:rPr lang="en-US" altLang="ja-JP" sz="2400" dirty="0"/>
            <a:t>4</a:t>
          </a:r>
          <a:r>
            <a:rPr lang="ja-JP" altLang="en-US" sz="2400" dirty="0"/>
            <a:t>ヵ月までに精密検査結果確認</a:t>
          </a:r>
        </a:p>
      </dgm:t>
    </dgm:pt>
    <dgm:pt modelId="{AA728AFD-18F4-4123-9006-B19EFEB03E7D}" type="sibTrans" cxnId="{0DA8D270-25EC-4DF5-B2C7-8AB5023F3B38}">
      <dgm:prSet custT="1"/>
      <dgm:spPr/>
      <dgm:t>
        <a:bodyPr/>
        <a:lstStyle/>
        <a:p>
          <a:endParaRPr lang="ja-JP" altLang="en-US" sz="1600"/>
        </a:p>
      </dgm:t>
    </dgm:pt>
    <dgm:pt modelId="{F842AC65-9A40-4E49-ADC9-7D84D21CCBDB}" type="parTrans" cxnId="{0DA8D270-25EC-4DF5-B2C7-8AB5023F3B38}">
      <dgm:prSet/>
      <dgm:spPr/>
      <dgm:t>
        <a:bodyPr/>
        <a:lstStyle/>
        <a:p>
          <a:endParaRPr lang="ja-JP" altLang="en-US" sz="4000"/>
        </a:p>
      </dgm:t>
    </dgm:pt>
    <dgm:pt modelId="{3CA2087A-E343-4BCC-90BA-7C809BFD35AB}">
      <dgm:prSet phldrT="[テキスト]" custT="1"/>
      <dgm:spPr/>
      <dgm:t>
        <a:bodyPr/>
        <a:lstStyle/>
        <a:p>
          <a:r>
            <a:rPr lang="ja-JP" altLang="en-US" sz="2400" dirty="0"/>
            <a:t>都道府県レベルで精度管理</a:t>
          </a:r>
        </a:p>
      </dgm:t>
    </dgm:pt>
    <dgm:pt modelId="{A4B66CC4-67B2-41CE-A174-CE82E7281AB0}" type="parTrans" cxnId="{BDB04F78-44B7-435B-BF29-7C6578DC666A}">
      <dgm:prSet/>
      <dgm:spPr/>
      <dgm:t>
        <a:bodyPr/>
        <a:lstStyle/>
        <a:p>
          <a:endParaRPr lang="ja-JP" altLang="en-US" sz="4000"/>
        </a:p>
      </dgm:t>
    </dgm:pt>
    <dgm:pt modelId="{BD8F6462-2AAD-4642-B18E-BB81E98D869D}" type="sibTrans" cxnId="{BDB04F78-44B7-435B-BF29-7C6578DC666A}">
      <dgm:prSet custT="1"/>
      <dgm:spPr/>
      <dgm:t>
        <a:bodyPr/>
        <a:lstStyle/>
        <a:p>
          <a:endParaRPr lang="ja-JP" altLang="en-US" sz="1600"/>
        </a:p>
      </dgm:t>
    </dgm:pt>
    <dgm:pt modelId="{E6B818E5-59AB-49D3-908E-D1ED09F0D73C}">
      <dgm:prSet phldrT="[テキスト]" custT="1"/>
      <dgm:spPr/>
      <dgm:t>
        <a:bodyPr/>
        <a:lstStyle/>
        <a:p>
          <a:r>
            <a:rPr lang="ja-JP" altLang="en-US" sz="2400" dirty="0"/>
            <a:t>年度末の受診状況が十分把握できる時期（</a:t>
          </a:r>
          <a:r>
            <a:rPr lang="en-US" altLang="en-US" sz="2400" dirty="0"/>
            <a:t>7</a:t>
          </a:r>
          <a:r>
            <a:rPr lang="ja-JP" altLang="en-US" sz="2400" dirty="0"/>
            <a:t>月末頃）までの結果を集計</a:t>
          </a:r>
        </a:p>
      </dgm:t>
    </dgm:pt>
    <dgm:pt modelId="{D4006A10-5156-4706-94CF-4A20BA23706A}" type="parTrans" cxnId="{42F05967-DA79-4CCB-A5BA-D3562F1A8F9A}">
      <dgm:prSet/>
      <dgm:spPr/>
      <dgm:t>
        <a:bodyPr/>
        <a:lstStyle/>
        <a:p>
          <a:endParaRPr lang="ja-JP" altLang="en-US" sz="4000"/>
        </a:p>
      </dgm:t>
    </dgm:pt>
    <dgm:pt modelId="{EBFAEA72-B096-471D-A84F-75D4E0C65342}" type="sibTrans" cxnId="{42F05967-DA79-4CCB-A5BA-D3562F1A8F9A}">
      <dgm:prSet custT="1"/>
      <dgm:spPr/>
      <dgm:t>
        <a:bodyPr/>
        <a:lstStyle/>
        <a:p>
          <a:endParaRPr lang="ja-JP" altLang="en-US" sz="1600"/>
        </a:p>
      </dgm:t>
    </dgm:pt>
    <dgm:pt modelId="{19FF45BF-4F49-401B-93D4-5EE18EBAAC3E}" type="pres">
      <dgm:prSet presAssocID="{384116F4-A4C5-4561-A019-72F5DFE75467}" presName="linearFlow" presStyleCnt="0">
        <dgm:presLayoutVars>
          <dgm:resizeHandles val="exact"/>
        </dgm:presLayoutVars>
      </dgm:prSet>
      <dgm:spPr/>
    </dgm:pt>
    <dgm:pt modelId="{B1EB985D-0601-4940-8B8D-A75C2317B835}" type="pres">
      <dgm:prSet presAssocID="{3214A317-9AF5-43F1-9707-47C66858E6C7}" presName="node" presStyleLbl="node1" presStyleIdx="0" presStyleCnt="5" custScaleX="178755">
        <dgm:presLayoutVars>
          <dgm:bulletEnabled val="1"/>
        </dgm:presLayoutVars>
      </dgm:prSet>
      <dgm:spPr/>
    </dgm:pt>
    <dgm:pt modelId="{D5BF833D-CFD4-4427-8B55-BFF1DA0DA003}" type="pres">
      <dgm:prSet presAssocID="{AA728AFD-18F4-4123-9006-B19EFEB03E7D}" presName="sibTrans" presStyleLbl="sibTrans2D1" presStyleIdx="0" presStyleCnt="4"/>
      <dgm:spPr/>
    </dgm:pt>
    <dgm:pt modelId="{64AB8794-4642-4E99-BB36-0849B6C5847B}" type="pres">
      <dgm:prSet presAssocID="{AA728AFD-18F4-4123-9006-B19EFEB03E7D}" presName="connectorText" presStyleLbl="sibTrans2D1" presStyleIdx="0" presStyleCnt="4"/>
      <dgm:spPr/>
    </dgm:pt>
    <dgm:pt modelId="{329F64A4-060A-4454-90F7-4E270A05EA18}" type="pres">
      <dgm:prSet presAssocID="{E6B818E5-59AB-49D3-908E-D1ED09F0D73C}" presName="node" presStyleLbl="node1" presStyleIdx="1" presStyleCnt="5" custScaleX="178755" custScaleY="153983">
        <dgm:presLayoutVars>
          <dgm:bulletEnabled val="1"/>
        </dgm:presLayoutVars>
      </dgm:prSet>
      <dgm:spPr/>
    </dgm:pt>
    <dgm:pt modelId="{11F2214A-0E0A-44C6-8F12-64FB00D13025}" type="pres">
      <dgm:prSet presAssocID="{EBFAEA72-B096-471D-A84F-75D4E0C65342}" presName="sibTrans" presStyleLbl="sibTrans2D1" presStyleIdx="1" presStyleCnt="4"/>
      <dgm:spPr/>
    </dgm:pt>
    <dgm:pt modelId="{767545B3-EFC4-482D-B5A2-A7646C1FFA37}" type="pres">
      <dgm:prSet presAssocID="{EBFAEA72-B096-471D-A84F-75D4E0C65342}" presName="connectorText" presStyleLbl="sibTrans2D1" presStyleIdx="1" presStyleCnt="4"/>
      <dgm:spPr/>
    </dgm:pt>
    <dgm:pt modelId="{7412D915-D5AB-420E-90C2-4D6AE7E4EEF1}" type="pres">
      <dgm:prSet presAssocID="{03465EFC-0745-4B60-BF53-721F393EF80A}" presName="node" presStyleLbl="node1" presStyleIdx="2" presStyleCnt="5" custScaleX="178755">
        <dgm:presLayoutVars>
          <dgm:bulletEnabled val="1"/>
        </dgm:presLayoutVars>
      </dgm:prSet>
      <dgm:spPr/>
    </dgm:pt>
    <dgm:pt modelId="{63E418D1-FBBB-42B4-B08A-F1D8ACF167DB}" type="pres">
      <dgm:prSet presAssocID="{1864A519-D0A5-47A4-AD90-90AE6ABA98D9}" presName="sibTrans" presStyleLbl="sibTrans2D1" presStyleIdx="2" presStyleCnt="4"/>
      <dgm:spPr/>
    </dgm:pt>
    <dgm:pt modelId="{12789B50-CDEE-4EE6-A03B-0A3871A9DA62}" type="pres">
      <dgm:prSet presAssocID="{1864A519-D0A5-47A4-AD90-90AE6ABA98D9}" presName="connectorText" presStyleLbl="sibTrans2D1" presStyleIdx="2" presStyleCnt="4"/>
      <dgm:spPr/>
    </dgm:pt>
    <dgm:pt modelId="{F5376732-BE2A-4F40-BCC2-49C654102E7F}" type="pres">
      <dgm:prSet presAssocID="{3CA2087A-E343-4BCC-90BA-7C809BFD35AB}" presName="node" presStyleLbl="node1" presStyleIdx="3" presStyleCnt="5" custScaleX="178755">
        <dgm:presLayoutVars>
          <dgm:bulletEnabled val="1"/>
        </dgm:presLayoutVars>
      </dgm:prSet>
      <dgm:spPr/>
    </dgm:pt>
    <dgm:pt modelId="{D25ADA18-9CDA-4683-AB42-AC2BA62CA381}" type="pres">
      <dgm:prSet presAssocID="{BD8F6462-2AAD-4642-B18E-BB81E98D869D}" presName="sibTrans" presStyleLbl="sibTrans2D1" presStyleIdx="3" presStyleCnt="4"/>
      <dgm:spPr/>
    </dgm:pt>
    <dgm:pt modelId="{C957503E-9D5E-4B2B-BD4E-8052CB45E8E5}" type="pres">
      <dgm:prSet presAssocID="{BD8F6462-2AAD-4642-B18E-BB81E98D869D}" presName="connectorText" presStyleLbl="sibTrans2D1" presStyleIdx="3" presStyleCnt="4"/>
      <dgm:spPr/>
    </dgm:pt>
    <dgm:pt modelId="{90C3872C-EE79-4BB8-A020-BE0BFF0C080A}" type="pres">
      <dgm:prSet presAssocID="{A4D2D737-E348-4779-ACAA-A5DCF73BCF0F}" presName="node" presStyleLbl="node1" presStyleIdx="4" presStyleCnt="5" custScaleX="178755">
        <dgm:presLayoutVars>
          <dgm:bulletEnabled val="1"/>
        </dgm:presLayoutVars>
      </dgm:prSet>
      <dgm:spPr/>
    </dgm:pt>
  </dgm:ptLst>
  <dgm:cxnLst>
    <dgm:cxn modelId="{C4C60928-666F-4751-B119-DB08A8C07EF2}" type="presOf" srcId="{E6B818E5-59AB-49D3-908E-D1ED09F0D73C}" destId="{329F64A4-060A-4454-90F7-4E270A05EA18}" srcOrd="0" destOrd="0" presId="urn:microsoft.com/office/officeart/2005/8/layout/process2"/>
    <dgm:cxn modelId="{BD41FD29-2C35-40AC-9092-FD5ECC4184C6}" srcId="{384116F4-A4C5-4561-A019-72F5DFE75467}" destId="{03465EFC-0745-4B60-BF53-721F393EF80A}" srcOrd="2" destOrd="0" parTransId="{1AAAE727-4F1E-4B80-9C28-3A5053EB9347}" sibTransId="{1864A519-D0A5-47A4-AD90-90AE6ABA98D9}"/>
    <dgm:cxn modelId="{1A08A02B-E461-4B8F-AB90-C33368062B2E}" type="presOf" srcId="{1864A519-D0A5-47A4-AD90-90AE6ABA98D9}" destId="{63E418D1-FBBB-42B4-B08A-F1D8ACF167DB}" srcOrd="0" destOrd="0" presId="urn:microsoft.com/office/officeart/2005/8/layout/process2"/>
    <dgm:cxn modelId="{94F1CA2C-2567-421A-B4BD-BC00E3D91726}" type="presOf" srcId="{EBFAEA72-B096-471D-A84F-75D4E0C65342}" destId="{11F2214A-0E0A-44C6-8F12-64FB00D13025}" srcOrd="0" destOrd="0" presId="urn:microsoft.com/office/officeart/2005/8/layout/process2"/>
    <dgm:cxn modelId="{6596BA2D-70A1-42B0-AC4B-0BB0E5CA4049}" type="presOf" srcId="{3214A317-9AF5-43F1-9707-47C66858E6C7}" destId="{B1EB985D-0601-4940-8B8D-A75C2317B835}" srcOrd="0" destOrd="0" presId="urn:microsoft.com/office/officeart/2005/8/layout/process2"/>
    <dgm:cxn modelId="{42F05967-DA79-4CCB-A5BA-D3562F1A8F9A}" srcId="{384116F4-A4C5-4561-A019-72F5DFE75467}" destId="{E6B818E5-59AB-49D3-908E-D1ED09F0D73C}" srcOrd="1" destOrd="0" parTransId="{D4006A10-5156-4706-94CF-4A20BA23706A}" sibTransId="{EBFAEA72-B096-471D-A84F-75D4E0C65342}"/>
    <dgm:cxn modelId="{62C4E067-DFCA-4CA4-ACE4-EAD25EA63D92}" type="presOf" srcId="{1864A519-D0A5-47A4-AD90-90AE6ABA98D9}" destId="{12789B50-CDEE-4EE6-A03B-0A3871A9DA62}" srcOrd="1" destOrd="0" presId="urn:microsoft.com/office/officeart/2005/8/layout/process2"/>
    <dgm:cxn modelId="{A39D2E6E-5111-480C-876C-D977F1F7DCA8}" type="presOf" srcId="{AA728AFD-18F4-4123-9006-B19EFEB03E7D}" destId="{D5BF833D-CFD4-4427-8B55-BFF1DA0DA003}" srcOrd="0" destOrd="0" presId="urn:microsoft.com/office/officeart/2005/8/layout/process2"/>
    <dgm:cxn modelId="{0DA8D270-25EC-4DF5-B2C7-8AB5023F3B38}" srcId="{384116F4-A4C5-4561-A019-72F5DFE75467}" destId="{3214A317-9AF5-43F1-9707-47C66858E6C7}" srcOrd="0" destOrd="0" parTransId="{F842AC65-9A40-4E49-ADC9-7D84D21CCBDB}" sibTransId="{AA728AFD-18F4-4123-9006-B19EFEB03E7D}"/>
    <dgm:cxn modelId="{56008157-6CF0-491D-829F-55DD69382493}" type="presOf" srcId="{EBFAEA72-B096-471D-A84F-75D4E0C65342}" destId="{767545B3-EFC4-482D-B5A2-A7646C1FFA37}" srcOrd="1" destOrd="0" presId="urn:microsoft.com/office/officeart/2005/8/layout/process2"/>
    <dgm:cxn modelId="{BDB04F78-44B7-435B-BF29-7C6578DC666A}" srcId="{384116F4-A4C5-4561-A019-72F5DFE75467}" destId="{3CA2087A-E343-4BCC-90BA-7C809BFD35AB}" srcOrd="3" destOrd="0" parTransId="{A4B66CC4-67B2-41CE-A174-CE82E7281AB0}" sibTransId="{BD8F6462-2AAD-4642-B18E-BB81E98D869D}"/>
    <dgm:cxn modelId="{8A623F8A-7FF8-441F-809D-21D48F565462}" srcId="{384116F4-A4C5-4561-A019-72F5DFE75467}" destId="{A4D2D737-E348-4779-ACAA-A5DCF73BCF0F}" srcOrd="4" destOrd="0" parTransId="{450A2D87-9716-4F5F-B781-7129779811EE}" sibTransId="{E66EFCEC-9422-4DC1-9D8F-5C7463D8AF2D}"/>
    <dgm:cxn modelId="{5B712898-FCD7-4D25-B9A9-21B7C4645A0D}" type="presOf" srcId="{AA728AFD-18F4-4123-9006-B19EFEB03E7D}" destId="{64AB8794-4642-4E99-BB36-0849B6C5847B}" srcOrd="1" destOrd="0" presId="urn:microsoft.com/office/officeart/2005/8/layout/process2"/>
    <dgm:cxn modelId="{71D6F0AF-757A-45AD-9E4A-C93864933055}" type="presOf" srcId="{384116F4-A4C5-4561-A019-72F5DFE75467}" destId="{19FF45BF-4F49-401B-93D4-5EE18EBAAC3E}" srcOrd="0" destOrd="0" presId="urn:microsoft.com/office/officeart/2005/8/layout/process2"/>
    <dgm:cxn modelId="{62832BB2-3215-4ABA-92FE-DD763E6C1E12}" type="presOf" srcId="{3CA2087A-E343-4BCC-90BA-7C809BFD35AB}" destId="{F5376732-BE2A-4F40-BCC2-49C654102E7F}" srcOrd="0" destOrd="0" presId="urn:microsoft.com/office/officeart/2005/8/layout/process2"/>
    <dgm:cxn modelId="{5467AEC1-8487-46D8-9BA1-98C665C11093}" type="presOf" srcId="{A4D2D737-E348-4779-ACAA-A5DCF73BCF0F}" destId="{90C3872C-EE79-4BB8-A020-BE0BFF0C080A}" srcOrd="0" destOrd="0" presId="urn:microsoft.com/office/officeart/2005/8/layout/process2"/>
    <dgm:cxn modelId="{1655F5CA-7F3C-4F8F-9649-B393D1A0429A}" type="presOf" srcId="{BD8F6462-2AAD-4642-B18E-BB81E98D869D}" destId="{C957503E-9D5E-4B2B-BD4E-8052CB45E8E5}" srcOrd="1" destOrd="0" presId="urn:microsoft.com/office/officeart/2005/8/layout/process2"/>
    <dgm:cxn modelId="{533518E7-7870-4550-99AA-8093CC113BC5}" type="presOf" srcId="{BD8F6462-2AAD-4642-B18E-BB81E98D869D}" destId="{D25ADA18-9CDA-4683-AB42-AC2BA62CA381}" srcOrd="0" destOrd="0" presId="urn:microsoft.com/office/officeart/2005/8/layout/process2"/>
    <dgm:cxn modelId="{9C48F1F4-3125-4361-BE77-1A325CBB822F}" type="presOf" srcId="{03465EFC-0745-4B60-BF53-721F393EF80A}" destId="{7412D915-D5AB-420E-90C2-4D6AE7E4EEF1}" srcOrd="0" destOrd="0" presId="urn:microsoft.com/office/officeart/2005/8/layout/process2"/>
    <dgm:cxn modelId="{F9472665-36C7-4736-B997-31E3C417B353}" type="presParOf" srcId="{19FF45BF-4F49-401B-93D4-5EE18EBAAC3E}" destId="{B1EB985D-0601-4940-8B8D-A75C2317B835}" srcOrd="0" destOrd="0" presId="urn:microsoft.com/office/officeart/2005/8/layout/process2"/>
    <dgm:cxn modelId="{240F075E-C310-4DD9-8E23-0E4CC18D4FAC}" type="presParOf" srcId="{19FF45BF-4F49-401B-93D4-5EE18EBAAC3E}" destId="{D5BF833D-CFD4-4427-8B55-BFF1DA0DA003}" srcOrd="1" destOrd="0" presId="urn:microsoft.com/office/officeart/2005/8/layout/process2"/>
    <dgm:cxn modelId="{70621DF0-B684-4A36-8C7C-09E6B7E90FBD}" type="presParOf" srcId="{D5BF833D-CFD4-4427-8B55-BFF1DA0DA003}" destId="{64AB8794-4642-4E99-BB36-0849B6C5847B}" srcOrd="0" destOrd="0" presId="urn:microsoft.com/office/officeart/2005/8/layout/process2"/>
    <dgm:cxn modelId="{26F27EA6-46E8-473C-8973-A17D92382C58}" type="presParOf" srcId="{19FF45BF-4F49-401B-93D4-5EE18EBAAC3E}" destId="{329F64A4-060A-4454-90F7-4E270A05EA18}" srcOrd="2" destOrd="0" presId="urn:microsoft.com/office/officeart/2005/8/layout/process2"/>
    <dgm:cxn modelId="{5E011ACE-BBDA-4BEE-BD07-C42E794023F7}" type="presParOf" srcId="{19FF45BF-4F49-401B-93D4-5EE18EBAAC3E}" destId="{11F2214A-0E0A-44C6-8F12-64FB00D13025}" srcOrd="3" destOrd="0" presId="urn:microsoft.com/office/officeart/2005/8/layout/process2"/>
    <dgm:cxn modelId="{E7F9EAF9-C61C-4462-90F3-01FA7E2DD832}" type="presParOf" srcId="{11F2214A-0E0A-44C6-8F12-64FB00D13025}" destId="{767545B3-EFC4-482D-B5A2-A7646C1FFA37}" srcOrd="0" destOrd="0" presId="urn:microsoft.com/office/officeart/2005/8/layout/process2"/>
    <dgm:cxn modelId="{C1D66415-348A-41AC-A72A-499CAB11D2C9}" type="presParOf" srcId="{19FF45BF-4F49-401B-93D4-5EE18EBAAC3E}" destId="{7412D915-D5AB-420E-90C2-4D6AE7E4EEF1}" srcOrd="4" destOrd="0" presId="urn:microsoft.com/office/officeart/2005/8/layout/process2"/>
    <dgm:cxn modelId="{6A5A5BB8-850C-41D1-AED4-F76D8A17BC83}" type="presParOf" srcId="{19FF45BF-4F49-401B-93D4-5EE18EBAAC3E}" destId="{63E418D1-FBBB-42B4-B08A-F1D8ACF167DB}" srcOrd="5" destOrd="0" presId="urn:microsoft.com/office/officeart/2005/8/layout/process2"/>
    <dgm:cxn modelId="{D2B3D811-EB46-4D93-B4D7-A60AB619729A}" type="presParOf" srcId="{63E418D1-FBBB-42B4-B08A-F1D8ACF167DB}" destId="{12789B50-CDEE-4EE6-A03B-0A3871A9DA62}" srcOrd="0" destOrd="0" presId="urn:microsoft.com/office/officeart/2005/8/layout/process2"/>
    <dgm:cxn modelId="{771E34D1-7422-4FBE-AAFD-4DD9AE11AA56}" type="presParOf" srcId="{19FF45BF-4F49-401B-93D4-5EE18EBAAC3E}" destId="{F5376732-BE2A-4F40-BCC2-49C654102E7F}" srcOrd="6" destOrd="0" presId="urn:microsoft.com/office/officeart/2005/8/layout/process2"/>
    <dgm:cxn modelId="{AA8DFE91-5616-408D-B631-3813F1AD8229}" type="presParOf" srcId="{19FF45BF-4F49-401B-93D4-5EE18EBAAC3E}" destId="{D25ADA18-9CDA-4683-AB42-AC2BA62CA381}" srcOrd="7" destOrd="0" presId="urn:microsoft.com/office/officeart/2005/8/layout/process2"/>
    <dgm:cxn modelId="{07511F23-99D1-43C3-A0F6-E351B87C9838}" type="presParOf" srcId="{D25ADA18-9CDA-4683-AB42-AC2BA62CA381}" destId="{C957503E-9D5E-4B2B-BD4E-8052CB45E8E5}" srcOrd="0" destOrd="0" presId="urn:microsoft.com/office/officeart/2005/8/layout/process2"/>
    <dgm:cxn modelId="{2386785C-F82E-48B8-9C06-EE449DDD156B}" type="presParOf" srcId="{19FF45BF-4F49-401B-93D4-5EE18EBAAC3E}" destId="{90C3872C-EE79-4BB8-A020-BE0BFF0C080A}"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37BCFA-66FC-4B0A-A6E1-D262C598F817}" type="doc">
      <dgm:prSet loTypeId="urn:microsoft.com/office/officeart/2005/8/layout/process2" loCatId="process" qsTypeId="urn:microsoft.com/office/officeart/2005/8/quickstyle/simple1" qsCatId="simple" csTypeId="urn:microsoft.com/office/officeart/2005/8/colors/accent0_3" csCatId="mainScheme" phldr="1"/>
      <dgm:spPr/>
    </dgm:pt>
    <dgm:pt modelId="{8AB65112-EA6D-4918-88FE-F9E85AA41A34}">
      <dgm:prSet phldrT="[テキスト]" custT="1"/>
      <dgm:spPr/>
      <dgm:t>
        <a:bodyPr tIns="0" bIns="0"/>
        <a:lstStyle/>
        <a:p>
          <a:r>
            <a:rPr kumimoji="1" lang="ja-JP" altLang="en-US" sz="2400" dirty="0"/>
            <a:t>生下時からぼやけている</a:t>
          </a:r>
          <a:endParaRPr kumimoji="1" lang="en-US" altLang="ja-JP" sz="2400" dirty="0"/>
        </a:p>
      </dgm:t>
    </dgm:pt>
    <dgm:pt modelId="{A6422F1C-DFC4-4679-8192-11BB9C8DC97E}" type="parTrans" cxnId="{E539F9AA-27CE-4857-A5A7-792CA9112853}">
      <dgm:prSet/>
      <dgm:spPr/>
      <dgm:t>
        <a:bodyPr/>
        <a:lstStyle/>
        <a:p>
          <a:endParaRPr kumimoji="1" lang="ja-JP" altLang="en-US" sz="2400"/>
        </a:p>
      </dgm:t>
    </dgm:pt>
    <dgm:pt modelId="{8435D4CC-E336-47E7-BC32-08CFBD1555DB}" type="sibTrans" cxnId="{E539F9AA-27CE-4857-A5A7-792CA9112853}">
      <dgm:prSet custT="1"/>
      <dgm:spPr/>
      <dgm:t>
        <a:bodyPr/>
        <a:lstStyle/>
        <a:p>
          <a:endParaRPr kumimoji="1" lang="ja-JP" altLang="en-US" sz="2000"/>
        </a:p>
      </dgm:t>
    </dgm:pt>
    <dgm:pt modelId="{424E466C-52DF-4485-86AA-58E977501161}">
      <dgm:prSet phldrT="[テキスト]" custT="1"/>
      <dgm:spPr/>
      <dgm:t>
        <a:bodyPr tIns="0" bIns="0"/>
        <a:lstStyle/>
        <a:p>
          <a:r>
            <a:rPr kumimoji="1" lang="ja-JP" altLang="en-US" sz="2400" dirty="0"/>
            <a:t>くっきり見る経験がない</a:t>
          </a:r>
        </a:p>
      </dgm:t>
    </dgm:pt>
    <dgm:pt modelId="{C93E9D06-E5BE-4501-B74D-385919855525}" type="parTrans" cxnId="{9B6555F6-3E5E-4587-AC3F-AC538D70EA0C}">
      <dgm:prSet/>
      <dgm:spPr/>
      <dgm:t>
        <a:bodyPr/>
        <a:lstStyle/>
        <a:p>
          <a:endParaRPr kumimoji="1" lang="ja-JP" altLang="en-US" sz="2400"/>
        </a:p>
      </dgm:t>
    </dgm:pt>
    <dgm:pt modelId="{513B23EA-C56A-4077-BCB6-FD515098B8AE}" type="sibTrans" cxnId="{9B6555F6-3E5E-4587-AC3F-AC538D70EA0C}">
      <dgm:prSet custT="1"/>
      <dgm:spPr/>
      <dgm:t>
        <a:bodyPr/>
        <a:lstStyle/>
        <a:p>
          <a:endParaRPr kumimoji="1" lang="ja-JP" altLang="en-US" sz="2000"/>
        </a:p>
      </dgm:t>
    </dgm:pt>
    <dgm:pt modelId="{127AAC69-44A3-4C3A-A740-61EB899696A8}">
      <dgm:prSet phldrT="[テキスト]" custT="1"/>
      <dgm:spPr/>
      <dgm:t>
        <a:bodyPr tIns="0" bIns="0"/>
        <a:lstStyle/>
        <a:p>
          <a:r>
            <a:rPr kumimoji="1" lang="ja-JP" altLang="en-US" sz="2400" dirty="0"/>
            <a:t>不自由を感じない</a:t>
          </a:r>
        </a:p>
      </dgm:t>
    </dgm:pt>
    <dgm:pt modelId="{0103FA1D-1300-4969-AEAE-48BFBF889A00}" type="parTrans" cxnId="{E9907BC1-0A7A-4DA0-AC43-E016159F3D08}">
      <dgm:prSet/>
      <dgm:spPr/>
      <dgm:t>
        <a:bodyPr/>
        <a:lstStyle/>
        <a:p>
          <a:endParaRPr kumimoji="1" lang="ja-JP" altLang="en-US" sz="2400"/>
        </a:p>
      </dgm:t>
    </dgm:pt>
    <dgm:pt modelId="{02E8F279-58EA-477E-8A11-A37D794C5F5E}" type="sibTrans" cxnId="{E9907BC1-0A7A-4DA0-AC43-E016159F3D08}">
      <dgm:prSet/>
      <dgm:spPr/>
      <dgm:t>
        <a:bodyPr/>
        <a:lstStyle/>
        <a:p>
          <a:endParaRPr kumimoji="1" lang="ja-JP" altLang="en-US" sz="2400"/>
        </a:p>
      </dgm:t>
    </dgm:pt>
    <dgm:pt modelId="{84BDA862-B56C-498C-A90A-B3A3F5205F7F}" type="pres">
      <dgm:prSet presAssocID="{9637BCFA-66FC-4B0A-A6E1-D262C598F817}" presName="linearFlow" presStyleCnt="0">
        <dgm:presLayoutVars>
          <dgm:resizeHandles val="exact"/>
        </dgm:presLayoutVars>
      </dgm:prSet>
      <dgm:spPr/>
    </dgm:pt>
    <dgm:pt modelId="{E58C5B8A-74F1-4F73-B581-0C80F8EB9B5D}" type="pres">
      <dgm:prSet presAssocID="{8AB65112-EA6D-4918-88FE-F9E85AA41A34}" presName="node" presStyleLbl="node1" presStyleIdx="0" presStyleCnt="3">
        <dgm:presLayoutVars>
          <dgm:bulletEnabled val="1"/>
        </dgm:presLayoutVars>
      </dgm:prSet>
      <dgm:spPr/>
    </dgm:pt>
    <dgm:pt modelId="{E9771DB9-9B7C-473E-BC94-74625288C2F7}" type="pres">
      <dgm:prSet presAssocID="{8435D4CC-E336-47E7-BC32-08CFBD1555DB}" presName="sibTrans" presStyleLbl="sibTrans2D1" presStyleIdx="0" presStyleCnt="2"/>
      <dgm:spPr/>
    </dgm:pt>
    <dgm:pt modelId="{41C2F38B-223B-4C15-94EA-F79C1F9F3D1F}" type="pres">
      <dgm:prSet presAssocID="{8435D4CC-E336-47E7-BC32-08CFBD1555DB}" presName="connectorText" presStyleLbl="sibTrans2D1" presStyleIdx="0" presStyleCnt="2"/>
      <dgm:spPr/>
    </dgm:pt>
    <dgm:pt modelId="{4DCC5BDF-B322-4F12-84DD-3EDDCA8C4F01}" type="pres">
      <dgm:prSet presAssocID="{424E466C-52DF-4485-86AA-58E977501161}" presName="node" presStyleLbl="node1" presStyleIdx="1" presStyleCnt="3">
        <dgm:presLayoutVars>
          <dgm:bulletEnabled val="1"/>
        </dgm:presLayoutVars>
      </dgm:prSet>
      <dgm:spPr/>
    </dgm:pt>
    <dgm:pt modelId="{0DAA498A-2F70-4434-BD14-F27CA1127AA9}" type="pres">
      <dgm:prSet presAssocID="{513B23EA-C56A-4077-BCB6-FD515098B8AE}" presName="sibTrans" presStyleLbl="sibTrans2D1" presStyleIdx="1" presStyleCnt="2"/>
      <dgm:spPr/>
    </dgm:pt>
    <dgm:pt modelId="{4A2A4418-1B97-4EDD-8B4B-2C7F64CF2C90}" type="pres">
      <dgm:prSet presAssocID="{513B23EA-C56A-4077-BCB6-FD515098B8AE}" presName="connectorText" presStyleLbl="sibTrans2D1" presStyleIdx="1" presStyleCnt="2"/>
      <dgm:spPr/>
    </dgm:pt>
    <dgm:pt modelId="{20860096-402B-43DB-BB64-A0EC6DCB0823}" type="pres">
      <dgm:prSet presAssocID="{127AAC69-44A3-4C3A-A740-61EB899696A8}" presName="node" presStyleLbl="node1" presStyleIdx="2" presStyleCnt="3">
        <dgm:presLayoutVars>
          <dgm:bulletEnabled val="1"/>
        </dgm:presLayoutVars>
      </dgm:prSet>
      <dgm:spPr/>
    </dgm:pt>
  </dgm:ptLst>
  <dgm:cxnLst>
    <dgm:cxn modelId="{AE31E208-7706-425C-A01C-8C81521D0FA6}" type="presOf" srcId="{513B23EA-C56A-4077-BCB6-FD515098B8AE}" destId="{0DAA498A-2F70-4434-BD14-F27CA1127AA9}" srcOrd="0" destOrd="0" presId="urn:microsoft.com/office/officeart/2005/8/layout/process2"/>
    <dgm:cxn modelId="{5234346A-8C5A-4164-9F63-DEDAAF4F2016}" type="presOf" srcId="{127AAC69-44A3-4C3A-A740-61EB899696A8}" destId="{20860096-402B-43DB-BB64-A0EC6DCB0823}" srcOrd="0" destOrd="0" presId="urn:microsoft.com/office/officeart/2005/8/layout/process2"/>
    <dgm:cxn modelId="{74E88A8D-AA8C-4961-87F1-908F2DCDCC96}" type="presOf" srcId="{8435D4CC-E336-47E7-BC32-08CFBD1555DB}" destId="{41C2F38B-223B-4C15-94EA-F79C1F9F3D1F}" srcOrd="1" destOrd="0" presId="urn:microsoft.com/office/officeart/2005/8/layout/process2"/>
    <dgm:cxn modelId="{28C54C95-100A-4637-B167-44D830323973}" type="presOf" srcId="{9637BCFA-66FC-4B0A-A6E1-D262C598F817}" destId="{84BDA862-B56C-498C-A90A-B3A3F5205F7F}" srcOrd="0" destOrd="0" presId="urn:microsoft.com/office/officeart/2005/8/layout/process2"/>
    <dgm:cxn modelId="{B61400A1-BD50-4733-9515-D9670D5DCF69}" type="presOf" srcId="{8AB65112-EA6D-4918-88FE-F9E85AA41A34}" destId="{E58C5B8A-74F1-4F73-B581-0C80F8EB9B5D}" srcOrd="0" destOrd="0" presId="urn:microsoft.com/office/officeart/2005/8/layout/process2"/>
    <dgm:cxn modelId="{E539F9AA-27CE-4857-A5A7-792CA9112853}" srcId="{9637BCFA-66FC-4B0A-A6E1-D262C598F817}" destId="{8AB65112-EA6D-4918-88FE-F9E85AA41A34}" srcOrd="0" destOrd="0" parTransId="{A6422F1C-DFC4-4679-8192-11BB9C8DC97E}" sibTransId="{8435D4CC-E336-47E7-BC32-08CFBD1555DB}"/>
    <dgm:cxn modelId="{E9907BC1-0A7A-4DA0-AC43-E016159F3D08}" srcId="{9637BCFA-66FC-4B0A-A6E1-D262C598F817}" destId="{127AAC69-44A3-4C3A-A740-61EB899696A8}" srcOrd="2" destOrd="0" parTransId="{0103FA1D-1300-4969-AEAE-48BFBF889A00}" sibTransId="{02E8F279-58EA-477E-8A11-A37D794C5F5E}"/>
    <dgm:cxn modelId="{77DF04DA-E383-4BDB-853F-4B67627A85D5}" type="presOf" srcId="{513B23EA-C56A-4077-BCB6-FD515098B8AE}" destId="{4A2A4418-1B97-4EDD-8B4B-2C7F64CF2C90}" srcOrd="1" destOrd="0" presId="urn:microsoft.com/office/officeart/2005/8/layout/process2"/>
    <dgm:cxn modelId="{533C5DDA-4072-4A56-853F-075A9521630D}" type="presOf" srcId="{424E466C-52DF-4485-86AA-58E977501161}" destId="{4DCC5BDF-B322-4F12-84DD-3EDDCA8C4F01}" srcOrd="0" destOrd="0" presId="urn:microsoft.com/office/officeart/2005/8/layout/process2"/>
    <dgm:cxn modelId="{1688FDDA-B366-48AB-B920-8A15091D24F2}" type="presOf" srcId="{8435D4CC-E336-47E7-BC32-08CFBD1555DB}" destId="{E9771DB9-9B7C-473E-BC94-74625288C2F7}" srcOrd="0" destOrd="0" presId="urn:microsoft.com/office/officeart/2005/8/layout/process2"/>
    <dgm:cxn modelId="{9B6555F6-3E5E-4587-AC3F-AC538D70EA0C}" srcId="{9637BCFA-66FC-4B0A-A6E1-D262C598F817}" destId="{424E466C-52DF-4485-86AA-58E977501161}" srcOrd="1" destOrd="0" parTransId="{C93E9D06-E5BE-4501-B74D-385919855525}" sibTransId="{513B23EA-C56A-4077-BCB6-FD515098B8AE}"/>
    <dgm:cxn modelId="{C99A1CDA-E421-4C03-ADE2-964AE9184594}" type="presParOf" srcId="{84BDA862-B56C-498C-A90A-B3A3F5205F7F}" destId="{E58C5B8A-74F1-4F73-B581-0C80F8EB9B5D}" srcOrd="0" destOrd="0" presId="urn:microsoft.com/office/officeart/2005/8/layout/process2"/>
    <dgm:cxn modelId="{D080038C-9AFC-4AFB-935B-FFA3853725F1}" type="presParOf" srcId="{84BDA862-B56C-498C-A90A-B3A3F5205F7F}" destId="{E9771DB9-9B7C-473E-BC94-74625288C2F7}" srcOrd="1" destOrd="0" presId="urn:microsoft.com/office/officeart/2005/8/layout/process2"/>
    <dgm:cxn modelId="{44109F57-F294-4A56-9F0F-192007E7133C}" type="presParOf" srcId="{E9771DB9-9B7C-473E-BC94-74625288C2F7}" destId="{41C2F38B-223B-4C15-94EA-F79C1F9F3D1F}" srcOrd="0" destOrd="0" presId="urn:microsoft.com/office/officeart/2005/8/layout/process2"/>
    <dgm:cxn modelId="{41A36481-EBE1-42FF-BFA1-E08CA716F5BF}" type="presParOf" srcId="{84BDA862-B56C-498C-A90A-B3A3F5205F7F}" destId="{4DCC5BDF-B322-4F12-84DD-3EDDCA8C4F01}" srcOrd="2" destOrd="0" presId="urn:microsoft.com/office/officeart/2005/8/layout/process2"/>
    <dgm:cxn modelId="{604B1B5F-4234-4CFB-BF6C-054D98561400}" type="presParOf" srcId="{84BDA862-B56C-498C-A90A-B3A3F5205F7F}" destId="{0DAA498A-2F70-4434-BD14-F27CA1127AA9}" srcOrd="3" destOrd="0" presId="urn:microsoft.com/office/officeart/2005/8/layout/process2"/>
    <dgm:cxn modelId="{3759DB87-24CA-4306-BEC5-89ED395060DC}" type="presParOf" srcId="{0DAA498A-2F70-4434-BD14-F27CA1127AA9}" destId="{4A2A4418-1B97-4EDD-8B4B-2C7F64CF2C90}" srcOrd="0" destOrd="0" presId="urn:microsoft.com/office/officeart/2005/8/layout/process2"/>
    <dgm:cxn modelId="{5D4714A2-3759-4A63-8DA8-39EBC0466752}" type="presParOf" srcId="{84BDA862-B56C-498C-A90A-B3A3F5205F7F}" destId="{20860096-402B-43DB-BB64-A0EC6DCB0823}" srcOrd="4" destOrd="0" presId="urn:microsoft.com/office/officeart/2005/8/layout/process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60C051-953E-4492-826E-F27B9BCF4436}" type="doc">
      <dgm:prSet loTypeId="urn:microsoft.com/office/officeart/2005/8/layout/process1" loCatId="process" qsTypeId="urn:microsoft.com/office/officeart/2005/8/quickstyle/simple1" qsCatId="simple" csTypeId="urn:microsoft.com/office/officeart/2005/8/colors/accent0_3" csCatId="mainScheme" phldr="1"/>
      <dgm:spPr/>
    </dgm:pt>
    <dgm:pt modelId="{C190FCFE-B849-4692-AEDE-8AD81805246E}">
      <dgm:prSet phldrT="[テキスト]" custT="1"/>
      <dgm:spPr/>
      <dgm:t>
        <a:bodyPr tIns="216000" bIns="72000"/>
        <a:lstStyle/>
        <a:p>
          <a:pPr>
            <a:lnSpc>
              <a:spcPct val="70000"/>
            </a:lnSpc>
            <a:spcAft>
              <a:spcPts val="0"/>
            </a:spcAft>
          </a:pPr>
          <a:r>
            <a:rPr kumimoji="1" lang="ja-JP" altLang="en-US" sz="2400" dirty="0"/>
            <a:t>導入前 </a:t>
          </a:r>
          <a:r>
            <a:rPr kumimoji="1" lang="en-US" altLang="ja-JP" sz="3200" b="1" dirty="0">
              <a:solidFill>
                <a:srgbClr val="FFFF00"/>
              </a:solidFill>
            </a:rPr>
            <a:t>0.3</a:t>
          </a:r>
          <a:r>
            <a:rPr kumimoji="1" lang="ja-JP" altLang="en-US" sz="2800" dirty="0"/>
            <a:t>％</a:t>
          </a:r>
          <a:endParaRPr kumimoji="1" lang="ja-JP" altLang="en-US" sz="3200" dirty="0"/>
        </a:p>
      </dgm:t>
    </dgm:pt>
    <dgm:pt modelId="{60908D18-8B89-4F7C-A156-F70730BC8E7A}" type="parTrans" cxnId="{3D9236A1-0EDF-464E-BFB5-CA186066CF7E}">
      <dgm:prSet/>
      <dgm:spPr/>
      <dgm:t>
        <a:bodyPr/>
        <a:lstStyle/>
        <a:p>
          <a:endParaRPr kumimoji="1" lang="ja-JP" altLang="en-US"/>
        </a:p>
      </dgm:t>
    </dgm:pt>
    <dgm:pt modelId="{F820327D-30F8-4811-A57B-70F1C4CF7CD7}" type="sibTrans" cxnId="{3D9236A1-0EDF-464E-BFB5-CA186066CF7E}">
      <dgm:prSet/>
      <dgm:spPr/>
      <dgm:t>
        <a:bodyPr/>
        <a:lstStyle/>
        <a:p>
          <a:endParaRPr kumimoji="1" lang="ja-JP" altLang="en-US"/>
        </a:p>
      </dgm:t>
    </dgm:pt>
    <dgm:pt modelId="{9AB5F6B4-5850-4E14-A85A-723E41C94AFE}">
      <dgm:prSet phldrT="[テキスト]" custT="1"/>
      <dgm:spPr/>
      <dgm:t>
        <a:bodyPr tIns="216000" bIns="72000"/>
        <a:lstStyle/>
        <a:p>
          <a:pPr>
            <a:lnSpc>
              <a:spcPct val="70000"/>
            </a:lnSpc>
            <a:spcAft>
              <a:spcPts val="0"/>
            </a:spcAft>
          </a:pPr>
          <a:r>
            <a:rPr kumimoji="1" lang="ja-JP" altLang="en-US" sz="2400" dirty="0"/>
            <a:t>導入後 </a:t>
          </a:r>
          <a:r>
            <a:rPr kumimoji="1" lang="en-US" altLang="ja-JP" sz="3200" b="1" dirty="0">
              <a:solidFill>
                <a:srgbClr val="FFFF00"/>
              </a:solidFill>
            </a:rPr>
            <a:t>2.3</a:t>
          </a:r>
          <a:r>
            <a:rPr kumimoji="1" lang="ja-JP" altLang="en-US" sz="2800" dirty="0"/>
            <a:t>％</a:t>
          </a:r>
          <a:endParaRPr kumimoji="1" lang="ja-JP" altLang="en-US" sz="3200" dirty="0"/>
        </a:p>
      </dgm:t>
    </dgm:pt>
    <dgm:pt modelId="{11F256E6-E13D-49BD-B98C-35FD63B0AF74}" type="parTrans" cxnId="{E044924D-5D4A-47AF-9905-573CDBA76BE6}">
      <dgm:prSet/>
      <dgm:spPr/>
      <dgm:t>
        <a:bodyPr/>
        <a:lstStyle/>
        <a:p>
          <a:endParaRPr kumimoji="1" lang="ja-JP" altLang="en-US"/>
        </a:p>
      </dgm:t>
    </dgm:pt>
    <dgm:pt modelId="{BDB25528-0483-4762-B165-2ED3C8D72DA5}" type="sibTrans" cxnId="{E044924D-5D4A-47AF-9905-573CDBA76BE6}">
      <dgm:prSet/>
      <dgm:spPr/>
      <dgm:t>
        <a:bodyPr/>
        <a:lstStyle/>
        <a:p>
          <a:endParaRPr kumimoji="1" lang="ja-JP" altLang="en-US"/>
        </a:p>
      </dgm:t>
    </dgm:pt>
    <dgm:pt modelId="{1DDFE8E7-7D72-4470-923B-84046445551E}" type="pres">
      <dgm:prSet presAssocID="{C260C051-953E-4492-826E-F27B9BCF4436}" presName="Name0" presStyleCnt="0">
        <dgm:presLayoutVars>
          <dgm:dir/>
          <dgm:resizeHandles val="exact"/>
        </dgm:presLayoutVars>
      </dgm:prSet>
      <dgm:spPr/>
    </dgm:pt>
    <dgm:pt modelId="{46D57C0F-E9BD-4D91-AC6C-AD0422514F91}" type="pres">
      <dgm:prSet presAssocID="{C190FCFE-B849-4692-AEDE-8AD81805246E}" presName="node" presStyleLbl="node1" presStyleIdx="0" presStyleCnt="2" custScaleY="61327">
        <dgm:presLayoutVars>
          <dgm:bulletEnabled val="1"/>
        </dgm:presLayoutVars>
      </dgm:prSet>
      <dgm:spPr/>
    </dgm:pt>
    <dgm:pt modelId="{B8593696-5BFC-40F6-B7B2-CD4DE021260D}" type="pres">
      <dgm:prSet presAssocID="{F820327D-30F8-4811-A57B-70F1C4CF7CD7}" presName="sibTrans" presStyleLbl="sibTrans2D1" presStyleIdx="0" presStyleCnt="1"/>
      <dgm:spPr/>
    </dgm:pt>
    <dgm:pt modelId="{98FE6349-C37D-42BD-9304-19611E67F6DB}" type="pres">
      <dgm:prSet presAssocID="{F820327D-30F8-4811-A57B-70F1C4CF7CD7}" presName="connectorText" presStyleLbl="sibTrans2D1" presStyleIdx="0" presStyleCnt="1"/>
      <dgm:spPr/>
    </dgm:pt>
    <dgm:pt modelId="{FD866DE6-702B-4E7F-83D2-410B409A5CA7}" type="pres">
      <dgm:prSet presAssocID="{9AB5F6B4-5850-4E14-A85A-723E41C94AFE}" presName="node" presStyleLbl="node1" presStyleIdx="1" presStyleCnt="2" custScaleY="58690">
        <dgm:presLayoutVars>
          <dgm:bulletEnabled val="1"/>
        </dgm:presLayoutVars>
      </dgm:prSet>
      <dgm:spPr/>
    </dgm:pt>
  </dgm:ptLst>
  <dgm:cxnLst>
    <dgm:cxn modelId="{009D6729-6ECE-4DC1-8195-978CB1D5C6DD}" type="presOf" srcId="{C190FCFE-B849-4692-AEDE-8AD81805246E}" destId="{46D57C0F-E9BD-4D91-AC6C-AD0422514F91}" srcOrd="0" destOrd="0" presId="urn:microsoft.com/office/officeart/2005/8/layout/process1"/>
    <dgm:cxn modelId="{B60FBE6C-40F8-49C5-89B4-AA6B41EBED7D}" type="presOf" srcId="{F820327D-30F8-4811-A57B-70F1C4CF7CD7}" destId="{98FE6349-C37D-42BD-9304-19611E67F6DB}" srcOrd="1" destOrd="0" presId="urn:microsoft.com/office/officeart/2005/8/layout/process1"/>
    <dgm:cxn modelId="{E044924D-5D4A-47AF-9905-573CDBA76BE6}" srcId="{C260C051-953E-4492-826E-F27B9BCF4436}" destId="{9AB5F6B4-5850-4E14-A85A-723E41C94AFE}" srcOrd="1" destOrd="0" parTransId="{11F256E6-E13D-49BD-B98C-35FD63B0AF74}" sibTransId="{BDB25528-0483-4762-B165-2ED3C8D72DA5}"/>
    <dgm:cxn modelId="{35188B6E-CB19-4188-B43D-00859CBDC03E}" type="presOf" srcId="{9AB5F6B4-5850-4E14-A85A-723E41C94AFE}" destId="{FD866DE6-702B-4E7F-83D2-410B409A5CA7}" srcOrd="0" destOrd="0" presId="urn:microsoft.com/office/officeart/2005/8/layout/process1"/>
    <dgm:cxn modelId="{6601447F-E3EA-4ECE-B9DC-63781306CCF6}" type="presOf" srcId="{F820327D-30F8-4811-A57B-70F1C4CF7CD7}" destId="{B8593696-5BFC-40F6-B7B2-CD4DE021260D}" srcOrd="0" destOrd="0" presId="urn:microsoft.com/office/officeart/2005/8/layout/process1"/>
    <dgm:cxn modelId="{3D9236A1-0EDF-464E-BFB5-CA186066CF7E}" srcId="{C260C051-953E-4492-826E-F27B9BCF4436}" destId="{C190FCFE-B849-4692-AEDE-8AD81805246E}" srcOrd="0" destOrd="0" parTransId="{60908D18-8B89-4F7C-A156-F70730BC8E7A}" sibTransId="{F820327D-30F8-4811-A57B-70F1C4CF7CD7}"/>
    <dgm:cxn modelId="{84D50FEF-19A6-4FA9-9DB2-55371DF67F4C}" type="presOf" srcId="{C260C051-953E-4492-826E-F27B9BCF4436}" destId="{1DDFE8E7-7D72-4470-923B-84046445551E}" srcOrd="0" destOrd="0" presId="urn:microsoft.com/office/officeart/2005/8/layout/process1"/>
    <dgm:cxn modelId="{5C586DEC-64E2-45A2-AB95-4E04CE10A184}" type="presParOf" srcId="{1DDFE8E7-7D72-4470-923B-84046445551E}" destId="{46D57C0F-E9BD-4D91-AC6C-AD0422514F91}" srcOrd="0" destOrd="0" presId="urn:microsoft.com/office/officeart/2005/8/layout/process1"/>
    <dgm:cxn modelId="{A2593608-3BF2-4309-B1E9-AF188D367E01}" type="presParOf" srcId="{1DDFE8E7-7D72-4470-923B-84046445551E}" destId="{B8593696-5BFC-40F6-B7B2-CD4DE021260D}" srcOrd="1" destOrd="0" presId="urn:microsoft.com/office/officeart/2005/8/layout/process1"/>
    <dgm:cxn modelId="{2488AB60-CCF5-423B-9AE4-E10D48A75119}" type="presParOf" srcId="{B8593696-5BFC-40F6-B7B2-CD4DE021260D}" destId="{98FE6349-C37D-42BD-9304-19611E67F6DB}" srcOrd="0" destOrd="0" presId="urn:microsoft.com/office/officeart/2005/8/layout/process1"/>
    <dgm:cxn modelId="{1FA7A92C-D10A-46C0-A979-EDBDBA44295C}" type="presParOf" srcId="{1DDFE8E7-7D72-4470-923B-84046445551E}" destId="{FD866DE6-702B-4E7F-83D2-410B409A5CA7}"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60C051-953E-4492-826E-F27B9BCF4436}" type="doc">
      <dgm:prSet loTypeId="urn:microsoft.com/office/officeart/2005/8/layout/process1" loCatId="process" qsTypeId="urn:microsoft.com/office/officeart/2005/8/quickstyle/simple1" qsCatId="simple" csTypeId="urn:microsoft.com/office/officeart/2005/8/colors/accent0_3" csCatId="mainScheme" phldr="1"/>
      <dgm:spPr/>
    </dgm:pt>
    <dgm:pt modelId="{C190FCFE-B849-4692-AEDE-8AD81805246E}">
      <dgm:prSet phldrT="[テキスト]" custT="1"/>
      <dgm:spPr/>
      <dgm:t>
        <a:bodyPr tIns="216000" bIns="72000"/>
        <a:lstStyle/>
        <a:p>
          <a:pPr>
            <a:lnSpc>
              <a:spcPct val="70000"/>
            </a:lnSpc>
            <a:spcAft>
              <a:spcPts val="0"/>
            </a:spcAft>
          </a:pPr>
          <a:r>
            <a:rPr kumimoji="1" lang="ja-JP" altLang="en-US" sz="2400" dirty="0"/>
            <a:t>導入前 </a:t>
          </a:r>
          <a:r>
            <a:rPr kumimoji="1" lang="en-US" altLang="ja-JP" sz="3200" b="1" dirty="0">
              <a:solidFill>
                <a:srgbClr val="FFFF00"/>
              </a:solidFill>
            </a:rPr>
            <a:t>0.1</a:t>
          </a:r>
          <a:r>
            <a:rPr kumimoji="1" lang="ja-JP" altLang="en-US" sz="2800" dirty="0"/>
            <a:t>％</a:t>
          </a:r>
          <a:endParaRPr kumimoji="1" lang="ja-JP" altLang="en-US" sz="3200" dirty="0"/>
        </a:p>
      </dgm:t>
    </dgm:pt>
    <dgm:pt modelId="{60908D18-8B89-4F7C-A156-F70730BC8E7A}" type="parTrans" cxnId="{3D9236A1-0EDF-464E-BFB5-CA186066CF7E}">
      <dgm:prSet/>
      <dgm:spPr/>
      <dgm:t>
        <a:bodyPr/>
        <a:lstStyle/>
        <a:p>
          <a:endParaRPr kumimoji="1" lang="ja-JP" altLang="en-US"/>
        </a:p>
      </dgm:t>
    </dgm:pt>
    <dgm:pt modelId="{F820327D-30F8-4811-A57B-70F1C4CF7CD7}" type="sibTrans" cxnId="{3D9236A1-0EDF-464E-BFB5-CA186066CF7E}">
      <dgm:prSet/>
      <dgm:spPr/>
      <dgm:t>
        <a:bodyPr/>
        <a:lstStyle/>
        <a:p>
          <a:endParaRPr kumimoji="1" lang="ja-JP" altLang="en-US"/>
        </a:p>
      </dgm:t>
    </dgm:pt>
    <dgm:pt modelId="{9AB5F6B4-5850-4E14-A85A-723E41C94AFE}">
      <dgm:prSet phldrT="[テキスト]" custT="1"/>
      <dgm:spPr/>
      <dgm:t>
        <a:bodyPr tIns="216000" bIns="72000"/>
        <a:lstStyle/>
        <a:p>
          <a:pPr>
            <a:lnSpc>
              <a:spcPct val="70000"/>
            </a:lnSpc>
            <a:spcAft>
              <a:spcPts val="0"/>
            </a:spcAft>
          </a:pPr>
          <a:r>
            <a:rPr kumimoji="1" lang="ja-JP" altLang="en-US" sz="2400" dirty="0"/>
            <a:t>導入後 </a:t>
          </a:r>
          <a:r>
            <a:rPr kumimoji="1" lang="en-US" altLang="ja-JP" sz="3200" b="1" dirty="0">
              <a:solidFill>
                <a:srgbClr val="FFFF00"/>
              </a:solidFill>
            </a:rPr>
            <a:t>2.3</a:t>
          </a:r>
          <a:r>
            <a:rPr kumimoji="1" lang="ja-JP" altLang="en-US" sz="2800" dirty="0"/>
            <a:t>％</a:t>
          </a:r>
          <a:endParaRPr kumimoji="1" lang="ja-JP" altLang="en-US" sz="3200" dirty="0"/>
        </a:p>
      </dgm:t>
    </dgm:pt>
    <dgm:pt modelId="{11F256E6-E13D-49BD-B98C-35FD63B0AF74}" type="parTrans" cxnId="{E044924D-5D4A-47AF-9905-573CDBA76BE6}">
      <dgm:prSet/>
      <dgm:spPr/>
      <dgm:t>
        <a:bodyPr/>
        <a:lstStyle/>
        <a:p>
          <a:endParaRPr kumimoji="1" lang="ja-JP" altLang="en-US"/>
        </a:p>
      </dgm:t>
    </dgm:pt>
    <dgm:pt modelId="{BDB25528-0483-4762-B165-2ED3C8D72DA5}" type="sibTrans" cxnId="{E044924D-5D4A-47AF-9905-573CDBA76BE6}">
      <dgm:prSet/>
      <dgm:spPr/>
      <dgm:t>
        <a:bodyPr/>
        <a:lstStyle/>
        <a:p>
          <a:endParaRPr kumimoji="1" lang="ja-JP" altLang="en-US"/>
        </a:p>
      </dgm:t>
    </dgm:pt>
    <dgm:pt modelId="{1DDFE8E7-7D72-4470-923B-84046445551E}" type="pres">
      <dgm:prSet presAssocID="{C260C051-953E-4492-826E-F27B9BCF4436}" presName="Name0" presStyleCnt="0">
        <dgm:presLayoutVars>
          <dgm:dir/>
          <dgm:resizeHandles val="exact"/>
        </dgm:presLayoutVars>
      </dgm:prSet>
      <dgm:spPr/>
    </dgm:pt>
    <dgm:pt modelId="{46D57C0F-E9BD-4D91-AC6C-AD0422514F91}" type="pres">
      <dgm:prSet presAssocID="{C190FCFE-B849-4692-AEDE-8AD81805246E}" presName="node" presStyleLbl="node1" presStyleIdx="0" presStyleCnt="2" custScaleY="61327">
        <dgm:presLayoutVars>
          <dgm:bulletEnabled val="1"/>
        </dgm:presLayoutVars>
      </dgm:prSet>
      <dgm:spPr/>
    </dgm:pt>
    <dgm:pt modelId="{B8593696-5BFC-40F6-B7B2-CD4DE021260D}" type="pres">
      <dgm:prSet presAssocID="{F820327D-30F8-4811-A57B-70F1C4CF7CD7}" presName="sibTrans" presStyleLbl="sibTrans2D1" presStyleIdx="0" presStyleCnt="1"/>
      <dgm:spPr/>
    </dgm:pt>
    <dgm:pt modelId="{98FE6349-C37D-42BD-9304-19611E67F6DB}" type="pres">
      <dgm:prSet presAssocID="{F820327D-30F8-4811-A57B-70F1C4CF7CD7}" presName="connectorText" presStyleLbl="sibTrans2D1" presStyleIdx="0" presStyleCnt="1"/>
      <dgm:spPr/>
    </dgm:pt>
    <dgm:pt modelId="{FD866DE6-702B-4E7F-83D2-410B409A5CA7}" type="pres">
      <dgm:prSet presAssocID="{9AB5F6B4-5850-4E14-A85A-723E41C94AFE}" presName="node" presStyleLbl="node1" presStyleIdx="1" presStyleCnt="2" custScaleY="58690">
        <dgm:presLayoutVars>
          <dgm:bulletEnabled val="1"/>
        </dgm:presLayoutVars>
      </dgm:prSet>
      <dgm:spPr/>
    </dgm:pt>
  </dgm:ptLst>
  <dgm:cxnLst>
    <dgm:cxn modelId="{009D6729-6ECE-4DC1-8195-978CB1D5C6DD}" type="presOf" srcId="{C190FCFE-B849-4692-AEDE-8AD81805246E}" destId="{46D57C0F-E9BD-4D91-AC6C-AD0422514F91}" srcOrd="0" destOrd="0" presId="urn:microsoft.com/office/officeart/2005/8/layout/process1"/>
    <dgm:cxn modelId="{B60FBE6C-40F8-49C5-89B4-AA6B41EBED7D}" type="presOf" srcId="{F820327D-30F8-4811-A57B-70F1C4CF7CD7}" destId="{98FE6349-C37D-42BD-9304-19611E67F6DB}" srcOrd="1" destOrd="0" presId="urn:microsoft.com/office/officeart/2005/8/layout/process1"/>
    <dgm:cxn modelId="{E044924D-5D4A-47AF-9905-573CDBA76BE6}" srcId="{C260C051-953E-4492-826E-F27B9BCF4436}" destId="{9AB5F6B4-5850-4E14-A85A-723E41C94AFE}" srcOrd="1" destOrd="0" parTransId="{11F256E6-E13D-49BD-B98C-35FD63B0AF74}" sibTransId="{BDB25528-0483-4762-B165-2ED3C8D72DA5}"/>
    <dgm:cxn modelId="{35188B6E-CB19-4188-B43D-00859CBDC03E}" type="presOf" srcId="{9AB5F6B4-5850-4E14-A85A-723E41C94AFE}" destId="{FD866DE6-702B-4E7F-83D2-410B409A5CA7}" srcOrd="0" destOrd="0" presId="urn:microsoft.com/office/officeart/2005/8/layout/process1"/>
    <dgm:cxn modelId="{6601447F-E3EA-4ECE-B9DC-63781306CCF6}" type="presOf" srcId="{F820327D-30F8-4811-A57B-70F1C4CF7CD7}" destId="{B8593696-5BFC-40F6-B7B2-CD4DE021260D}" srcOrd="0" destOrd="0" presId="urn:microsoft.com/office/officeart/2005/8/layout/process1"/>
    <dgm:cxn modelId="{3D9236A1-0EDF-464E-BFB5-CA186066CF7E}" srcId="{C260C051-953E-4492-826E-F27B9BCF4436}" destId="{C190FCFE-B849-4692-AEDE-8AD81805246E}" srcOrd="0" destOrd="0" parTransId="{60908D18-8B89-4F7C-A156-F70730BC8E7A}" sibTransId="{F820327D-30F8-4811-A57B-70F1C4CF7CD7}"/>
    <dgm:cxn modelId="{84D50FEF-19A6-4FA9-9DB2-55371DF67F4C}" type="presOf" srcId="{C260C051-953E-4492-826E-F27B9BCF4436}" destId="{1DDFE8E7-7D72-4470-923B-84046445551E}" srcOrd="0" destOrd="0" presId="urn:microsoft.com/office/officeart/2005/8/layout/process1"/>
    <dgm:cxn modelId="{5C586DEC-64E2-45A2-AB95-4E04CE10A184}" type="presParOf" srcId="{1DDFE8E7-7D72-4470-923B-84046445551E}" destId="{46D57C0F-E9BD-4D91-AC6C-AD0422514F91}" srcOrd="0" destOrd="0" presId="urn:microsoft.com/office/officeart/2005/8/layout/process1"/>
    <dgm:cxn modelId="{A2593608-3BF2-4309-B1E9-AF188D367E01}" type="presParOf" srcId="{1DDFE8E7-7D72-4470-923B-84046445551E}" destId="{B8593696-5BFC-40F6-B7B2-CD4DE021260D}" srcOrd="1" destOrd="0" presId="urn:microsoft.com/office/officeart/2005/8/layout/process1"/>
    <dgm:cxn modelId="{2488AB60-CCF5-423B-9AE4-E10D48A75119}" type="presParOf" srcId="{B8593696-5BFC-40F6-B7B2-CD4DE021260D}" destId="{98FE6349-C37D-42BD-9304-19611E67F6DB}" srcOrd="0" destOrd="0" presId="urn:microsoft.com/office/officeart/2005/8/layout/process1"/>
    <dgm:cxn modelId="{1FA7A92C-D10A-46C0-A979-EDBDBA44295C}" type="presParOf" srcId="{1DDFE8E7-7D72-4470-923B-84046445551E}" destId="{FD866DE6-702B-4E7F-83D2-410B409A5CA7}"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60C051-953E-4492-826E-F27B9BCF4436}" type="doc">
      <dgm:prSet loTypeId="urn:microsoft.com/office/officeart/2005/8/layout/process1" loCatId="process" qsTypeId="urn:microsoft.com/office/officeart/2005/8/quickstyle/simple1" qsCatId="simple" csTypeId="urn:microsoft.com/office/officeart/2005/8/colors/accent0_3" csCatId="mainScheme" phldr="1"/>
      <dgm:spPr/>
    </dgm:pt>
    <dgm:pt modelId="{C190FCFE-B849-4692-AEDE-8AD81805246E}">
      <dgm:prSet phldrT="[テキスト]" custT="1"/>
      <dgm:spPr/>
      <dgm:t>
        <a:bodyPr tIns="216000" bIns="72000"/>
        <a:lstStyle/>
        <a:p>
          <a:pPr>
            <a:lnSpc>
              <a:spcPct val="70000"/>
            </a:lnSpc>
            <a:spcAft>
              <a:spcPts val="0"/>
            </a:spcAft>
          </a:pPr>
          <a:r>
            <a:rPr kumimoji="1" lang="ja-JP" altLang="en-US" sz="2400" dirty="0"/>
            <a:t>導入前 </a:t>
          </a:r>
          <a:r>
            <a:rPr kumimoji="1" lang="en-US" altLang="ja-JP" sz="3200" b="1" dirty="0">
              <a:solidFill>
                <a:srgbClr val="FFFF00"/>
              </a:solidFill>
            </a:rPr>
            <a:t>0.6</a:t>
          </a:r>
          <a:r>
            <a:rPr kumimoji="1" lang="en-US" altLang="ja-JP" sz="2800" dirty="0"/>
            <a:t>%</a:t>
          </a:r>
          <a:endParaRPr kumimoji="1" lang="ja-JP" altLang="en-US" sz="3200" dirty="0"/>
        </a:p>
      </dgm:t>
    </dgm:pt>
    <dgm:pt modelId="{60908D18-8B89-4F7C-A156-F70730BC8E7A}" type="parTrans" cxnId="{3D9236A1-0EDF-464E-BFB5-CA186066CF7E}">
      <dgm:prSet/>
      <dgm:spPr/>
      <dgm:t>
        <a:bodyPr/>
        <a:lstStyle/>
        <a:p>
          <a:endParaRPr kumimoji="1" lang="ja-JP" altLang="en-US"/>
        </a:p>
      </dgm:t>
    </dgm:pt>
    <dgm:pt modelId="{F820327D-30F8-4811-A57B-70F1C4CF7CD7}" type="sibTrans" cxnId="{3D9236A1-0EDF-464E-BFB5-CA186066CF7E}">
      <dgm:prSet/>
      <dgm:spPr/>
      <dgm:t>
        <a:bodyPr/>
        <a:lstStyle/>
        <a:p>
          <a:endParaRPr kumimoji="1" lang="ja-JP" altLang="en-US"/>
        </a:p>
      </dgm:t>
    </dgm:pt>
    <dgm:pt modelId="{B7FEC513-F394-4DCE-83BF-97450C898829}">
      <dgm:prSet phldrT="[テキスト]" custT="1"/>
      <dgm:spPr/>
      <dgm:t>
        <a:bodyPr tIns="216000" bIns="72000"/>
        <a:lstStyle/>
        <a:p>
          <a:pPr>
            <a:lnSpc>
              <a:spcPct val="70000"/>
            </a:lnSpc>
            <a:spcAft>
              <a:spcPts val="0"/>
            </a:spcAft>
          </a:pPr>
          <a:r>
            <a:rPr kumimoji="1" lang="ja-JP" altLang="en-US" sz="2400" dirty="0"/>
            <a:t>導入後 </a:t>
          </a:r>
          <a:r>
            <a:rPr kumimoji="1" lang="en-US" altLang="ja-JP" sz="3200" b="1" dirty="0">
              <a:solidFill>
                <a:srgbClr val="FFFF00"/>
              </a:solidFill>
            </a:rPr>
            <a:t>3.6</a:t>
          </a:r>
          <a:r>
            <a:rPr kumimoji="1" lang="ja-JP" altLang="en-US" sz="2800" dirty="0"/>
            <a:t>％</a:t>
          </a:r>
          <a:endParaRPr kumimoji="1" lang="ja-JP" altLang="en-US" sz="3200" dirty="0"/>
        </a:p>
      </dgm:t>
    </dgm:pt>
    <dgm:pt modelId="{83D74638-DB94-4ECE-A499-E590B279ED79}" type="parTrans" cxnId="{C00ACBB7-739F-48B9-A82F-C44120DD9386}">
      <dgm:prSet/>
      <dgm:spPr/>
      <dgm:t>
        <a:bodyPr/>
        <a:lstStyle/>
        <a:p>
          <a:endParaRPr kumimoji="1" lang="ja-JP" altLang="en-US"/>
        </a:p>
      </dgm:t>
    </dgm:pt>
    <dgm:pt modelId="{DEA14036-EF0C-401B-B03C-2532BD8DC6D1}" type="sibTrans" cxnId="{C00ACBB7-739F-48B9-A82F-C44120DD9386}">
      <dgm:prSet/>
      <dgm:spPr/>
      <dgm:t>
        <a:bodyPr/>
        <a:lstStyle/>
        <a:p>
          <a:endParaRPr kumimoji="1" lang="ja-JP" altLang="en-US"/>
        </a:p>
      </dgm:t>
    </dgm:pt>
    <dgm:pt modelId="{1DDFE8E7-7D72-4470-923B-84046445551E}" type="pres">
      <dgm:prSet presAssocID="{C260C051-953E-4492-826E-F27B9BCF4436}" presName="Name0" presStyleCnt="0">
        <dgm:presLayoutVars>
          <dgm:dir/>
          <dgm:resizeHandles val="exact"/>
        </dgm:presLayoutVars>
      </dgm:prSet>
      <dgm:spPr/>
    </dgm:pt>
    <dgm:pt modelId="{46D57C0F-E9BD-4D91-AC6C-AD0422514F91}" type="pres">
      <dgm:prSet presAssocID="{C190FCFE-B849-4692-AEDE-8AD81805246E}" presName="node" presStyleLbl="node1" presStyleIdx="0" presStyleCnt="2" custScaleY="61327">
        <dgm:presLayoutVars>
          <dgm:bulletEnabled val="1"/>
        </dgm:presLayoutVars>
      </dgm:prSet>
      <dgm:spPr/>
    </dgm:pt>
    <dgm:pt modelId="{0DEED8A0-2CD8-48A7-B381-02959A69CCC2}" type="pres">
      <dgm:prSet presAssocID="{F820327D-30F8-4811-A57B-70F1C4CF7CD7}" presName="sibTrans" presStyleLbl="sibTrans2D1" presStyleIdx="0" presStyleCnt="1"/>
      <dgm:spPr/>
    </dgm:pt>
    <dgm:pt modelId="{510FBCD9-66DA-429A-AD27-1BC06EE40FFF}" type="pres">
      <dgm:prSet presAssocID="{F820327D-30F8-4811-A57B-70F1C4CF7CD7}" presName="connectorText" presStyleLbl="sibTrans2D1" presStyleIdx="0" presStyleCnt="1"/>
      <dgm:spPr/>
    </dgm:pt>
    <dgm:pt modelId="{CE8EAA52-A281-422F-9D66-7FA0CDBF6715}" type="pres">
      <dgm:prSet presAssocID="{B7FEC513-F394-4DCE-83BF-97450C898829}" presName="node" presStyleLbl="node1" presStyleIdx="1" presStyleCnt="2" custScaleY="58690">
        <dgm:presLayoutVars>
          <dgm:bulletEnabled val="1"/>
        </dgm:presLayoutVars>
      </dgm:prSet>
      <dgm:spPr/>
    </dgm:pt>
  </dgm:ptLst>
  <dgm:cxnLst>
    <dgm:cxn modelId="{009D6729-6ECE-4DC1-8195-978CB1D5C6DD}" type="presOf" srcId="{C190FCFE-B849-4692-AEDE-8AD81805246E}" destId="{46D57C0F-E9BD-4D91-AC6C-AD0422514F91}" srcOrd="0" destOrd="0" presId="urn:microsoft.com/office/officeart/2005/8/layout/process1"/>
    <dgm:cxn modelId="{C9FA5D7D-02F5-4026-9AF8-2AE4DD9BF2E5}" type="presOf" srcId="{F820327D-30F8-4811-A57B-70F1C4CF7CD7}" destId="{0DEED8A0-2CD8-48A7-B381-02959A69CCC2}" srcOrd="0" destOrd="0" presId="urn:microsoft.com/office/officeart/2005/8/layout/process1"/>
    <dgm:cxn modelId="{D4C97B7E-3586-42FF-BEDC-58AF619B196D}" type="presOf" srcId="{F820327D-30F8-4811-A57B-70F1C4CF7CD7}" destId="{510FBCD9-66DA-429A-AD27-1BC06EE40FFF}" srcOrd="1" destOrd="0" presId="urn:microsoft.com/office/officeart/2005/8/layout/process1"/>
    <dgm:cxn modelId="{B976A28B-0A9D-400C-82D0-295B57A0B611}" type="presOf" srcId="{B7FEC513-F394-4DCE-83BF-97450C898829}" destId="{CE8EAA52-A281-422F-9D66-7FA0CDBF6715}" srcOrd="0" destOrd="0" presId="urn:microsoft.com/office/officeart/2005/8/layout/process1"/>
    <dgm:cxn modelId="{3D9236A1-0EDF-464E-BFB5-CA186066CF7E}" srcId="{C260C051-953E-4492-826E-F27B9BCF4436}" destId="{C190FCFE-B849-4692-AEDE-8AD81805246E}" srcOrd="0" destOrd="0" parTransId="{60908D18-8B89-4F7C-A156-F70730BC8E7A}" sibTransId="{F820327D-30F8-4811-A57B-70F1C4CF7CD7}"/>
    <dgm:cxn modelId="{C00ACBB7-739F-48B9-A82F-C44120DD9386}" srcId="{C260C051-953E-4492-826E-F27B9BCF4436}" destId="{B7FEC513-F394-4DCE-83BF-97450C898829}" srcOrd="1" destOrd="0" parTransId="{83D74638-DB94-4ECE-A499-E590B279ED79}" sibTransId="{DEA14036-EF0C-401B-B03C-2532BD8DC6D1}"/>
    <dgm:cxn modelId="{84D50FEF-19A6-4FA9-9DB2-55371DF67F4C}" type="presOf" srcId="{C260C051-953E-4492-826E-F27B9BCF4436}" destId="{1DDFE8E7-7D72-4470-923B-84046445551E}" srcOrd="0" destOrd="0" presId="urn:microsoft.com/office/officeart/2005/8/layout/process1"/>
    <dgm:cxn modelId="{5C586DEC-64E2-45A2-AB95-4E04CE10A184}" type="presParOf" srcId="{1DDFE8E7-7D72-4470-923B-84046445551E}" destId="{46D57C0F-E9BD-4D91-AC6C-AD0422514F91}" srcOrd="0" destOrd="0" presId="urn:microsoft.com/office/officeart/2005/8/layout/process1"/>
    <dgm:cxn modelId="{45300E23-3553-4F8D-A199-ADC9D1F60E49}" type="presParOf" srcId="{1DDFE8E7-7D72-4470-923B-84046445551E}" destId="{0DEED8A0-2CD8-48A7-B381-02959A69CCC2}" srcOrd="1" destOrd="0" presId="urn:microsoft.com/office/officeart/2005/8/layout/process1"/>
    <dgm:cxn modelId="{79BB129A-4924-4810-AC7A-B7D3330E9902}" type="presParOf" srcId="{0DEED8A0-2CD8-48A7-B381-02959A69CCC2}" destId="{510FBCD9-66DA-429A-AD27-1BC06EE40FFF}" srcOrd="0" destOrd="0" presId="urn:microsoft.com/office/officeart/2005/8/layout/process1"/>
    <dgm:cxn modelId="{4668FE61-4B30-48EB-B438-C10C1680FE7E}" type="presParOf" srcId="{1DDFE8E7-7D72-4470-923B-84046445551E}" destId="{CE8EAA52-A281-422F-9D66-7FA0CDBF6715}"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4F2945-FA76-496C-B417-390E42690612}" type="doc">
      <dgm:prSet loTypeId="urn:microsoft.com/office/officeart/2005/8/layout/process1" loCatId="process" qsTypeId="urn:microsoft.com/office/officeart/2005/8/quickstyle/simple2" qsCatId="simple" csTypeId="urn:microsoft.com/office/officeart/2005/8/colors/accent0_3" csCatId="mainScheme" phldr="1"/>
      <dgm:spPr/>
      <dgm:t>
        <a:bodyPr/>
        <a:lstStyle/>
        <a:p>
          <a:endParaRPr kumimoji="1" lang="ja-JP" altLang="en-US"/>
        </a:p>
      </dgm:t>
    </dgm:pt>
    <dgm:pt modelId="{4475CB78-3F16-4B90-84A4-53844C2971C2}">
      <dgm:prSet custT="1"/>
      <dgm:spPr/>
      <dgm:t>
        <a:bodyPr/>
        <a:lstStyle/>
        <a:p>
          <a:r>
            <a:rPr kumimoji="1" lang="ja-JP" altLang="en-US" sz="3200" dirty="0"/>
            <a:t>視力検査</a:t>
          </a:r>
          <a:r>
            <a:rPr kumimoji="1" lang="ja-JP" altLang="en-US" sz="2800" dirty="0"/>
            <a:t>には</a:t>
          </a:r>
          <a:r>
            <a:rPr kumimoji="1" lang="ja-JP" altLang="en-US" sz="2800" u="sng" dirty="0"/>
            <a:t>限度</a:t>
          </a:r>
          <a:endParaRPr lang="ja-JP" altLang="en-US" sz="2800" dirty="0"/>
        </a:p>
      </dgm:t>
    </dgm:pt>
    <dgm:pt modelId="{94C828AF-47DD-4E4B-9269-FFC5495482FD}" type="parTrans" cxnId="{0C4F7747-4F7A-4B33-8572-C9D62ACD764B}">
      <dgm:prSet/>
      <dgm:spPr/>
      <dgm:t>
        <a:bodyPr/>
        <a:lstStyle/>
        <a:p>
          <a:endParaRPr kumimoji="1" lang="ja-JP" altLang="en-US"/>
        </a:p>
      </dgm:t>
    </dgm:pt>
    <dgm:pt modelId="{CEC804AB-1088-4479-9D4A-391BDB15F833}" type="sibTrans" cxnId="{0C4F7747-4F7A-4B33-8572-C9D62ACD764B}">
      <dgm:prSet/>
      <dgm:spPr/>
      <dgm:t>
        <a:bodyPr/>
        <a:lstStyle/>
        <a:p>
          <a:endParaRPr kumimoji="1" lang="ja-JP" altLang="en-US"/>
        </a:p>
      </dgm:t>
    </dgm:pt>
    <dgm:pt modelId="{0E7C0EF7-1EA2-4EB3-99A8-01737CCA3DFD}">
      <dgm:prSet custT="1"/>
      <dgm:spPr/>
      <dgm:t>
        <a:bodyPr/>
        <a:lstStyle/>
        <a:p>
          <a:r>
            <a:rPr kumimoji="1" lang="ja-JP" altLang="en-US" sz="3200" b="1" dirty="0">
              <a:solidFill>
                <a:srgbClr val="FFFF00"/>
              </a:solidFill>
            </a:rPr>
            <a:t>屈折検査</a:t>
          </a:r>
          <a:r>
            <a:rPr kumimoji="1" lang="ja-JP" altLang="en-US" sz="2800" u="sng" dirty="0"/>
            <a:t>併用</a:t>
          </a:r>
          <a:endParaRPr lang="ja-JP" altLang="en-US" sz="2800" dirty="0"/>
        </a:p>
      </dgm:t>
    </dgm:pt>
    <dgm:pt modelId="{E5C7580B-459A-4F97-9EEE-76D0C863CDA9}" type="parTrans" cxnId="{415D418F-4C80-4500-B564-FA20194E17BC}">
      <dgm:prSet/>
      <dgm:spPr/>
      <dgm:t>
        <a:bodyPr/>
        <a:lstStyle/>
        <a:p>
          <a:endParaRPr kumimoji="1" lang="ja-JP" altLang="en-US"/>
        </a:p>
      </dgm:t>
    </dgm:pt>
    <dgm:pt modelId="{707C388A-B1FE-4FC4-A1A8-CA934EBB77A4}" type="sibTrans" cxnId="{415D418F-4C80-4500-B564-FA20194E17BC}">
      <dgm:prSet/>
      <dgm:spPr/>
      <dgm:t>
        <a:bodyPr/>
        <a:lstStyle/>
        <a:p>
          <a:endParaRPr kumimoji="1" lang="ja-JP" altLang="en-US"/>
        </a:p>
      </dgm:t>
    </dgm:pt>
    <dgm:pt modelId="{187BB794-6AA0-4917-958D-B91406A1F88C}">
      <dgm:prSet custT="1"/>
      <dgm:spPr/>
      <dgm:t>
        <a:bodyPr tIns="288000"/>
        <a:lstStyle/>
        <a:p>
          <a:pPr>
            <a:lnSpc>
              <a:spcPct val="70000"/>
            </a:lnSpc>
            <a:spcAft>
              <a:spcPts val="0"/>
            </a:spcAft>
          </a:pPr>
          <a:r>
            <a:rPr kumimoji="1" lang="ja-JP" altLang="en-US" sz="3200" dirty="0">
              <a:solidFill>
                <a:srgbClr val="FFFF00"/>
              </a:solidFill>
            </a:rPr>
            <a:t>検査可能率</a:t>
          </a:r>
          <a:endParaRPr kumimoji="1" lang="en-US" altLang="ja-JP" sz="3200" dirty="0">
            <a:solidFill>
              <a:srgbClr val="FFFF00"/>
            </a:solidFill>
          </a:endParaRPr>
        </a:p>
        <a:p>
          <a:pPr>
            <a:lnSpc>
              <a:spcPct val="70000"/>
            </a:lnSpc>
            <a:spcAft>
              <a:spcPts val="0"/>
            </a:spcAft>
          </a:pPr>
          <a:r>
            <a:rPr kumimoji="1" lang="ja-JP" altLang="en-US" sz="3200" dirty="0">
              <a:solidFill>
                <a:srgbClr val="FFFF00"/>
              </a:solidFill>
            </a:rPr>
            <a:t>異常検出率</a:t>
          </a:r>
          <a:endParaRPr kumimoji="1" lang="en-US" altLang="ja-JP" sz="3200" dirty="0">
            <a:solidFill>
              <a:srgbClr val="FFFF00"/>
            </a:solidFill>
          </a:endParaRPr>
        </a:p>
        <a:p>
          <a:pPr>
            <a:lnSpc>
              <a:spcPct val="70000"/>
            </a:lnSpc>
            <a:spcAft>
              <a:spcPts val="0"/>
            </a:spcAft>
          </a:pPr>
          <a:r>
            <a:rPr kumimoji="1" lang="ja-JP" altLang="en-US" sz="2800" dirty="0"/>
            <a:t>向上</a:t>
          </a:r>
          <a:endParaRPr lang="ja-JP" altLang="en-US" sz="2800" dirty="0"/>
        </a:p>
      </dgm:t>
    </dgm:pt>
    <dgm:pt modelId="{18C9B2AA-A959-41ED-A4F9-2FC15D618041}" type="parTrans" cxnId="{214084F1-60AC-431B-8A64-D0AF19487FAF}">
      <dgm:prSet/>
      <dgm:spPr/>
      <dgm:t>
        <a:bodyPr/>
        <a:lstStyle/>
        <a:p>
          <a:endParaRPr kumimoji="1" lang="ja-JP" altLang="en-US"/>
        </a:p>
      </dgm:t>
    </dgm:pt>
    <dgm:pt modelId="{C545618D-E18A-41CD-8F66-F9200A9C6894}" type="sibTrans" cxnId="{214084F1-60AC-431B-8A64-D0AF19487FAF}">
      <dgm:prSet/>
      <dgm:spPr/>
      <dgm:t>
        <a:bodyPr/>
        <a:lstStyle/>
        <a:p>
          <a:endParaRPr kumimoji="1" lang="ja-JP" altLang="en-US"/>
        </a:p>
      </dgm:t>
    </dgm:pt>
    <dgm:pt modelId="{3C2A37B7-D235-4C72-A5CD-92D939FA3C22}" type="pres">
      <dgm:prSet presAssocID="{114F2945-FA76-496C-B417-390E42690612}" presName="Name0" presStyleCnt="0">
        <dgm:presLayoutVars>
          <dgm:dir/>
          <dgm:resizeHandles val="exact"/>
        </dgm:presLayoutVars>
      </dgm:prSet>
      <dgm:spPr/>
    </dgm:pt>
    <dgm:pt modelId="{DAD90053-FF7C-4506-9A2A-148362332BBB}" type="pres">
      <dgm:prSet presAssocID="{4475CB78-3F16-4B90-84A4-53844C2971C2}" presName="node" presStyleLbl="node1" presStyleIdx="0" presStyleCnt="3" custScaleX="116562">
        <dgm:presLayoutVars>
          <dgm:bulletEnabled val="1"/>
        </dgm:presLayoutVars>
      </dgm:prSet>
      <dgm:spPr/>
    </dgm:pt>
    <dgm:pt modelId="{D844564E-67C8-4D16-ADE5-B336D1D608FC}" type="pres">
      <dgm:prSet presAssocID="{CEC804AB-1088-4479-9D4A-391BDB15F833}" presName="sibTrans" presStyleLbl="sibTrans2D1" presStyleIdx="0" presStyleCnt="2"/>
      <dgm:spPr/>
    </dgm:pt>
    <dgm:pt modelId="{45AD0A89-5735-4BD5-A5E9-6365A725FF92}" type="pres">
      <dgm:prSet presAssocID="{CEC804AB-1088-4479-9D4A-391BDB15F833}" presName="connectorText" presStyleLbl="sibTrans2D1" presStyleIdx="0" presStyleCnt="2"/>
      <dgm:spPr/>
    </dgm:pt>
    <dgm:pt modelId="{7548D94A-A19B-4662-A784-09652072785C}" type="pres">
      <dgm:prSet presAssocID="{0E7C0EF7-1EA2-4EB3-99A8-01737CCA3DFD}" presName="node" presStyleLbl="node1" presStyleIdx="1" presStyleCnt="3" custScaleX="119951" custLinFactNeighborX="4995" custLinFactNeighborY="-2277">
        <dgm:presLayoutVars>
          <dgm:bulletEnabled val="1"/>
        </dgm:presLayoutVars>
      </dgm:prSet>
      <dgm:spPr/>
    </dgm:pt>
    <dgm:pt modelId="{BEFA3664-5EAA-4BB1-AB13-081D9A8B10CA}" type="pres">
      <dgm:prSet presAssocID="{707C388A-B1FE-4FC4-A1A8-CA934EBB77A4}" presName="sibTrans" presStyleLbl="sibTrans2D1" presStyleIdx="1" presStyleCnt="2"/>
      <dgm:spPr/>
    </dgm:pt>
    <dgm:pt modelId="{604D5C1C-70B6-4672-B0BB-D6E588D07796}" type="pres">
      <dgm:prSet presAssocID="{707C388A-B1FE-4FC4-A1A8-CA934EBB77A4}" presName="connectorText" presStyleLbl="sibTrans2D1" presStyleIdx="1" presStyleCnt="2"/>
      <dgm:spPr/>
    </dgm:pt>
    <dgm:pt modelId="{2B2A7E75-4815-4B5B-B192-D53D683F34E5}" type="pres">
      <dgm:prSet presAssocID="{187BB794-6AA0-4917-958D-B91406A1F88C}" presName="node" presStyleLbl="node1" presStyleIdx="2" presStyleCnt="3" custScaleX="120558">
        <dgm:presLayoutVars>
          <dgm:bulletEnabled val="1"/>
        </dgm:presLayoutVars>
      </dgm:prSet>
      <dgm:spPr/>
    </dgm:pt>
  </dgm:ptLst>
  <dgm:cxnLst>
    <dgm:cxn modelId="{BEE53A08-D4C2-4565-B2F7-FE93941CFDC8}" type="presOf" srcId="{187BB794-6AA0-4917-958D-B91406A1F88C}" destId="{2B2A7E75-4815-4B5B-B192-D53D683F34E5}" srcOrd="0" destOrd="0" presId="urn:microsoft.com/office/officeart/2005/8/layout/process1"/>
    <dgm:cxn modelId="{D87C951B-0417-4E59-A14D-32D3AF229272}" type="presOf" srcId="{4475CB78-3F16-4B90-84A4-53844C2971C2}" destId="{DAD90053-FF7C-4506-9A2A-148362332BBB}" srcOrd="0" destOrd="0" presId="urn:microsoft.com/office/officeart/2005/8/layout/process1"/>
    <dgm:cxn modelId="{FFF8C81F-FCB8-4EDD-822A-DD4CE59ACA98}" type="presOf" srcId="{CEC804AB-1088-4479-9D4A-391BDB15F833}" destId="{D844564E-67C8-4D16-ADE5-B336D1D608FC}" srcOrd="0" destOrd="0" presId="urn:microsoft.com/office/officeart/2005/8/layout/process1"/>
    <dgm:cxn modelId="{52382135-B959-40AB-B1D7-E60C6391FE73}" type="presOf" srcId="{707C388A-B1FE-4FC4-A1A8-CA934EBB77A4}" destId="{604D5C1C-70B6-4672-B0BB-D6E588D07796}" srcOrd="1" destOrd="0" presId="urn:microsoft.com/office/officeart/2005/8/layout/process1"/>
    <dgm:cxn modelId="{F2368766-2889-44AE-8581-A7C9E7AC615C}" type="presOf" srcId="{0E7C0EF7-1EA2-4EB3-99A8-01737CCA3DFD}" destId="{7548D94A-A19B-4662-A784-09652072785C}" srcOrd="0" destOrd="0" presId="urn:microsoft.com/office/officeart/2005/8/layout/process1"/>
    <dgm:cxn modelId="{0C4F7747-4F7A-4B33-8572-C9D62ACD764B}" srcId="{114F2945-FA76-496C-B417-390E42690612}" destId="{4475CB78-3F16-4B90-84A4-53844C2971C2}" srcOrd="0" destOrd="0" parTransId="{94C828AF-47DD-4E4B-9269-FFC5495482FD}" sibTransId="{CEC804AB-1088-4479-9D4A-391BDB15F833}"/>
    <dgm:cxn modelId="{4692D875-D2C4-4140-9727-744946E2AE55}" type="presOf" srcId="{CEC804AB-1088-4479-9D4A-391BDB15F833}" destId="{45AD0A89-5735-4BD5-A5E9-6365A725FF92}" srcOrd="1" destOrd="0" presId="urn:microsoft.com/office/officeart/2005/8/layout/process1"/>
    <dgm:cxn modelId="{415D418F-4C80-4500-B564-FA20194E17BC}" srcId="{114F2945-FA76-496C-B417-390E42690612}" destId="{0E7C0EF7-1EA2-4EB3-99A8-01737CCA3DFD}" srcOrd="1" destOrd="0" parTransId="{E5C7580B-459A-4F97-9EEE-76D0C863CDA9}" sibTransId="{707C388A-B1FE-4FC4-A1A8-CA934EBB77A4}"/>
    <dgm:cxn modelId="{ED6AC0E5-7BE6-4093-B123-829F13861F81}" type="presOf" srcId="{707C388A-B1FE-4FC4-A1A8-CA934EBB77A4}" destId="{BEFA3664-5EAA-4BB1-AB13-081D9A8B10CA}" srcOrd="0" destOrd="0" presId="urn:microsoft.com/office/officeart/2005/8/layout/process1"/>
    <dgm:cxn modelId="{A9CA02F0-4F4E-427C-8A4B-102291D4DCCE}" type="presOf" srcId="{114F2945-FA76-496C-B417-390E42690612}" destId="{3C2A37B7-D235-4C72-A5CD-92D939FA3C22}" srcOrd="0" destOrd="0" presId="urn:microsoft.com/office/officeart/2005/8/layout/process1"/>
    <dgm:cxn modelId="{214084F1-60AC-431B-8A64-D0AF19487FAF}" srcId="{114F2945-FA76-496C-B417-390E42690612}" destId="{187BB794-6AA0-4917-958D-B91406A1F88C}" srcOrd="2" destOrd="0" parTransId="{18C9B2AA-A959-41ED-A4F9-2FC15D618041}" sibTransId="{C545618D-E18A-41CD-8F66-F9200A9C6894}"/>
    <dgm:cxn modelId="{E45E1B53-A09B-4622-8AA4-02D84206330F}" type="presParOf" srcId="{3C2A37B7-D235-4C72-A5CD-92D939FA3C22}" destId="{DAD90053-FF7C-4506-9A2A-148362332BBB}" srcOrd="0" destOrd="0" presId="urn:microsoft.com/office/officeart/2005/8/layout/process1"/>
    <dgm:cxn modelId="{502166C8-D5B2-465F-9F18-15175631326C}" type="presParOf" srcId="{3C2A37B7-D235-4C72-A5CD-92D939FA3C22}" destId="{D844564E-67C8-4D16-ADE5-B336D1D608FC}" srcOrd="1" destOrd="0" presId="urn:microsoft.com/office/officeart/2005/8/layout/process1"/>
    <dgm:cxn modelId="{D970D644-D58B-43B4-B03B-1E59E2D8D7D0}" type="presParOf" srcId="{D844564E-67C8-4D16-ADE5-B336D1D608FC}" destId="{45AD0A89-5735-4BD5-A5E9-6365A725FF92}" srcOrd="0" destOrd="0" presId="urn:microsoft.com/office/officeart/2005/8/layout/process1"/>
    <dgm:cxn modelId="{2E5FEF0E-269F-47CA-A29F-9F7783EFC31C}" type="presParOf" srcId="{3C2A37B7-D235-4C72-A5CD-92D939FA3C22}" destId="{7548D94A-A19B-4662-A784-09652072785C}" srcOrd="2" destOrd="0" presId="urn:microsoft.com/office/officeart/2005/8/layout/process1"/>
    <dgm:cxn modelId="{2AC1D02E-4208-4668-9D28-8BECB0B732DD}" type="presParOf" srcId="{3C2A37B7-D235-4C72-A5CD-92D939FA3C22}" destId="{BEFA3664-5EAA-4BB1-AB13-081D9A8B10CA}" srcOrd="3" destOrd="0" presId="urn:microsoft.com/office/officeart/2005/8/layout/process1"/>
    <dgm:cxn modelId="{AC0DC7D1-F630-4DB8-8A9D-99536266EB20}" type="presParOf" srcId="{BEFA3664-5EAA-4BB1-AB13-081D9A8B10CA}" destId="{604D5C1C-70B6-4672-B0BB-D6E588D07796}" srcOrd="0" destOrd="0" presId="urn:microsoft.com/office/officeart/2005/8/layout/process1"/>
    <dgm:cxn modelId="{FEAEDED2-E7C7-4F3D-8CEC-C0C96ECF3925}" type="presParOf" srcId="{3C2A37B7-D235-4C72-A5CD-92D939FA3C22}" destId="{2B2A7E75-4815-4B5B-B192-D53D683F34E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FECFBD-02B9-42E2-A051-0FFBC651A1FA}" type="doc">
      <dgm:prSet loTypeId="urn:microsoft.com/office/officeart/2005/8/layout/funnel1" loCatId="relationship" qsTypeId="urn:microsoft.com/office/officeart/2005/8/quickstyle/simple2" qsCatId="simple" csTypeId="urn:microsoft.com/office/officeart/2005/8/colors/accent5_2" csCatId="accent5" phldr="1"/>
      <dgm:spPr/>
      <dgm:t>
        <a:bodyPr/>
        <a:lstStyle/>
        <a:p>
          <a:endParaRPr kumimoji="1" lang="ja-JP" altLang="en-US"/>
        </a:p>
      </dgm:t>
    </dgm:pt>
    <dgm:pt modelId="{F3737A45-2917-439D-9D55-E7D970B3AA73}">
      <dgm:prSet phldrT="[テキスト]" custT="1"/>
      <dgm:spPr/>
      <dgm:t>
        <a:bodyPr/>
        <a:lstStyle/>
        <a:p>
          <a:pPr>
            <a:spcAft>
              <a:spcPts val="0"/>
            </a:spcAft>
          </a:pPr>
          <a:r>
            <a:rPr kumimoji="1" lang="ja-JP" altLang="en-US" sz="1800" dirty="0"/>
            <a:t>予算</a:t>
          </a:r>
          <a:endParaRPr kumimoji="1" lang="en-US" altLang="ja-JP" sz="1800" dirty="0"/>
        </a:p>
        <a:p>
          <a:pPr>
            <a:spcAft>
              <a:spcPts val="0"/>
            </a:spcAft>
          </a:pPr>
          <a:r>
            <a:rPr kumimoji="1" lang="ja-JP" altLang="en-US" sz="1800" dirty="0"/>
            <a:t>人員</a:t>
          </a:r>
        </a:p>
      </dgm:t>
    </dgm:pt>
    <dgm:pt modelId="{69100C90-57CE-4BFA-AAA6-5150B6AAD4DB}" type="parTrans" cxnId="{BC04DDE7-D9EE-4A8D-B61E-BEF5EE2CC3CD}">
      <dgm:prSet/>
      <dgm:spPr/>
      <dgm:t>
        <a:bodyPr/>
        <a:lstStyle/>
        <a:p>
          <a:endParaRPr kumimoji="1" lang="ja-JP" altLang="en-US"/>
        </a:p>
      </dgm:t>
    </dgm:pt>
    <dgm:pt modelId="{C4C1C462-55ED-4D26-918A-C66BD5F058FD}" type="sibTrans" cxnId="{BC04DDE7-D9EE-4A8D-B61E-BEF5EE2CC3CD}">
      <dgm:prSet/>
      <dgm:spPr/>
      <dgm:t>
        <a:bodyPr/>
        <a:lstStyle/>
        <a:p>
          <a:endParaRPr kumimoji="1" lang="ja-JP" altLang="en-US"/>
        </a:p>
      </dgm:t>
    </dgm:pt>
    <dgm:pt modelId="{6B83D5B4-D718-4BA6-A2DF-DDABFC019DA3}">
      <dgm:prSet phldrT="[テキスト]" custT="1"/>
      <dgm:spPr/>
      <dgm:t>
        <a:bodyPr/>
        <a:lstStyle/>
        <a:p>
          <a:pPr>
            <a:spcAft>
              <a:spcPts val="0"/>
            </a:spcAft>
          </a:pPr>
          <a:r>
            <a:rPr kumimoji="1" lang="ja-JP" altLang="en-US" sz="1800" dirty="0"/>
            <a:t>時間</a:t>
          </a:r>
          <a:endParaRPr kumimoji="1" lang="en-US" altLang="ja-JP" sz="1800" dirty="0"/>
        </a:p>
        <a:p>
          <a:pPr>
            <a:spcAft>
              <a:spcPts val="0"/>
            </a:spcAft>
          </a:pPr>
          <a:r>
            <a:rPr kumimoji="1" lang="ja-JP" altLang="en-US" sz="1800" dirty="0"/>
            <a:t>場所</a:t>
          </a:r>
        </a:p>
      </dgm:t>
    </dgm:pt>
    <dgm:pt modelId="{99533CBA-1FBC-4141-AC8F-4DF1D08113E8}" type="parTrans" cxnId="{85E841F6-6D9B-4D1B-AEF3-402EE99DE095}">
      <dgm:prSet/>
      <dgm:spPr/>
      <dgm:t>
        <a:bodyPr/>
        <a:lstStyle/>
        <a:p>
          <a:endParaRPr kumimoji="1" lang="ja-JP" altLang="en-US"/>
        </a:p>
      </dgm:t>
    </dgm:pt>
    <dgm:pt modelId="{C5F52A2F-5FBC-4799-BAE0-7F72B2EB7279}" type="sibTrans" cxnId="{85E841F6-6D9B-4D1B-AEF3-402EE99DE095}">
      <dgm:prSet/>
      <dgm:spPr/>
      <dgm:t>
        <a:bodyPr/>
        <a:lstStyle/>
        <a:p>
          <a:endParaRPr kumimoji="1" lang="ja-JP" altLang="en-US"/>
        </a:p>
      </dgm:t>
    </dgm:pt>
    <dgm:pt modelId="{CF782A4A-B54E-4CFB-8DB4-A8C5F9B08DAE}">
      <dgm:prSet phldrT="[テキスト]"/>
      <dgm:spPr/>
      <dgm:t>
        <a:bodyPr/>
        <a:lstStyle/>
        <a:p>
          <a:r>
            <a:rPr kumimoji="1" lang="ja-JP" altLang="en-US" dirty="0"/>
            <a:t>国から</a:t>
          </a:r>
          <a:br>
            <a:rPr kumimoji="1" lang="en-US" altLang="ja-JP" dirty="0"/>
          </a:br>
          <a:r>
            <a:rPr kumimoji="1" lang="ja-JP" altLang="en-US" dirty="0"/>
            <a:t>推奨なし</a:t>
          </a:r>
        </a:p>
      </dgm:t>
    </dgm:pt>
    <dgm:pt modelId="{C0D7D9E7-F237-4682-880D-35B1ACF502E0}" type="parTrans" cxnId="{43D5FADA-B1D7-4574-AB29-6C72299F9A1A}">
      <dgm:prSet/>
      <dgm:spPr/>
      <dgm:t>
        <a:bodyPr/>
        <a:lstStyle/>
        <a:p>
          <a:endParaRPr kumimoji="1" lang="ja-JP" altLang="en-US"/>
        </a:p>
      </dgm:t>
    </dgm:pt>
    <dgm:pt modelId="{34C05877-F4A6-4E70-85D1-00101F1EEEF0}" type="sibTrans" cxnId="{43D5FADA-B1D7-4574-AB29-6C72299F9A1A}">
      <dgm:prSet/>
      <dgm:spPr/>
      <dgm:t>
        <a:bodyPr/>
        <a:lstStyle/>
        <a:p>
          <a:endParaRPr kumimoji="1" lang="ja-JP" altLang="en-US"/>
        </a:p>
      </dgm:t>
    </dgm:pt>
    <dgm:pt modelId="{6B5CFE31-1905-4AC4-86BC-C5D9EE8EB13B}">
      <dgm:prSet phldrT="[テキスト]" custT="1"/>
      <dgm:spPr/>
      <dgm:t>
        <a:bodyPr/>
        <a:lstStyle/>
        <a:p>
          <a:r>
            <a:rPr kumimoji="1" lang="ja-JP" altLang="en-US" sz="2800" dirty="0"/>
            <a:t>導入できない</a:t>
          </a:r>
          <a:r>
            <a:rPr kumimoji="1" lang="en-US" altLang="ja-JP" sz="2800" dirty="0"/>
            <a:t>…</a:t>
          </a:r>
          <a:endParaRPr kumimoji="1" lang="ja-JP" altLang="en-US" sz="2800" dirty="0"/>
        </a:p>
      </dgm:t>
    </dgm:pt>
    <dgm:pt modelId="{9336D77B-7080-41AD-8CFD-01DE12195AB7}" type="parTrans" cxnId="{26CC7FDA-3E19-48EA-B31D-960053DA7961}">
      <dgm:prSet/>
      <dgm:spPr/>
      <dgm:t>
        <a:bodyPr/>
        <a:lstStyle/>
        <a:p>
          <a:endParaRPr kumimoji="1" lang="ja-JP" altLang="en-US"/>
        </a:p>
      </dgm:t>
    </dgm:pt>
    <dgm:pt modelId="{888F2575-FBEB-4417-BAD7-B26633CA77EE}" type="sibTrans" cxnId="{26CC7FDA-3E19-48EA-B31D-960053DA7961}">
      <dgm:prSet/>
      <dgm:spPr/>
      <dgm:t>
        <a:bodyPr/>
        <a:lstStyle/>
        <a:p>
          <a:endParaRPr kumimoji="1" lang="ja-JP" altLang="en-US"/>
        </a:p>
      </dgm:t>
    </dgm:pt>
    <dgm:pt modelId="{D7378A59-2F4B-4BFA-8B7A-BB65B1D1B7CE}" type="pres">
      <dgm:prSet presAssocID="{D6FECFBD-02B9-42E2-A051-0FFBC651A1FA}" presName="Name0" presStyleCnt="0">
        <dgm:presLayoutVars>
          <dgm:chMax val="4"/>
          <dgm:resizeHandles val="exact"/>
        </dgm:presLayoutVars>
      </dgm:prSet>
      <dgm:spPr/>
    </dgm:pt>
    <dgm:pt modelId="{4826B2DF-BDC7-4567-99AD-C6FA2FC6850F}" type="pres">
      <dgm:prSet presAssocID="{D6FECFBD-02B9-42E2-A051-0FFBC651A1FA}" presName="ellipse" presStyleLbl="trBgShp" presStyleIdx="0" presStyleCnt="1"/>
      <dgm:spPr/>
    </dgm:pt>
    <dgm:pt modelId="{ABFA1D84-9857-46AF-B5B1-5B05BE806F6B}" type="pres">
      <dgm:prSet presAssocID="{D6FECFBD-02B9-42E2-A051-0FFBC651A1FA}" presName="arrow1" presStyleLbl="fgShp" presStyleIdx="0" presStyleCnt="1"/>
      <dgm:spPr/>
    </dgm:pt>
    <dgm:pt modelId="{5D75EC5F-CA54-46E0-9E57-A0943AA1BB18}" type="pres">
      <dgm:prSet presAssocID="{D6FECFBD-02B9-42E2-A051-0FFBC651A1FA}" presName="rectangle" presStyleLbl="revTx" presStyleIdx="0" presStyleCnt="1" custScaleY="56648" custLinFactNeighborX="306" custLinFactNeighborY="4858">
        <dgm:presLayoutVars>
          <dgm:bulletEnabled val="1"/>
        </dgm:presLayoutVars>
      </dgm:prSet>
      <dgm:spPr/>
    </dgm:pt>
    <dgm:pt modelId="{E54AF460-BBEE-4DD6-B6C6-B7E248E4F6D5}" type="pres">
      <dgm:prSet presAssocID="{6B83D5B4-D718-4BA6-A2DF-DDABFC019DA3}" presName="item1" presStyleLbl="node1" presStyleIdx="0" presStyleCnt="3">
        <dgm:presLayoutVars>
          <dgm:bulletEnabled val="1"/>
        </dgm:presLayoutVars>
      </dgm:prSet>
      <dgm:spPr/>
    </dgm:pt>
    <dgm:pt modelId="{D4F62A06-8F77-439E-9610-9F5A6EADF81B}" type="pres">
      <dgm:prSet presAssocID="{CF782A4A-B54E-4CFB-8DB4-A8C5F9B08DAE}" presName="item2" presStyleLbl="node1" presStyleIdx="1" presStyleCnt="3">
        <dgm:presLayoutVars>
          <dgm:bulletEnabled val="1"/>
        </dgm:presLayoutVars>
      </dgm:prSet>
      <dgm:spPr/>
    </dgm:pt>
    <dgm:pt modelId="{D5C21D92-FD00-4402-BC28-5241317E93A2}" type="pres">
      <dgm:prSet presAssocID="{6B5CFE31-1905-4AC4-86BC-C5D9EE8EB13B}" presName="item3" presStyleLbl="node1" presStyleIdx="2" presStyleCnt="3">
        <dgm:presLayoutVars>
          <dgm:bulletEnabled val="1"/>
        </dgm:presLayoutVars>
      </dgm:prSet>
      <dgm:spPr/>
    </dgm:pt>
    <dgm:pt modelId="{47FC91AA-5EB3-40D8-A00E-5C34F5465342}" type="pres">
      <dgm:prSet presAssocID="{D6FECFBD-02B9-42E2-A051-0FFBC651A1FA}" presName="funnel" presStyleLbl="trAlignAcc1" presStyleIdx="0" presStyleCnt="1"/>
      <dgm:spPr/>
    </dgm:pt>
  </dgm:ptLst>
  <dgm:cxnLst>
    <dgm:cxn modelId="{C3771547-FDC5-4C60-A984-0E580BB2417A}" type="presOf" srcId="{6B5CFE31-1905-4AC4-86BC-C5D9EE8EB13B}" destId="{5D75EC5F-CA54-46E0-9E57-A0943AA1BB18}" srcOrd="0" destOrd="0" presId="urn:microsoft.com/office/officeart/2005/8/layout/funnel1"/>
    <dgm:cxn modelId="{2007C067-363D-4A6D-B7D7-F8D6F1373436}" type="presOf" srcId="{F3737A45-2917-439D-9D55-E7D970B3AA73}" destId="{D5C21D92-FD00-4402-BC28-5241317E93A2}" srcOrd="0" destOrd="0" presId="urn:microsoft.com/office/officeart/2005/8/layout/funnel1"/>
    <dgm:cxn modelId="{6CA4D26F-4695-4676-9DE9-E8737CFDB405}" type="presOf" srcId="{6B83D5B4-D718-4BA6-A2DF-DDABFC019DA3}" destId="{D4F62A06-8F77-439E-9610-9F5A6EADF81B}" srcOrd="0" destOrd="0" presId="urn:microsoft.com/office/officeart/2005/8/layout/funnel1"/>
    <dgm:cxn modelId="{238CBB8E-F571-428C-8B11-C711E0051782}" type="presOf" srcId="{D6FECFBD-02B9-42E2-A051-0FFBC651A1FA}" destId="{D7378A59-2F4B-4BFA-8B7A-BB65B1D1B7CE}" srcOrd="0" destOrd="0" presId="urn:microsoft.com/office/officeart/2005/8/layout/funnel1"/>
    <dgm:cxn modelId="{6BA1CED2-E430-4CC0-8CD7-4848CC71E24E}" type="presOf" srcId="{CF782A4A-B54E-4CFB-8DB4-A8C5F9B08DAE}" destId="{E54AF460-BBEE-4DD6-B6C6-B7E248E4F6D5}" srcOrd="0" destOrd="0" presId="urn:microsoft.com/office/officeart/2005/8/layout/funnel1"/>
    <dgm:cxn modelId="{26CC7FDA-3E19-48EA-B31D-960053DA7961}" srcId="{D6FECFBD-02B9-42E2-A051-0FFBC651A1FA}" destId="{6B5CFE31-1905-4AC4-86BC-C5D9EE8EB13B}" srcOrd="3" destOrd="0" parTransId="{9336D77B-7080-41AD-8CFD-01DE12195AB7}" sibTransId="{888F2575-FBEB-4417-BAD7-B26633CA77EE}"/>
    <dgm:cxn modelId="{43D5FADA-B1D7-4574-AB29-6C72299F9A1A}" srcId="{D6FECFBD-02B9-42E2-A051-0FFBC651A1FA}" destId="{CF782A4A-B54E-4CFB-8DB4-A8C5F9B08DAE}" srcOrd="2" destOrd="0" parTransId="{C0D7D9E7-F237-4682-880D-35B1ACF502E0}" sibTransId="{34C05877-F4A6-4E70-85D1-00101F1EEEF0}"/>
    <dgm:cxn modelId="{BC04DDE7-D9EE-4A8D-B61E-BEF5EE2CC3CD}" srcId="{D6FECFBD-02B9-42E2-A051-0FFBC651A1FA}" destId="{F3737A45-2917-439D-9D55-E7D970B3AA73}" srcOrd="0" destOrd="0" parTransId="{69100C90-57CE-4BFA-AAA6-5150B6AAD4DB}" sibTransId="{C4C1C462-55ED-4D26-918A-C66BD5F058FD}"/>
    <dgm:cxn modelId="{85E841F6-6D9B-4D1B-AEF3-402EE99DE095}" srcId="{D6FECFBD-02B9-42E2-A051-0FFBC651A1FA}" destId="{6B83D5B4-D718-4BA6-A2DF-DDABFC019DA3}" srcOrd="1" destOrd="0" parTransId="{99533CBA-1FBC-4141-AC8F-4DF1D08113E8}" sibTransId="{C5F52A2F-5FBC-4799-BAE0-7F72B2EB7279}"/>
    <dgm:cxn modelId="{AF254762-93C4-44D1-A259-F8476D91620C}" type="presParOf" srcId="{D7378A59-2F4B-4BFA-8B7A-BB65B1D1B7CE}" destId="{4826B2DF-BDC7-4567-99AD-C6FA2FC6850F}" srcOrd="0" destOrd="0" presId="urn:microsoft.com/office/officeart/2005/8/layout/funnel1"/>
    <dgm:cxn modelId="{3CED1A44-5C50-49F6-B26F-AA405CE13148}" type="presParOf" srcId="{D7378A59-2F4B-4BFA-8B7A-BB65B1D1B7CE}" destId="{ABFA1D84-9857-46AF-B5B1-5B05BE806F6B}" srcOrd="1" destOrd="0" presId="urn:microsoft.com/office/officeart/2005/8/layout/funnel1"/>
    <dgm:cxn modelId="{09939CD3-0C92-498F-8478-784F2A301389}" type="presParOf" srcId="{D7378A59-2F4B-4BFA-8B7A-BB65B1D1B7CE}" destId="{5D75EC5F-CA54-46E0-9E57-A0943AA1BB18}" srcOrd="2" destOrd="0" presId="urn:microsoft.com/office/officeart/2005/8/layout/funnel1"/>
    <dgm:cxn modelId="{E6ED9A6B-D43F-4882-BFDB-2BA53E75293C}" type="presParOf" srcId="{D7378A59-2F4B-4BFA-8B7A-BB65B1D1B7CE}" destId="{E54AF460-BBEE-4DD6-B6C6-B7E248E4F6D5}" srcOrd="3" destOrd="0" presId="urn:microsoft.com/office/officeart/2005/8/layout/funnel1"/>
    <dgm:cxn modelId="{6E1D2EFC-D9F3-485C-859A-113C92575E7A}" type="presParOf" srcId="{D7378A59-2F4B-4BFA-8B7A-BB65B1D1B7CE}" destId="{D4F62A06-8F77-439E-9610-9F5A6EADF81B}" srcOrd="4" destOrd="0" presId="urn:microsoft.com/office/officeart/2005/8/layout/funnel1"/>
    <dgm:cxn modelId="{FEAAA101-FB9F-427C-A489-69B99EBAC3F4}" type="presParOf" srcId="{D7378A59-2F4B-4BFA-8B7A-BB65B1D1B7CE}" destId="{D5C21D92-FD00-4402-BC28-5241317E93A2}" srcOrd="5" destOrd="0" presId="urn:microsoft.com/office/officeart/2005/8/layout/funnel1"/>
    <dgm:cxn modelId="{C6C40890-D2EC-4FCF-B56E-B71CB36B33D2}" type="presParOf" srcId="{D7378A59-2F4B-4BFA-8B7A-BB65B1D1B7CE}" destId="{47FC91AA-5EB3-40D8-A00E-5C34F5465342}"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FECFBD-02B9-42E2-A051-0FFBC651A1FA}" type="doc">
      <dgm:prSet loTypeId="urn:microsoft.com/office/officeart/2005/8/layout/funnel1" loCatId="relationship" qsTypeId="urn:microsoft.com/office/officeart/2005/8/quickstyle/simple2" qsCatId="simple" csTypeId="urn:microsoft.com/office/officeart/2005/8/colors/accent0_3" csCatId="mainScheme" phldr="1"/>
      <dgm:spPr/>
      <dgm:t>
        <a:bodyPr/>
        <a:lstStyle/>
        <a:p>
          <a:endParaRPr kumimoji="1" lang="ja-JP" altLang="en-US"/>
        </a:p>
      </dgm:t>
    </dgm:pt>
    <dgm:pt modelId="{F3737A45-2917-439D-9D55-E7D970B3AA73}">
      <dgm:prSet phldrT="[テキスト]" custT="1"/>
      <dgm:spPr/>
      <dgm:t>
        <a:bodyPr/>
        <a:lstStyle/>
        <a:p>
          <a:pPr>
            <a:spcAft>
              <a:spcPts val="0"/>
            </a:spcAft>
          </a:pPr>
          <a:r>
            <a:rPr kumimoji="1" lang="ja-JP" altLang="en-US" sz="1800" dirty="0"/>
            <a:t>補助金</a:t>
          </a:r>
          <a:endParaRPr kumimoji="1" lang="en-US" altLang="ja-JP" sz="1800" dirty="0"/>
        </a:p>
      </dgm:t>
    </dgm:pt>
    <dgm:pt modelId="{69100C90-57CE-4BFA-AAA6-5150B6AAD4DB}" type="parTrans" cxnId="{BC04DDE7-D9EE-4A8D-B61E-BEF5EE2CC3CD}">
      <dgm:prSet/>
      <dgm:spPr/>
      <dgm:t>
        <a:bodyPr/>
        <a:lstStyle/>
        <a:p>
          <a:endParaRPr kumimoji="1" lang="ja-JP" altLang="en-US"/>
        </a:p>
      </dgm:t>
    </dgm:pt>
    <dgm:pt modelId="{C4C1C462-55ED-4D26-918A-C66BD5F058FD}" type="sibTrans" cxnId="{BC04DDE7-D9EE-4A8D-B61E-BEF5EE2CC3CD}">
      <dgm:prSet/>
      <dgm:spPr/>
      <dgm:t>
        <a:bodyPr/>
        <a:lstStyle/>
        <a:p>
          <a:endParaRPr kumimoji="1" lang="ja-JP" altLang="en-US"/>
        </a:p>
      </dgm:t>
    </dgm:pt>
    <dgm:pt modelId="{6B83D5B4-D718-4BA6-A2DF-DDABFC019DA3}">
      <dgm:prSet phldrT="[テキスト]" custT="1"/>
      <dgm:spPr/>
      <dgm:t>
        <a:bodyPr/>
        <a:lstStyle/>
        <a:p>
          <a:pPr>
            <a:spcAft>
              <a:spcPts val="0"/>
            </a:spcAft>
          </a:pPr>
          <a:r>
            <a:rPr kumimoji="1" lang="ja-JP" altLang="en-US" sz="1800" dirty="0"/>
            <a:t>マニュアル</a:t>
          </a:r>
          <a:endParaRPr kumimoji="1" lang="en-US" altLang="ja-JP" sz="1800" dirty="0"/>
        </a:p>
      </dgm:t>
    </dgm:pt>
    <dgm:pt modelId="{99533CBA-1FBC-4141-AC8F-4DF1D08113E8}" type="parTrans" cxnId="{85E841F6-6D9B-4D1B-AEF3-402EE99DE095}">
      <dgm:prSet/>
      <dgm:spPr/>
      <dgm:t>
        <a:bodyPr/>
        <a:lstStyle/>
        <a:p>
          <a:endParaRPr kumimoji="1" lang="ja-JP" altLang="en-US"/>
        </a:p>
      </dgm:t>
    </dgm:pt>
    <dgm:pt modelId="{C5F52A2F-5FBC-4799-BAE0-7F72B2EB7279}" type="sibTrans" cxnId="{85E841F6-6D9B-4D1B-AEF3-402EE99DE095}">
      <dgm:prSet/>
      <dgm:spPr/>
      <dgm:t>
        <a:bodyPr/>
        <a:lstStyle/>
        <a:p>
          <a:endParaRPr kumimoji="1" lang="ja-JP" altLang="en-US"/>
        </a:p>
      </dgm:t>
    </dgm:pt>
    <dgm:pt modelId="{CF782A4A-B54E-4CFB-8DB4-A8C5F9B08DAE}">
      <dgm:prSet phldrT="[テキスト]"/>
      <dgm:spPr/>
      <dgm:t>
        <a:bodyPr/>
        <a:lstStyle/>
        <a:p>
          <a:r>
            <a:rPr kumimoji="1" lang="ja-JP" altLang="en-US" dirty="0"/>
            <a:t>国から推奨</a:t>
          </a:r>
        </a:p>
      </dgm:t>
    </dgm:pt>
    <dgm:pt modelId="{C0D7D9E7-F237-4682-880D-35B1ACF502E0}" type="parTrans" cxnId="{43D5FADA-B1D7-4574-AB29-6C72299F9A1A}">
      <dgm:prSet/>
      <dgm:spPr/>
      <dgm:t>
        <a:bodyPr/>
        <a:lstStyle/>
        <a:p>
          <a:endParaRPr kumimoji="1" lang="ja-JP" altLang="en-US"/>
        </a:p>
      </dgm:t>
    </dgm:pt>
    <dgm:pt modelId="{34C05877-F4A6-4E70-85D1-00101F1EEEF0}" type="sibTrans" cxnId="{43D5FADA-B1D7-4574-AB29-6C72299F9A1A}">
      <dgm:prSet/>
      <dgm:spPr/>
      <dgm:t>
        <a:bodyPr/>
        <a:lstStyle/>
        <a:p>
          <a:endParaRPr kumimoji="1" lang="ja-JP" altLang="en-US"/>
        </a:p>
      </dgm:t>
    </dgm:pt>
    <dgm:pt modelId="{6B5CFE31-1905-4AC4-86BC-C5D9EE8EB13B}">
      <dgm:prSet phldrT="[テキスト]" custT="1"/>
      <dgm:spPr/>
      <dgm:t>
        <a:bodyPr/>
        <a:lstStyle/>
        <a:p>
          <a:r>
            <a:rPr kumimoji="1" lang="ja-JP" altLang="en-US" sz="2800" dirty="0">
              <a:solidFill>
                <a:schemeClr val="accent2"/>
              </a:solidFill>
            </a:rPr>
            <a:t>導入する方法があるはず！</a:t>
          </a:r>
        </a:p>
      </dgm:t>
    </dgm:pt>
    <dgm:pt modelId="{9336D77B-7080-41AD-8CFD-01DE12195AB7}" type="parTrans" cxnId="{26CC7FDA-3E19-48EA-B31D-960053DA7961}">
      <dgm:prSet/>
      <dgm:spPr/>
      <dgm:t>
        <a:bodyPr/>
        <a:lstStyle/>
        <a:p>
          <a:endParaRPr kumimoji="1" lang="ja-JP" altLang="en-US"/>
        </a:p>
      </dgm:t>
    </dgm:pt>
    <dgm:pt modelId="{888F2575-FBEB-4417-BAD7-B26633CA77EE}" type="sibTrans" cxnId="{26CC7FDA-3E19-48EA-B31D-960053DA7961}">
      <dgm:prSet/>
      <dgm:spPr/>
      <dgm:t>
        <a:bodyPr/>
        <a:lstStyle/>
        <a:p>
          <a:endParaRPr kumimoji="1" lang="ja-JP" altLang="en-US"/>
        </a:p>
      </dgm:t>
    </dgm:pt>
    <dgm:pt modelId="{D7378A59-2F4B-4BFA-8B7A-BB65B1D1B7CE}" type="pres">
      <dgm:prSet presAssocID="{D6FECFBD-02B9-42E2-A051-0FFBC651A1FA}" presName="Name0" presStyleCnt="0">
        <dgm:presLayoutVars>
          <dgm:chMax val="4"/>
          <dgm:resizeHandles val="exact"/>
        </dgm:presLayoutVars>
      </dgm:prSet>
      <dgm:spPr/>
    </dgm:pt>
    <dgm:pt modelId="{4826B2DF-BDC7-4567-99AD-C6FA2FC6850F}" type="pres">
      <dgm:prSet presAssocID="{D6FECFBD-02B9-42E2-A051-0FFBC651A1FA}" presName="ellipse" presStyleLbl="trBgShp" presStyleIdx="0" presStyleCnt="1"/>
      <dgm:spPr/>
    </dgm:pt>
    <dgm:pt modelId="{ABFA1D84-9857-46AF-B5B1-5B05BE806F6B}" type="pres">
      <dgm:prSet presAssocID="{D6FECFBD-02B9-42E2-A051-0FFBC651A1FA}" presName="arrow1" presStyleLbl="fgShp" presStyleIdx="0" presStyleCnt="1"/>
      <dgm:spPr/>
    </dgm:pt>
    <dgm:pt modelId="{5D75EC5F-CA54-46E0-9E57-A0943AA1BB18}" type="pres">
      <dgm:prSet presAssocID="{D6FECFBD-02B9-42E2-A051-0FFBC651A1FA}" presName="rectangle" presStyleLbl="revTx" presStyleIdx="0" presStyleCnt="1" custScaleX="159666" custScaleY="60356" custLinFactNeighborX="3621" custLinFactNeighborY="5940">
        <dgm:presLayoutVars>
          <dgm:bulletEnabled val="1"/>
        </dgm:presLayoutVars>
      </dgm:prSet>
      <dgm:spPr/>
    </dgm:pt>
    <dgm:pt modelId="{E54AF460-BBEE-4DD6-B6C6-B7E248E4F6D5}" type="pres">
      <dgm:prSet presAssocID="{6B83D5B4-D718-4BA6-A2DF-DDABFC019DA3}" presName="item1" presStyleLbl="node1" presStyleIdx="0" presStyleCnt="3">
        <dgm:presLayoutVars>
          <dgm:bulletEnabled val="1"/>
        </dgm:presLayoutVars>
      </dgm:prSet>
      <dgm:spPr/>
    </dgm:pt>
    <dgm:pt modelId="{D4F62A06-8F77-439E-9610-9F5A6EADF81B}" type="pres">
      <dgm:prSet presAssocID="{CF782A4A-B54E-4CFB-8DB4-A8C5F9B08DAE}" presName="item2" presStyleLbl="node1" presStyleIdx="1" presStyleCnt="3">
        <dgm:presLayoutVars>
          <dgm:bulletEnabled val="1"/>
        </dgm:presLayoutVars>
      </dgm:prSet>
      <dgm:spPr/>
    </dgm:pt>
    <dgm:pt modelId="{D5C21D92-FD00-4402-BC28-5241317E93A2}" type="pres">
      <dgm:prSet presAssocID="{6B5CFE31-1905-4AC4-86BC-C5D9EE8EB13B}" presName="item3" presStyleLbl="node1" presStyleIdx="2" presStyleCnt="3">
        <dgm:presLayoutVars>
          <dgm:bulletEnabled val="1"/>
        </dgm:presLayoutVars>
      </dgm:prSet>
      <dgm:spPr/>
    </dgm:pt>
    <dgm:pt modelId="{47FC91AA-5EB3-40D8-A00E-5C34F5465342}" type="pres">
      <dgm:prSet presAssocID="{D6FECFBD-02B9-42E2-A051-0FFBC651A1FA}" presName="funnel" presStyleLbl="trAlignAcc1" presStyleIdx="0" presStyleCnt="1"/>
      <dgm:spPr/>
    </dgm:pt>
  </dgm:ptLst>
  <dgm:cxnLst>
    <dgm:cxn modelId="{C3771547-FDC5-4C60-A984-0E580BB2417A}" type="presOf" srcId="{6B5CFE31-1905-4AC4-86BC-C5D9EE8EB13B}" destId="{5D75EC5F-CA54-46E0-9E57-A0943AA1BB18}" srcOrd="0" destOrd="0" presId="urn:microsoft.com/office/officeart/2005/8/layout/funnel1"/>
    <dgm:cxn modelId="{2007C067-363D-4A6D-B7D7-F8D6F1373436}" type="presOf" srcId="{F3737A45-2917-439D-9D55-E7D970B3AA73}" destId="{D5C21D92-FD00-4402-BC28-5241317E93A2}" srcOrd="0" destOrd="0" presId="urn:microsoft.com/office/officeart/2005/8/layout/funnel1"/>
    <dgm:cxn modelId="{6CA4D26F-4695-4676-9DE9-E8737CFDB405}" type="presOf" srcId="{6B83D5B4-D718-4BA6-A2DF-DDABFC019DA3}" destId="{D4F62A06-8F77-439E-9610-9F5A6EADF81B}" srcOrd="0" destOrd="0" presId="urn:microsoft.com/office/officeart/2005/8/layout/funnel1"/>
    <dgm:cxn modelId="{238CBB8E-F571-428C-8B11-C711E0051782}" type="presOf" srcId="{D6FECFBD-02B9-42E2-A051-0FFBC651A1FA}" destId="{D7378A59-2F4B-4BFA-8B7A-BB65B1D1B7CE}" srcOrd="0" destOrd="0" presId="urn:microsoft.com/office/officeart/2005/8/layout/funnel1"/>
    <dgm:cxn modelId="{6BA1CED2-E430-4CC0-8CD7-4848CC71E24E}" type="presOf" srcId="{CF782A4A-B54E-4CFB-8DB4-A8C5F9B08DAE}" destId="{E54AF460-BBEE-4DD6-B6C6-B7E248E4F6D5}" srcOrd="0" destOrd="0" presId="urn:microsoft.com/office/officeart/2005/8/layout/funnel1"/>
    <dgm:cxn modelId="{26CC7FDA-3E19-48EA-B31D-960053DA7961}" srcId="{D6FECFBD-02B9-42E2-A051-0FFBC651A1FA}" destId="{6B5CFE31-1905-4AC4-86BC-C5D9EE8EB13B}" srcOrd="3" destOrd="0" parTransId="{9336D77B-7080-41AD-8CFD-01DE12195AB7}" sibTransId="{888F2575-FBEB-4417-BAD7-B26633CA77EE}"/>
    <dgm:cxn modelId="{43D5FADA-B1D7-4574-AB29-6C72299F9A1A}" srcId="{D6FECFBD-02B9-42E2-A051-0FFBC651A1FA}" destId="{CF782A4A-B54E-4CFB-8DB4-A8C5F9B08DAE}" srcOrd="2" destOrd="0" parTransId="{C0D7D9E7-F237-4682-880D-35B1ACF502E0}" sibTransId="{34C05877-F4A6-4E70-85D1-00101F1EEEF0}"/>
    <dgm:cxn modelId="{BC04DDE7-D9EE-4A8D-B61E-BEF5EE2CC3CD}" srcId="{D6FECFBD-02B9-42E2-A051-0FFBC651A1FA}" destId="{F3737A45-2917-439D-9D55-E7D970B3AA73}" srcOrd="0" destOrd="0" parTransId="{69100C90-57CE-4BFA-AAA6-5150B6AAD4DB}" sibTransId="{C4C1C462-55ED-4D26-918A-C66BD5F058FD}"/>
    <dgm:cxn modelId="{85E841F6-6D9B-4D1B-AEF3-402EE99DE095}" srcId="{D6FECFBD-02B9-42E2-A051-0FFBC651A1FA}" destId="{6B83D5B4-D718-4BA6-A2DF-DDABFC019DA3}" srcOrd="1" destOrd="0" parTransId="{99533CBA-1FBC-4141-AC8F-4DF1D08113E8}" sibTransId="{C5F52A2F-5FBC-4799-BAE0-7F72B2EB7279}"/>
    <dgm:cxn modelId="{AF254762-93C4-44D1-A259-F8476D91620C}" type="presParOf" srcId="{D7378A59-2F4B-4BFA-8B7A-BB65B1D1B7CE}" destId="{4826B2DF-BDC7-4567-99AD-C6FA2FC6850F}" srcOrd="0" destOrd="0" presId="urn:microsoft.com/office/officeart/2005/8/layout/funnel1"/>
    <dgm:cxn modelId="{3CED1A44-5C50-49F6-B26F-AA405CE13148}" type="presParOf" srcId="{D7378A59-2F4B-4BFA-8B7A-BB65B1D1B7CE}" destId="{ABFA1D84-9857-46AF-B5B1-5B05BE806F6B}" srcOrd="1" destOrd="0" presId="urn:microsoft.com/office/officeart/2005/8/layout/funnel1"/>
    <dgm:cxn modelId="{09939CD3-0C92-498F-8478-784F2A301389}" type="presParOf" srcId="{D7378A59-2F4B-4BFA-8B7A-BB65B1D1B7CE}" destId="{5D75EC5F-CA54-46E0-9E57-A0943AA1BB18}" srcOrd="2" destOrd="0" presId="urn:microsoft.com/office/officeart/2005/8/layout/funnel1"/>
    <dgm:cxn modelId="{E6ED9A6B-D43F-4882-BFDB-2BA53E75293C}" type="presParOf" srcId="{D7378A59-2F4B-4BFA-8B7A-BB65B1D1B7CE}" destId="{E54AF460-BBEE-4DD6-B6C6-B7E248E4F6D5}" srcOrd="3" destOrd="0" presId="urn:microsoft.com/office/officeart/2005/8/layout/funnel1"/>
    <dgm:cxn modelId="{6E1D2EFC-D9F3-485C-859A-113C92575E7A}" type="presParOf" srcId="{D7378A59-2F4B-4BFA-8B7A-BB65B1D1B7CE}" destId="{D4F62A06-8F77-439E-9610-9F5A6EADF81B}" srcOrd="4" destOrd="0" presId="urn:microsoft.com/office/officeart/2005/8/layout/funnel1"/>
    <dgm:cxn modelId="{FEAAA101-FB9F-427C-A489-69B99EBAC3F4}" type="presParOf" srcId="{D7378A59-2F4B-4BFA-8B7A-BB65B1D1B7CE}" destId="{D5C21D92-FD00-4402-BC28-5241317E93A2}" srcOrd="5" destOrd="0" presId="urn:microsoft.com/office/officeart/2005/8/layout/funnel1"/>
    <dgm:cxn modelId="{C6C40890-D2EC-4FCF-B56E-B71CB36B33D2}" type="presParOf" srcId="{D7378A59-2F4B-4BFA-8B7A-BB65B1D1B7CE}" destId="{47FC91AA-5EB3-40D8-A00E-5C34F5465342}"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45F4949-F42F-4F1C-95A1-6DED5773F18B}" type="doc">
      <dgm:prSet loTypeId="urn:microsoft.com/office/officeart/2005/8/layout/cycle6" loCatId="cycle" qsTypeId="urn:microsoft.com/office/officeart/2005/8/quickstyle/simple1" qsCatId="simple" csTypeId="urn:microsoft.com/office/officeart/2005/8/colors/accent0_3" csCatId="mainScheme" phldr="1"/>
      <dgm:spPr/>
      <dgm:t>
        <a:bodyPr/>
        <a:lstStyle/>
        <a:p>
          <a:endParaRPr kumimoji="1" lang="ja-JP" altLang="en-US"/>
        </a:p>
      </dgm:t>
    </dgm:pt>
    <dgm:pt modelId="{07766958-3BEF-4FD0-A8AC-D035CF5362DC}">
      <dgm:prSet phldrT="[テキスト]" custT="1"/>
      <dgm:spPr/>
      <dgm:t>
        <a:bodyPr lIns="0" tIns="108000" rIns="0"/>
        <a:lstStyle/>
        <a:p>
          <a:r>
            <a:rPr kumimoji="1" lang="ja-JP" altLang="en-US" sz="1800" b="0" dirty="0">
              <a:latin typeface="メイリオ" panose="020B0604030504040204" pitchFamily="50" charset="-128"/>
              <a:ea typeface="メイリオ" panose="020B0604030504040204" pitchFamily="50" charset="-128"/>
            </a:rPr>
            <a:t>保健センター　　　　市町村</a:t>
          </a:r>
        </a:p>
      </dgm:t>
    </dgm:pt>
    <dgm:pt modelId="{0E23259E-10DB-4D9D-AC27-413AB84DFF1B}" type="parTrans" cxnId="{5AEE0F5D-EE25-425A-99CD-EEB51F3A291B}">
      <dgm:prSet/>
      <dgm:spPr/>
      <dgm:t>
        <a:bodyPr/>
        <a:lstStyle/>
        <a:p>
          <a:endParaRPr kumimoji="1" lang="ja-JP" altLang="en-US"/>
        </a:p>
      </dgm:t>
    </dgm:pt>
    <dgm:pt modelId="{F1D4A481-6E4F-468A-BF62-0D4BAECE9FFE}" type="sibTrans" cxnId="{5AEE0F5D-EE25-425A-99CD-EEB51F3A291B}">
      <dgm:prSet/>
      <dgm:spPr>
        <a:ln w="38100">
          <a:solidFill>
            <a:schemeClr val="accent1"/>
          </a:solidFill>
        </a:ln>
      </dgm:spPr>
      <dgm:t>
        <a:bodyPr/>
        <a:lstStyle/>
        <a:p>
          <a:endParaRPr kumimoji="1" lang="ja-JP" altLang="en-US"/>
        </a:p>
      </dgm:t>
    </dgm:pt>
    <dgm:pt modelId="{3ACD27DB-6B5E-46FF-A8AD-7DDCCB9EED23}">
      <dgm:prSet phldrT="[テキスト]" custT="1"/>
      <dgm:spPr/>
      <dgm:t>
        <a:bodyPr lIns="0" tIns="180000" rIns="0"/>
        <a:lstStyle/>
        <a:p>
          <a:r>
            <a:rPr kumimoji="1" lang="ja-JP" altLang="en-US" sz="2400" b="0" dirty="0">
              <a:latin typeface="メイリオ" panose="020B0604030504040204" pitchFamily="50" charset="-128"/>
              <a:ea typeface="メイリオ" panose="020B0604030504040204" pitchFamily="50" charset="-128"/>
            </a:rPr>
            <a:t>都道府県</a:t>
          </a:r>
        </a:p>
      </dgm:t>
    </dgm:pt>
    <dgm:pt modelId="{78B74720-0365-4B4D-B895-D77D68CCA63E}" type="parTrans" cxnId="{6A63AD84-AE2D-4AF9-A579-3CB9C7DA0C4F}">
      <dgm:prSet/>
      <dgm:spPr/>
      <dgm:t>
        <a:bodyPr/>
        <a:lstStyle/>
        <a:p>
          <a:endParaRPr kumimoji="1" lang="ja-JP" altLang="en-US"/>
        </a:p>
      </dgm:t>
    </dgm:pt>
    <dgm:pt modelId="{2E7E00D2-D970-4304-A115-25EBDB627BAA}" type="sibTrans" cxnId="{6A63AD84-AE2D-4AF9-A579-3CB9C7DA0C4F}">
      <dgm:prSet/>
      <dgm:spPr>
        <a:ln w="38100">
          <a:solidFill>
            <a:schemeClr val="accent1"/>
          </a:solidFill>
        </a:ln>
      </dgm:spPr>
      <dgm:t>
        <a:bodyPr/>
        <a:lstStyle/>
        <a:p>
          <a:endParaRPr kumimoji="1" lang="ja-JP" altLang="en-US"/>
        </a:p>
      </dgm:t>
    </dgm:pt>
    <dgm:pt modelId="{D5BBA1BE-4E06-47BD-969C-6596A208156C}">
      <dgm:prSet phldrT="[テキスト]" custT="1"/>
      <dgm:spPr/>
      <dgm:t>
        <a:bodyPr lIns="0" tIns="144000" rIns="0"/>
        <a:lstStyle/>
        <a:p>
          <a:pPr>
            <a:lnSpc>
              <a:spcPct val="80000"/>
            </a:lnSpc>
            <a:spcAft>
              <a:spcPts val="0"/>
            </a:spcAft>
          </a:pPr>
          <a:r>
            <a:rPr kumimoji="1" lang="ja-JP" altLang="en-US" sz="2000" b="0" dirty="0">
              <a:latin typeface="メイリオ" panose="020B0604030504040204" pitchFamily="50" charset="-128"/>
              <a:ea typeface="メイリオ" panose="020B0604030504040204" pitchFamily="50" charset="-128"/>
            </a:rPr>
            <a:t>都道府県</a:t>
          </a:r>
          <a:endParaRPr kumimoji="1" lang="en-US" altLang="ja-JP" sz="2000" b="0" dirty="0">
            <a:latin typeface="メイリオ" panose="020B0604030504040204" pitchFamily="50" charset="-128"/>
            <a:ea typeface="メイリオ" panose="020B0604030504040204" pitchFamily="50" charset="-128"/>
          </a:endParaRPr>
        </a:p>
        <a:p>
          <a:pPr>
            <a:lnSpc>
              <a:spcPct val="80000"/>
            </a:lnSpc>
            <a:spcAft>
              <a:spcPts val="0"/>
            </a:spcAft>
          </a:pPr>
          <a:r>
            <a:rPr kumimoji="1" lang="ja-JP" altLang="en-US" sz="2000" b="0" dirty="0">
              <a:latin typeface="メイリオ" panose="020B0604030504040204" pitchFamily="50" charset="-128"/>
              <a:ea typeface="メイリオ" panose="020B0604030504040204" pitchFamily="50" charset="-128"/>
            </a:rPr>
            <a:t>医師会</a:t>
          </a:r>
        </a:p>
      </dgm:t>
    </dgm:pt>
    <dgm:pt modelId="{7F0F6ABB-99C0-4C67-9BE4-9724F5796DAB}" type="parTrans" cxnId="{144F2A8E-2ADD-4F3A-80CF-4A38737E35FE}">
      <dgm:prSet/>
      <dgm:spPr/>
      <dgm:t>
        <a:bodyPr/>
        <a:lstStyle/>
        <a:p>
          <a:endParaRPr kumimoji="1" lang="ja-JP" altLang="en-US"/>
        </a:p>
      </dgm:t>
    </dgm:pt>
    <dgm:pt modelId="{D9D7002A-109B-41A7-9AAA-6036A476ACC6}" type="sibTrans" cxnId="{144F2A8E-2ADD-4F3A-80CF-4A38737E35FE}">
      <dgm:prSet/>
      <dgm:spPr>
        <a:ln w="38100">
          <a:solidFill>
            <a:schemeClr val="accent1"/>
          </a:solidFill>
        </a:ln>
      </dgm:spPr>
      <dgm:t>
        <a:bodyPr/>
        <a:lstStyle/>
        <a:p>
          <a:endParaRPr kumimoji="1" lang="ja-JP" altLang="en-US"/>
        </a:p>
      </dgm:t>
    </dgm:pt>
    <dgm:pt modelId="{BC51364D-EAA3-49A5-86E5-09E72E563D80}">
      <dgm:prSet phldrT="[テキスト]" custT="1"/>
      <dgm:spPr/>
      <dgm:t>
        <a:bodyPr tIns="144000"/>
        <a:lstStyle/>
        <a:p>
          <a:pPr>
            <a:lnSpc>
              <a:spcPct val="80000"/>
            </a:lnSpc>
            <a:spcAft>
              <a:spcPts val="0"/>
            </a:spcAft>
          </a:pPr>
          <a:r>
            <a:rPr kumimoji="1" lang="ja-JP" altLang="en-US" sz="2000" b="0" dirty="0">
              <a:latin typeface="メイリオ" panose="020B0604030504040204" pitchFamily="50" charset="-128"/>
              <a:ea typeface="メイリオ" panose="020B0604030504040204" pitchFamily="50" charset="-128"/>
            </a:rPr>
            <a:t>都道府県</a:t>
          </a:r>
          <a:endParaRPr kumimoji="1" lang="en-US" altLang="ja-JP" sz="2000" b="0" dirty="0">
            <a:latin typeface="メイリオ" panose="020B0604030504040204" pitchFamily="50" charset="-128"/>
            <a:ea typeface="メイリオ" panose="020B0604030504040204" pitchFamily="50" charset="-128"/>
          </a:endParaRPr>
        </a:p>
        <a:p>
          <a:pPr>
            <a:lnSpc>
              <a:spcPct val="80000"/>
            </a:lnSpc>
            <a:spcAft>
              <a:spcPts val="0"/>
            </a:spcAft>
          </a:pPr>
          <a:r>
            <a:rPr kumimoji="1" lang="ja-JP" altLang="en-US" sz="2000" b="0" dirty="0">
              <a:latin typeface="メイリオ" panose="020B0604030504040204" pitchFamily="50" charset="-128"/>
              <a:ea typeface="メイリオ" panose="020B0604030504040204" pitchFamily="50" charset="-128"/>
            </a:rPr>
            <a:t>眼科医会</a:t>
          </a:r>
        </a:p>
      </dgm:t>
    </dgm:pt>
    <dgm:pt modelId="{171A5E86-6A62-4667-A024-CACCD4EF1276}" type="parTrans" cxnId="{0372ACFC-6B46-4DAC-9DA7-9299C05AEF07}">
      <dgm:prSet/>
      <dgm:spPr/>
      <dgm:t>
        <a:bodyPr/>
        <a:lstStyle/>
        <a:p>
          <a:endParaRPr kumimoji="1" lang="ja-JP" altLang="en-US"/>
        </a:p>
      </dgm:t>
    </dgm:pt>
    <dgm:pt modelId="{3539CD3B-6008-4054-843C-AD8B29C064B3}" type="sibTrans" cxnId="{0372ACFC-6B46-4DAC-9DA7-9299C05AEF07}">
      <dgm:prSet/>
      <dgm:spPr>
        <a:ln w="38100">
          <a:solidFill>
            <a:schemeClr val="accent1"/>
          </a:solidFill>
        </a:ln>
      </dgm:spPr>
      <dgm:t>
        <a:bodyPr/>
        <a:lstStyle/>
        <a:p>
          <a:endParaRPr kumimoji="1" lang="ja-JP" altLang="en-US"/>
        </a:p>
      </dgm:t>
    </dgm:pt>
    <dgm:pt modelId="{BAF1EACF-C910-4E3F-BECC-823DE72B9B8D}">
      <dgm:prSet phldrT="[テキスト]" custT="1"/>
      <dgm:spPr/>
      <dgm:t>
        <a:bodyPr lIns="0" tIns="144000" rIns="0"/>
        <a:lstStyle/>
        <a:p>
          <a:r>
            <a:rPr kumimoji="1" lang="ja-JP" altLang="en-US" sz="2000" b="0" dirty="0">
              <a:latin typeface="メイリオ" panose="020B0604030504040204" pitchFamily="50" charset="-128"/>
              <a:ea typeface="メイリオ" panose="020B0604030504040204" pitchFamily="50" charset="-128"/>
            </a:rPr>
            <a:t>視能訓練士会</a:t>
          </a:r>
        </a:p>
      </dgm:t>
    </dgm:pt>
    <dgm:pt modelId="{CD04727D-70C1-45A8-BA81-54F24172EBAE}" type="parTrans" cxnId="{9F70D8D8-745B-45E5-9C41-3FFED934F103}">
      <dgm:prSet/>
      <dgm:spPr/>
      <dgm:t>
        <a:bodyPr/>
        <a:lstStyle/>
        <a:p>
          <a:endParaRPr kumimoji="1" lang="ja-JP" altLang="en-US"/>
        </a:p>
      </dgm:t>
    </dgm:pt>
    <dgm:pt modelId="{F17E2072-9564-4B77-8950-C4976813B847}" type="sibTrans" cxnId="{9F70D8D8-745B-45E5-9C41-3FFED934F103}">
      <dgm:prSet/>
      <dgm:spPr>
        <a:ln w="38100">
          <a:solidFill>
            <a:schemeClr val="accent1"/>
          </a:solidFill>
        </a:ln>
      </dgm:spPr>
      <dgm:t>
        <a:bodyPr/>
        <a:lstStyle/>
        <a:p>
          <a:endParaRPr kumimoji="1" lang="ja-JP" altLang="en-US"/>
        </a:p>
      </dgm:t>
    </dgm:pt>
    <dgm:pt modelId="{E139036A-ED06-4FFB-A306-17BFB6E80E16}">
      <dgm:prSet phldrT="[テキスト]" custT="1"/>
      <dgm:spPr/>
      <dgm:t>
        <a:bodyPr lIns="0" tIns="144000" rIns="0"/>
        <a:lstStyle/>
        <a:p>
          <a:r>
            <a:rPr kumimoji="1" lang="ja-JP" altLang="en-US" sz="2000" b="0" dirty="0">
              <a:latin typeface="メイリオ" panose="020B0604030504040204" pitchFamily="50" charset="-128"/>
              <a:ea typeface="メイリオ" panose="020B0604030504040204" pitchFamily="50" charset="-128"/>
            </a:rPr>
            <a:t>郡市医師会</a:t>
          </a:r>
        </a:p>
      </dgm:t>
    </dgm:pt>
    <dgm:pt modelId="{DD084DDE-E4B3-4C09-ABAD-58B47AEB576E}" type="parTrans" cxnId="{08B15F1C-779D-4BF1-A909-38AE0E3BD9B7}">
      <dgm:prSet/>
      <dgm:spPr/>
      <dgm:t>
        <a:bodyPr/>
        <a:lstStyle/>
        <a:p>
          <a:endParaRPr kumimoji="1" lang="ja-JP" altLang="en-US"/>
        </a:p>
      </dgm:t>
    </dgm:pt>
    <dgm:pt modelId="{0AE20A8B-AA76-4598-9BAE-451F31053995}" type="sibTrans" cxnId="{08B15F1C-779D-4BF1-A909-38AE0E3BD9B7}">
      <dgm:prSet/>
      <dgm:spPr>
        <a:ln w="38100">
          <a:solidFill>
            <a:schemeClr val="accent1"/>
          </a:solidFill>
        </a:ln>
      </dgm:spPr>
      <dgm:t>
        <a:bodyPr/>
        <a:lstStyle/>
        <a:p>
          <a:endParaRPr kumimoji="1" lang="ja-JP" altLang="en-US"/>
        </a:p>
      </dgm:t>
    </dgm:pt>
    <dgm:pt modelId="{6287ABDB-F671-4783-9D4F-FC0CB73473E3}" type="pres">
      <dgm:prSet presAssocID="{A45F4949-F42F-4F1C-95A1-6DED5773F18B}" presName="cycle" presStyleCnt="0">
        <dgm:presLayoutVars>
          <dgm:dir/>
          <dgm:resizeHandles val="exact"/>
        </dgm:presLayoutVars>
      </dgm:prSet>
      <dgm:spPr/>
    </dgm:pt>
    <dgm:pt modelId="{0CC0D00D-8F89-4AE4-9F5B-B4A7A72DE29D}" type="pres">
      <dgm:prSet presAssocID="{07766958-3BEF-4FD0-A8AC-D035CF5362DC}" presName="node" presStyleLbl="node1" presStyleIdx="0" presStyleCnt="6" custScaleX="122287">
        <dgm:presLayoutVars>
          <dgm:bulletEnabled val="1"/>
        </dgm:presLayoutVars>
      </dgm:prSet>
      <dgm:spPr/>
    </dgm:pt>
    <dgm:pt modelId="{79A0A861-8C83-4F3F-AF41-789512316888}" type="pres">
      <dgm:prSet presAssocID="{07766958-3BEF-4FD0-A8AC-D035CF5362DC}" presName="spNode" presStyleCnt="0"/>
      <dgm:spPr/>
    </dgm:pt>
    <dgm:pt modelId="{516B0C2A-CE14-4A30-B6EA-07CDD2BA0CB4}" type="pres">
      <dgm:prSet presAssocID="{F1D4A481-6E4F-468A-BF62-0D4BAECE9FFE}" presName="sibTrans" presStyleLbl="sibTrans1D1" presStyleIdx="0" presStyleCnt="6"/>
      <dgm:spPr/>
    </dgm:pt>
    <dgm:pt modelId="{8DA6301D-9506-4BD1-96DF-785BAF56ED54}" type="pres">
      <dgm:prSet presAssocID="{3ACD27DB-6B5E-46FF-A8AD-7DDCCB9EED23}" presName="node" presStyleLbl="node1" presStyleIdx="1" presStyleCnt="6">
        <dgm:presLayoutVars>
          <dgm:bulletEnabled val="1"/>
        </dgm:presLayoutVars>
      </dgm:prSet>
      <dgm:spPr/>
    </dgm:pt>
    <dgm:pt modelId="{9DB685EC-B043-46E8-BC41-1DD65A94B327}" type="pres">
      <dgm:prSet presAssocID="{3ACD27DB-6B5E-46FF-A8AD-7DDCCB9EED23}" presName="spNode" presStyleCnt="0"/>
      <dgm:spPr/>
    </dgm:pt>
    <dgm:pt modelId="{1A78B9B5-931D-44EA-AE47-9D840D13D69D}" type="pres">
      <dgm:prSet presAssocID="{2E7E00D2-D970-4304-A115-25EBDB627BAA}" presName="sibTrans" presStyleLbl="sibTrans1D1" presStyleIdx="1" presStyleCnt="6"/>
      <dgm:spPr/>
    </dgm:pt>
    <dgm:pt modelId="{251EBA8D-B236-44BA-9645-6C6D954572DB}" type="pres">
      <dgm:prSet presAssocID="{D5BBA1BE-4E06-47BD-969C-6596A208156C}" presName="node" presStyleLbl="node1" presStyleIdx="2" presStyleCnt="6">
        <dgm:presLayoutVars>
          <dgm:bulletEnabled val="1"/>
        </dgm:presLayoutVars>
      </dgm:prSet>
      <dgm:spPr/>
    </dgm:pt>
    <dgm:pt modelId="{1A0F9651-45B6-43ED-9265-FC65317CEC41}" type="pres">
      <dgm:prSet presAssocID="{D5BBA1BE-4E06-47BD-969C-6596A208156C}" presName="spNode" presStyleCnt="0"/>
      <dgm:spPr/>
    </dgm:pt>
    <dgm:pt modelId="{DFD56D3C-9D44-485C-AD4F-9C9043C1FAAB}" type="pres">
      <dgm:prSet presAssocID="{D9D7002A-109B-41A7-9AAA-6036A476ACC6}" presName="sibTrans" presStyleLbl="sibTrans1D1" presStyleIdx="2" presStyleCnt="6"/>
      <dgm:spPr/>
    </dgm:pt>
    <dgm:pt modelId="{DC4BCB6E-DE7C-4637-A4EC-AE2ADAAF9AA5}" type="pres">
      <dgm:prSet presAssocID="{E139036A-ED06-4FFB-A306-17BFB6E80E16}" presName="node" presStyleLbl="node1" presStyleIdx="3" presStyleCnt="6">
        <dgm:presLayoutVars>
          <dgm:bulletEnabled val="1"/>
        </dgm:presLayoutVars>
      </dgm:prSet>
      <dgm:spPr/>
    </dgm:pt>
    <dgm:pt modelId="{D5B6A8A3-5ED4-4695-90F5-2EC39930AEB3}" type="pres">
      <dgm:prSet presAssocID="{E139036A-ED06-4FFB-A306-17BFB6E80E16}" presName="spNode" presStyleCnt="0"/>
      <dgm:spPr/>
    </dgm:pt>
    <dgm:pt modelId="{BC02141D-08C4-44FA-994F-AA18D405A27A}" type="pres">
      <dgm:prSet presAssocID="{0AE20A8B-AA76-4598-9BAE-451F31053995}" presName="sibTrans" presStyleLbl="sibTrans1D1" presStyleIdx="3" presStyleCnt="6"/>
      <dgm:spPr/>
    </dgm:pt>
    <dgm:pt modelId="{292DADBA-C0FC-4626-8A1C-65DD043BDECD}" type="pres">
      <dgm:prSet presAssocID="{BC51364D-EAA3-49A5-86E5-09E72E563D80}" presName="node" presStyleLbl="node1" presStyleIdx="4" presStyleCnt="6">
        <dgm:presLayoutVars>
          <dgm:bulletEnabled val="1"/>
        </dgm:presLayoutVars>
      </dgm:prSet>
      <dgm:spPr/>
    </dgm:pt>
    <dgm:pt modelId="{D0D9D16A-25AB-4B79-AB39-118F43357990}" type="pres">
      <dgm:prSet presAssocID="{BC51364D-EAA3-49A5-86E5-09E72E563D80}" presName="spNode" presStyleCnt="0"/>
      <dgm:spPr/>
    </dgm:pt>
    <dgm:pt modelId="{DD873367-2873-41A7-8368-30133AE8F889}" type="pres">
      <dgm:prSet presAssocID="{3539CD3B-6008-4054-843C-AD8B29C064B3}" presName="sibTrans" presStyleLbl="sibTrans1D1" presStyleIdx="4" presStyleCnt="6"/>
      <dgm:spPr/>
    </dgm:pt>
    <dgm:pt modelId="{B9AF8A49-1EC6-4A25-B32C-09C740ACDC97}" type="pres">
      <dgm:prSet presAssocID="{BAF1EACF-C910-4E3F-BECC-823DE72B9B8D}" presName="node" presStyleLbl="node1" presStyleIdx="5" presStyleCnt="6">
        <dgm:presLayoutVars>
          <dgm:bulletEnabled val="1"/>
        </dgm:presLayoutVars>
      </dgm:prSet>
      <dgm:spPr/>
    </dgm:pt>
    <dgm:pt modelId="{1CBC553B-8E69-469D-8588-9C96C9C01C04}" type="pres">
      <dgm:prSet presAssocID="{BAF1EACF-C910-4E3F-BECC-823DE72B9B8D}" presName="spNode" presStyleCnt="0"/>
      <dgm:spPr/>
    </dgm:pt>
    <dgm:pt modelId="{770E562A-3906-43F4-88D1-AC0576349543}" type="pres">
      <dgm:prSet presAssocID="{F17E2072-9564-4B77-8950-C4976813B847}" presName="sibTrans" presStyleLbl="sibTrans1D1" presStyleIdx="5" presStyleCnt="6"/>
      <dgm:spPr/>
    </dgm:pt>
  </dgm:ptLst>
  <dgm:cxnLst>
    <dgm:cxn modelId="{A92DB801-C584-4935-8903-C90397DEB4A3}" type="presOf" srcId="{F17E2072-9564-4B77-8950-C4976813B847}" destId="{770E562A-3906-43F4-88D1-AC0576349543}" srcOrd="0" destOrd="0" presId="urn:microsoft.com/office/officeart/2005/8/layout/cycle6"/>
    <dgm:cxn modelId="{B3224A0E-6AB7-4F9E-8A68-E8DEFF45D998}" type="presOf" srcId="{D5BBA1BE-4E06-47BD-969C-6596A208156C}" destId="{251EBA8D-B236-44BA-9645-6C6D954572DB}" srcOrd="0" destOrd="0" presId="urn:microsoft.com/office/officeart/2005/8/layout/cycle6"/>
    <dgm:cxn modelId="{08B15F1C-779D-4BF1-A909-38AE0E3BD9B7}" srcId="{A45F4949-F42F-4F1C-95A1-6DED5773F18B}" destId="{E139036A-ED06-4FFB-A306-17BFB6E80E16}" srcOrd="3" destOrd="0" parTransId="{DD084DDE-E4B3-4C09-ABAD-58B47AEB576E}" sibTransId="{0AE20A8B-AA76-4598-9BAE-451F31053995}"/>
    <dgm:cxn modelId="{78ACFB3D-3F85-4D70-AFFE-45313841B67E}" type="presOf" srcId="{07766958-3BEF-4FD0-A8AC-D035CF5362DC}" destId="{0CC0D00D-8F89-4AE4-9F5B-B4A7A72DE29D}" srcOrd="0" destOrd="0" presId="urn:microsoft.com/office/officeart/2005/8/layout/cycle6"/>
    <dgm:cxn modelId="{5AEE0F5D-EE25-425A-99CD-EEB51F3A291B}" srcId="{A45F4949-F42F-4F1C-95A1-6DED5773F18B}" destId="{07766958-3BEF-4FD0-A8AC-D035CF5362DC}" srcOrd="0" destOrd="0" parTransId="{0E23259E-10DB-4D9D-AC27-413AB84DFF1B}" sibTransId="{F1D4A481-6E4F-468A-BF62-0D4BAECE9FFE}"/>
    <dgm:cxn modelId="{71D6B568-F9FC-4416-A92E-EC8EC62AE26C}" type="presOf" srcId="{3539CD3B-6008-4054-843C-AD8B29C064B3}" destId="{DD873367-2873-41A7-8368-30133AE8F889}" srcOrd="0" destOrd="0" presId="urn:microsoft.com/office/officeart/2005/8/layout/cycle6"/>
    <dgm:cxn modelId="{7C49D270-5C9E-41E8-9109-A5B6A123E5F9}" type="presOf" srcId="{F1D4A481-6E4F-468A-BF62-0D4BAECE9FFE}" destId="{516B0C2A-CE14-4A30-B6EA-07CDD2BA0CB4}" srcOrd="0" destOrd="0" presId="urn:microsoft.com/office/officeart/2005/8/layout/cycle6"/>
    <dgm:cxn modelId="{8B9FA853-A950-4CD2-B9F2-D6069F8F9865}" type="presOf" srcId="{2E7E00D2-D970-4304-A115-25EBDB627BAA}" destId="{1A78B9B5-931D-44EA-AE47-9D840D13D69D}" srcOrd="0" destOrd="0" presId="urn:microsoft.com/office/officeart/2005/8/layout/cycle6"/>
    <dgm:cxn modelId="{36F73A7A-3BA5-4D52-9391-98F3D3A117E0}" type="presOf" srcId="{BAF1EACF-C910-4E3F-BECC-823DE72B9B8D}" destId="{B9AF8A49-1EC6-4A25-B32C-09C740ACDC97}" srcOrd="0" destOrd="0" presId="urn:microsoft.com/office/officeart/2005/8/layout/cycle6"/>
    <dgm:cxn modelId="{6A63AD84-AE2D-4AF9-A579-3CB9C7DA0C4F}" srcId="{A45F4949-F42F-4F1C-95A1-6DED5773F18B}" destId="{3ACD27DB-6B5E-46FF-A8AD-7DDCCB9EED23}" srcOrd="1" destOrd="0" parTransId="{78B74720-0365-4B4D-B895-D77D68CCA63E}" sibTransId="{2E7E00D2-D970-4304-A115-25EBDB627BAA}"/>
    <dgm:cxn modelId="{144F2A8E-2ADD-4F3A-80CF-4A38737E35FE}" srcId="{A45F4949-F42F-4F1C-95A1-6DED5773F18B}" destId="{D5BBA1BE-4E06-47BD-969C-6596A208156C}" srcOrd="2" destOrd="0" parTransId="{7F0F6ABB-99C0-4C67-9BE4-9724F5796DAB}" sibTransId="{D9D7002A-109B-41A7-9AAA-6036A476ACC6}"/>
    <dgm:cxn modelId="{7856C592-BED9-417C-9C0F-0CC7CB5128B5}" type="presOf" srcId="{3ACD27DB-6B5E-46FF-A8AD-7DDCCB9EED23}" destId="{8DA6301D-9506-4BD1-96DF-785BAF56ED54}" srcOrd="0" destOrd="0" presId="urn:microsoft.com/office/officeart/2005/8/layout/cycle6"/>
    <dgm:cxn modelId="{B13F229C-987B-4EDD-A6F1-C16B2006AF3D}" type="presOf" srcId="{E139036A-ED06-4FFB-A306-17BFB6E80E16}" destId="{DC4BCB6E-DE7C-4637-A4EC-AE2ADAAF9AA5}" srcOrd="0" destOrd="0" presId="urn:microsoft.com/office/officeart/2005/8/layout/cycle6"/>
    <dgm:cxn modelId="{8DA4CAAE-F2DF-48E7-AF5E-03E12DCD59BF}" type="presOf" srcId="{D9D7002A-109B-41A7-9AAA-6036A476ACC6}" destId="{DFD56D3C-9D44-485C-AD4F-9C9043C1FAAB}" srcOrd="0" destOrd="0" presId="urn:microsoft.com/office/officeart/2005/8/layout/cycle6"/>
    <dgm:cxn modelId="{9F70D8D8-745B-45E5-9C41-3FFED934F103}" srcId="{A45F4949-F42F-4F1C-95A1-6DED5773F18B}" destId="{BAF1EACF-C910-4E3F-BECC-823DE72B9B8D}" srcOrd="5" destOrd="0" parTransId="{CD04727D-70C1-45A8-BA81-54F24172EBAE}" sibTransId="{F17E2072-9564-4B77-8950-C4976813B847}"/>
    <dgm:cxn modelId="{5943AADD-1D45-4953-A4A6-91B852E91EDC}" type="presOf" srcId="{0AE20A8B-AA76-4598-9BAE-451F31053995}" destId="{BC02141D-08C4-44FA-994F-AA18D405A27A}" srcOrd="0" destOrd="0" presId="urn:microsoft.com/office/officeart/2005/8/layout/cycle6"/>
    <dgm:cxn modelId="{17F6BAE2-2DDC-4F6E-9288-854E97A42B42}" type="presOf" srcId="{BC51364D-EAA3-49A5-86E5-09E72E563D80}" destId="{292DADBA-C0FC-4626-8A1C-65DD043BDECD}" srcOrd="0" destOrd="0" presId="urn:microsoft.com/office/officeart/2005/8/layout/cycle6"/>
    <dgm:cxn modelId="{0372ACFC-6B46-4DAC-9DA7-9299C05AEF07}" srcId="{A45F4949-F42F-4F1C-95A1-6DED5773F18B}" destId="{BC51364D-EAA3-49A5-86E5-09E72E563D80}" srcOrd="4" destOrd="0" parTransId="{171A5E86-6A62-4667-A024-CACCD4EF1276}" sibTransId="{3539CD3B-6008-4054-843C-AD8B29C064B3}"/>
    <dgm:cxn modelId="{1B92CBFC-DAF8-44F6-B5E5-7889C47F371A}" type="presOf" srcId="{A45F4949-F42F-4F1C-95A1-6DED5773F18B}" destId="{6287ABDB-F671-4783-9D4F-FC0CB73473E3}" srcOrd="0" destOrd="0" presId="urn:microsoft.com/office/officeart/2005/8/layout/cycle6"/>
    <dgm:cxn modelId="{9C8BF1D4-E717-4281-8863-CBD4C20A5CA0}" type="presParOf" srcId="{6287ABDB-F671-4783-9D4F-FC0CB73473E3}" destId="{0CC0D00D-8F89-4AE4-9F5B-B4A7A72DE29D}" srcOrd="0" destOrd="0" presId="urn:microsoft.com/office/officeart/2005/8/layout/cycle6"/>
    <dgm:cxn modelId="{6054E563-A6B3-4924-95F2-81B354A5AB31}" type="presParOf" srcId="{6287ABDB-F671-4783-9D4F-FC0CB73473E3}" destId="{79A0A861-8C83-4F3F-AF41-789512316888}" srcOrd="1" destOrd="0" presId="urn:microsoft.com/office/officeart/2005/8/layout/cycle6"/>
    <dgm:cxn modelId="{9762C35A-E176-409D-AEB8-0AEE16F4EE21}" type="presParOf" srcId="{6287ABDB-F671-4783-9D4F-FC0CB73473E3}" destId="{516B0C2A-CE14-4A30-B6EA-07CDD2BA0CB4}" srcOrd="2" destOrd="0" presId="urn:microsoft.com/office/officeart/2005/8/layout/cycle6"/>
    <dgm:cxn modelId="{2DDA06DA-DC57-4861-BF57-D27032C527DE}" type="presParOf" srcId="{6287ABDB-F671-4783-9D4F-FC0CB73473E3}" destId="{8DA6301D-9506-4BD1-96DF-785BAF56ED54}" srcOrd="3" destOrd="0" presId="urn:microsoft.com/office/officeart/2005/8/layout/cycle6"/>
    <dgm:cxn modelId="{0609C631-311F-4C92-A0D7-5C0F60DDE6AC}" type="presParOf" srcId="{6287ABDB-F671-4783-9D4F-FC0CB73473E3}" destId="{9DB685EC-B043-46E8-BC41-1DD65A94B327}" srcOrd="4" destOrd="0" presId="urn:microsoft.com/office/officeart/2005/8/layout/cycle6"/>
    <dgm:cxn modelId="{B4E4088D-F124-435F-B496-4E41CC386333}" type="presParOf" srcId="{6287ABDB-F671-4783-9D4F-FC0CB73473E3}" destId="{1A78B9B5-931D-44EA-AE47-9D840D13D69D}" srcOrd="5" destOrd="0" presId="urn:microsoft.com/office/officeart/2005/8/layout/cycle6"/>
    <dgm:cxn modelId="{02C65E14-31A9-45D5-A997-831133A17BA4}" type="presParOf" srcId="{6287ABDB-F671-4783-9D4F-FC0CB73473E3}" destId="{251EBA8D-B236-44BA-9645-6C6D954572DB}" srcOrd="6" destOrd="0" presId="urn:microsoft.com/office/officeart/2005/8/layout/cycle6"/>
    <dgm:cxn modelId="{9C36E6C9-A3DE-42EF-8AED-60AE411F3521}" type="presParOf" srcId="{6287ABDB-F671-4783-9D4F-FC0CB73473E3}" destId="{1A0F9651-45B6-43ED-9265-FC65317CEC41}" srcOrd="7" destOrd="0" presId="urn:microsoft.com/office/officeart/2005/8/layout/cycle6"/>
    <dgm:cxn modelId="{DA90C4F7-F6CA-4185-A9DB-405087377132}" type="presParOf" srcId="{6287ABDB-F671-4783-9D4F-FC0CB73473E3}" destId="{DFD56D3C-9D44-485C-AD4F-9C9043C1FAAB}" srcOrd="8" destOrd="0" presId="urn:microsoft.com/office/officeart/2005/8/layout/cycle6"/>
    <dgm:cxn modelId="{077692DC-EAAB-4886-BEC9-C8A8A50C8E1D}" type="presParOf" srcId="{6287ABDB-F671-4783-9D4F-FC0CB73473E3}" destId="{DC4BCB6E-DE7C-4637-A4EC-AE2ADAAF9AA5}" srcOrd="9" destOrd="0" presId="urn:microsoft.com/office/officeart/2005/8/layout/cycle6"/>
    <dgm:cxn modelId="{2D3D935D-EADD-4CAA-95F6-DCA3D489E9C5}" type="presParOf" srcId="{6287ABDB-F671-4783-9D4F-FC0CB73473E3}" destId="{D5B6A8A3-5ED4-4695-90F5-2EC39930AEB3}" srcOrd="10" destOrd="0" presId="urn:microsoft.com/office/officeart/2005/8/layout/cycle6"/>
    <dgm:cxn modelId="{ECF2AC5E-270A-4FE7-8BA3-03791A75473C}" type="presParOf" srcId="{6287ABDB-F671-4783-9D4F-FC0CB73473E3}" destId="{BC02141D-08C4-44FA-994F-AA18D405A27A}" srcOrd="11" destOrd="0" presId="urn:microsoft.com/office/officeart/2005/8/layout/cycle6"/>
    <dgm:cxn modelId="{D6624AFD-6042-4D31-93FF-D479ECDE4E24}" type="presParOf" srcId="{6287ABDB-F671-4783-9D4F-FC0CB73473E3}" destId="{292DADBA-C0FC-4626-8A1C-65DD043BDECD}" srcOrd="12" destOrd="0" presId="urn:microsoft.com/office/officeart/2005/8/layout/cycle6"/>
    <dgm:cxn modelId="{6B67AC86-D06D-40DF-9F5F-1A8DC7733B80}" type="presParOf" srcId="{6287ABDB-F671-4783-9D4F-FC0CB73473E3}" destId="{D0D9D16A-25AB-4B79-AB39-118F43357990}" srcOrd="13" destOrd="0" presId="urn:microsoft.com/office/officeart/2005/8/layout/cycle6"/>
    <dgm:cxn modelId="{727971F5-E568-4151-9D3B-C023134ED191}" type="presParOf" srcId="{6287ABDB-F671-4783-9D4F-FC0CB73473E3}" destId="{DD873367-2873-41A7-8368-30133AE8F889}" srcOrd="14" destOrd="0" presId="urn:microsoft.com/office/officeart/2005/8/layout/cycle6"/>
    <dgm:cxn modelId="{F2BC1CE2-D100-4EB6-A1F3-8A0F84692ADF}" type="presParOf" srcId="{6287ABDB-F671-4783-9D4F-FC0CB73473E3}" destId="{B9AF8A49-1EC6-4A25-B32C-09C740ACDC97}" srcOrd="15" destOrd="0" presId="urn:microsoft.com/office/officeart/2005/8/layout/cycle6"/>
    <dgm:cxn modelId="{055159F3-4B16-4D7A-9FBC-1F708F838524}" type="presParOf" srcId="{6287ABDB-F671-4783-9D4F-FC0CB73473E3}" destId="{1CBC553B-8E69-469D-8588-9C96C9C01C04}" srcOrd="16" destOrd="0" presId="urn:microsoft.com/office/officeart/2005/8/layout/cycle6"/>
    <dgm:cxn modelId="{28586146-85EC-44E9-9ED1-5E1533C6AE0B}" type="presParOf" srcId="{6287ABDB-F671-4783-9D4F-FC0CB73473E3}" destId="{770E562A-3906-43F4-88D1-AC0576349543}" srcOrd="17" destOrd="0" presId="urn:microsoft.com/office/officeart/2005/8/layout/cycle6"/>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EE302-F197-4410-8A77-E863C873BE4B}">
      <dsp:nvSpPr>
        <dsp:cNvPr id="0" name=""/>
        <dsp:cNvSpPr/>
      </dsp:nvSpPr>
      <dsp:spPr>
        <a:xfrm>
          <a:off x="0" y="0"/>
          <a:ext cx="8649600" cy="117940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180000" lvl="0" indent="0" algn="l" defTabSz="1600200">
            <a:lnSpc>
              <a:spcPct val="90000"/>
            </a:lnSpc>
            <a:spcBef>
              <a:spcPct val="0"/>
            </a:spcBef>
            <a:spcAft>
              <a:spcPct val="35000"/>
            </a:spcAft>
            <a:buNone/>
          </a:pPr>
          <a:r>
            <a:rPr kumimoji="1" lang="ja-JP" altLang="en-US" sz="3600" b="1" kern="1200" dirty="0">
              <a:effectLst/>
            </a:rPr>
            <a:t>弱視</a:t>
          </a:r>
          <a:r>
            <a:rPr kumimoji="1" lang="ja-JP" altLang="en-US" sz="3200" kern="1200" dirty="0">
              <a:effectLst/>
            </a:rPr>
            <a:t>とは</a:t>
          </a:r>
        </a:p>
      </dsp:txBody>
      <dsp:txXfrm>
        <a:off x="34544" y="34544"/>
        <a:ext cx="7238936" cy="1110319"/>
      </dsp:txXfrm>
    </dsp:sp>
    <dsp:sp modelId="{2FF242E5-B8D3-4C15-A8C9-03B36CC91428}">
      <dsp:nvSpPr>
        <dsp:cNvPr id="0" name=""/>
        <dsp:cNvSpPr/>
      </dsp:nvSpPr>
      <dsp:spPr>
        <a:xfrm>
          <a:off x="2545104" y="5372855"/>
          <a:ext cx="8649600" cy="117940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180000" lvl="0" indent="0" algn="l" defTabSz="1422400">
            <a:lnSpc>
              <a:spcPct val="90000"/>
            </a:lnSpc>
            <a:spcBef>
              <a:spcPct val="0"/>
            </a:spcBef>
            <a:spcAft>
              <a:spcPct val="35000"/>
            </a:spcAft>
            <a:buNone/>
          </a:pPr>
          <a:r>
            <a:rPr lang="ja-JP" altLang="en-US" sz="3200" kern="1200" dirty="0">
              <a:effectLst/>
              <a:latin typeface="メイリオ"/>
              <a:ea typeface="メイリオ"/>
            </a:rPr>
            <a:t>弱視の割合は</a:t>
          </a:r>
          <a:r>
            <a:rPr lang="en-US" altLang="ja-JP" sz="3600" b="1" u="sng" kern="1200" dirty="0">
              <a:solidFill>
                <a:srgbClr val="FFFF00"/>
              </a:solidFill>
              <a:effectLst/>
              <a:latin typeface="メイリオ"/>
              <a:ea typeface="メイリオ"/>
            </a:rPr>
            <a:t>50</a:t>
          </a:r>
          <a:r>
            <a:rPr lang="ja-JP" altLang="en-US" sz="3600" b="1" u="sng" kern="1200" dirty="0">
              <a:solidFill>
                <a:srgbClr val="FFFF00"/>
              </a:solidFill>
              <a:effectLst/>
              <a:latin typeface="メイリオ"/>
              <a:ea typeface="メイリオ"/>
            </a:rPr>
            <a:t>人に１人</a:t>
          </a:r>
          <a:endParaRPr kumimoji="1" lang="ja-JP" altLang="en-US" sz="3600" b="1" kern="1200" dirty="0">
            <a:solidFill>
              <a:srgbClr val="FFFF00"/>
            </a:solidFill>
            <a:effectLst/>
          </a:endParaRPr>
        </a:p>
      </dsp:txBody>
      <dsp:txXfrm>
        <a:off x="2579648" y="5407399"/>
        <a:ext cx="7167985" cy="1110319"/>
      </dsp:txXfrm>
    </dsp:sp>
    <dsp:sp modelId="{3E44A985-A7FE-4D70-84D0-A661E99EA73F}">
      <dsp:nvSpPr>
        <dsp:cNvPr id="0" name=""/>
        <dsp:cNvSpPr/>
      </dsp:nvSpPr>
      <dsp:spPr>
        <a:xfrm>
          <a:off x="635578" y="1355643"/>
          <a:ext cx="8649600" cy="117940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80000" rIns="106680" bIns="36000" numCol="1" spcCol="1270" anchor="ctr" anchorCtr="0">
          <a:noAutofit/>
        </a:bodyPr>
        <a:lstStyle/>
        <a:p>
          <a:pPr marL="180000" lvl="0" indent="0" algn="l" defTabSz="1244600">
            <a:lnSpc>
              <a:spcPct val="70000"/>
            </a:lnSpc>
            <a:spcBef>
              <a:spcPct val="0"/>
            </a:spcBef>
            <a:spcAft>
              <a:spcPts val="0"/>
            </a:spcAft>
            <a:buNone/>
          </a:pPr>
          <a:r>
            <a:rPr kumimoji="1" lang="ja-JP" altLang="en-US" sz="2800" b="1" kern="1200" dirty="0">
              <a:solidFill>
                <a:srgbClr val="FFFF00"/>
              </a:solidFill>
              <a:effectLst/>
            </a:rPr>
            <a:t>メガネ・コンタクトをしても </a:t>
          </a:r>
          <a:endParaRPr kumimoji="1" lang="en-US" altLang="ja-JP" sz="2800" b="1" kern="1200" dirty="0">
            <a:solidFill>
              <a:srgbClr val="FFFF00"/>
            </a:solidFill>
            <a:effectLst/>
          </a:endParaRPr>
        </a:p>
        <a:p>
          <a:pPr marL="180000" lvl="0" indent="0" algn="l" defTabSz="1244600">
            <a:lnSpc>
              <a:spcPct val="70000"/>
            </a:lnSpc>
            <a:spcBef>
              <a:spcPct val="0"/>
            </a:spcBef>
            <a:spcAft>
              <a:spcPts val="0"/>
            </a:spcAft>
            <a:buNone/>
          </a:pPr>
          <a:r>
            <a:rPr kumimoji="1" lang="ja-JP" altLang="en-US" sz="3600" b="1" kern="1200" dirty="0">
              <a:solidFill>
                <a:srgbClr val="FFFF00"/>
              </a:solidFill>
              <a:effectLst/>
            </a:rPr>
            <a:t>視力</a:t>
          </a:r>
          <a:r>
            <a:rPr kumimoji="1" lang="en-US" altLang="ja-JP" sz="4000" b="1" kern="1200" dirty="0">
              <a:solidFill>
                <a:srgbClr val="FFFF00"/>
              </a:solidFill>
              <a:effectLst/>
            </a:rPr>
            <a:t>1.0 </a:t>
          </a:r>
          <a:r>
            <a:rPr kumimoji="1" lang="ja-JP" altLang="en-US" sz="2800" b="1" kern="1200" dirty="0">
              <a:solidFill>
                <a:srgbClr val="FFFF00"/>
              </a:solidFill>
              <a:effectLst/>
            </a:rPr>
            <a:t>の視標が見えない</a:t>
          </a:r>
          <a:r>
            <a:rPr kumimoji="1" lang="ja-JP" altLang="en-US" sz="2800" b="1" kern="1200" dirty="0">
              <a:solidFill>
                <a:schemeClr val="bg1"/>
              </a:solidFill>
              <a:effectLst/>
            </a:rPr>
            <a:t>状態</a:t>
          </a:r>
          <a:endParaRPr kumimoji="1" lang="en-US" altLang="ja-JP" sz="2800" b="1" kern="1200" dirty="0">
            <a:solidFill>
              <a:schemeClr val="bg1"/>
            </a:solidFill>
            <a:effectLst/>
          </a:endParaRPr>
        </a:p>
      </dsp:txBody>
      <dsp:txXfrm>
        <a:off x="670122" y="1390187"/>
        <a:ext cx="7167985" cy="1110319"/>
      </dsp:txXfrm>
    </dsp:sp>
    <dsp:sp modelId="{76B2D314-E5D9-4790-92ED-71EAB0CFB2F5}">
      <dsp:nvSpPr>
        <dsp:cNvPr id="0" name=""/>
        <dsp:cNvSpPr/>
      </dsp:nvSpPr>
      <dsp:spPr>
        <a:xfrm>
          <a:off x="1303892" y="2711276"/>
          <a:ext cx="8649600" cy="117940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288000" rIns="106680" bIns="106680" numCol="1" spcCol="1270" anchor="ctr" anchorCtr="0">
          <a:noAutofit/>
        </a:bodyPr>
        <a:lstStyle/>
        <a:p>
          <a:pPr marL="180000" lvl="0" indent="0" algn="l" defTabSz="1244600">
            <a:lnSpc>
              <a:spcPct val="70000"/>
            </a:lnSpc>
            <a:spcBef>
              <a:spcPct val="0"/>
            </a:spcBef>
            <a:spcAft>
              <a:spcPts val="0"/>
            </a:spcAft>
            <a:buNone/>
          </a:pPr>
          <a:r>
            <a:rPr kumimoji="1" lang="ja-JP" altLang="en-US" sz="2800" kern="1200" dirty="0">
              <a:effectLst/>
            </a:rPr>
            <a:t>視力の発達する時期に何らかの異常で</a:t>
          </a:r>
          <a:endParaRPr kumimoji="1" lang="en-US" altLang="ja-JP" sz="2800" kern="1200" dirty="0">
            <a:effectLst/>
          </a:endParaRPr>
        </a:p>
        <a:p>
          <a:pPr marL="180000" lvl="0" indent="0" algn="l" defTabSz="1244600">
            <a:lnSpc>
              <a:spcPct val="70000"/>
            </a:lnSpc>
            <a:spcBef>
              <a:spcPct val="0"/>
            </a:spcBef>
            <a:spcAft>
              <a:spcPts val="0"/>
            </a:spcAft>
            <a:buNone/>
          </a:pPr>
          <a:r>
            <a:rPr kumimoji="1" lang="ja-JP" altLang="en-US" sz="2800" kern="1200" dirty="0">
              <a:effectLst/>
            </a:rPr>
            <a:t>ピントが合わないために起こる</a:t>
          </a:r>
        </a:p>
      </dsp:txBody>
      <dsp:txXfrm>
        <a:off x="1338436" y="2745820"/>
        <a:ext cx="7167985" cy="1110319"/>
      </dsp:txXfrm>
    </dsp:sp>
    <dsp:sp modelId="{3F7D1CB2-EC71-46FA-9BB5-A0809F88D98D}">
      <dsp:nvSpPr>
        <dsp:cNvPr id="0" name=""/>
        <dsp:cNvSpPr/>
      </dsp:nvSpPr>
      <dsp:spPr>
        <a:xfrm>
          <a:off x="1972206" y="4049088"/>
          <a:ext cx="8649600" cy="117940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44000" rIns="106680" bIns="0" numCol="1" spcCol="1270" anchor="ctr" anchorCtr="0">
          <a:noAutofit/>
        </a:bodyPr>
        <a:lstStyle/>
        <a:p>
          <a:pPr marL="180000" lvl="0" indent="0" algn="l" defTabSz="1244600">
            <a:lnSpc>
              <a:spcPct val="70000"/>
            </a:lnSpc>
            <a:spcBef>
              <a:spcPct val="0"/>
            </a:spcBef>
            <a:spcAft>
              <a:spcPct val="35000"/>
            </a:spcAft>
            <a:buNone/>
          </a:pPr>
          <a:r>
            <a:rPr kumimoji="1" lang="ja-JP" altLang="en-US" sz="2800" kern="1200" dirty="0">
              <a:effectLst/>
            </a:rPr>
            <a:t>視力の発達が停止して</a:t>
          </a:r>
          <a:r>
            <a:rPr kumimoji="1" lang="ja-JP" altLang="en-US" sz="3200" b="1" kern="1200" dirty="0">
              <a:solidFill>
                <a:srgbClr val="FFFF00"/>
              </a:solidFill>
              <a:effectLst/>
            </a:rPr>
            <a:t>弱視</a:t>
          </a:r>
          <a:r>
            <a:rPr kumimoji="1" lang="ja-JP" altLang="en-US" sz="2800" kern="1200" dirty="0">
              <a:effectLst/>
            </a:rPr>
            <a:t>に！　　　　単なる近視や遠視とは全く異なる</a:t>
          </a:r>
        </a:p>
      </dsp:txBody>
      <dsp:txXfrm>
        <a:off x="2006750" y="4083632"/>
        <a:ext cx="7167985" cy="1110319"/>
      </dsp:txXfrm>
    </dsp:sp>
    <dsp:sp modelId="{13ECDBCC-5216-4ABA-8593-34DCDA888A07}">
      <dsp:nvSpPr>
        <dsp:cNvPr id="0" name=""/>
        <dsp:cNvSpPr/>
      </dsp:nvSpPr>
      <dsp:spPr>
        <a:xfrm>
          <a:off x="7882985" y="861622"/>
          <a:ext cx="766614" cy="766614"/>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180000" lvl="0" indent="0" algn="ctr" defTabSz="1555750">
            <a:lnSpc>
              <a:spcPct val="90000"/>
            </a:lnSpc>
            <a:spcBef>
              <a:spcPct val="0"/>
            </a:spcBef>
            <a:spcAft>
              <a:spcPct val="35000"/>
            </a:spcAft>
            <a:buNone/>
          </a:pPr>
          <a:endParaRPr kumimoji="1" lang="ja-JP" altLang="en-US" sz="3500" kern="1200">
            <a:effectLst>
              <a:glow rad="25400">
                <a:schemeClr val="tx2">
                  <a:lumMod val="50000"/>
                </a:schemeClr>
              </a:glow>
            </a:effectLst>
          </a:endParaRPr>
        </a:p>
      </dsp:txBody>
      <dsp:txXfrm>
        <a:off x="8055473" y="861622"/>
        <a:ext cx="421638" cy="576877"/>
      </dsp:txXfrm>
    </dsp:sp>
    <dsp:sp modelId="{1B456D66-CF9A-45E5-BD1D-1968674843D5}">
      <dsp:nvSpPr>
        <dsp:cNvPr id="0" name=""/>
        <dsp:cNvSpPr/>
      </dsp:nvSpPr>
      <dsp:spPr>
        <a:xfrm>
          <a:off x="8528897" y="2204836"/>
          <a:ext cx="766614" cy="766614"/>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180000" lvl="0" indent="0" algn="ctr" defTabSz="1555750">
            <a:lnSpc>
              <a:spcPct val="90000"/>
            </a:lnSpc>
            <a:spcBef>
              <a:spcPct val="0"/>
            </a:spcBef>
            <a:spcAft>
              <a:spcPct val="35000"/>
            </a:spcAft>
            <a:buNone/>
          </a:pPr>
          <a:endParaRPr kumimoji="1" lang="ja-JP" altLang="en-US" sz="3500" kern="1200">
            <a:effectLst>
              <a:glow rad="25400">
                <a:schemeClr val="tx2">
                  <a:lumMod val="50000"/>
                </a:schemeClr>
              </a:glow>
            </a:effectLst>
          </a:endParaRPr>
        </a:p>
      </dsp:txBody>
      <dsp:txXfrm>
        <a:off x="8701385" y="2204836"/>
        <a:ext cx="421638" cy="576877"/>
      </dsp:txXfrm>
    </dsp:sp>
    <dsp:sp modelId="{8C869A2E-54D4-4CF9-A181-FC39BE16882A}">
      <dsp:nvSpPr>
        <dsp:cNvPr id="0" name=""/>
        <dsp:cNvSpPr/>
      </dsp:nvSpPr>
      <dsp:spPr>
        <a:xfrm>
          <a:off x="9174808" y="3528393"/>
          <a:ext cx="766614" cy="766614"/>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180000" lvl="0" indent="0" algn="ctr" defTabSz="1555750">
            <a:lnSpc>
              <a:spcPct val="90000"/>
            </a:lnSpc>
            <a:spcBef>
              <a:spcPct val="0"/>
            </a:spcBef>
            <a:spcAft>
              <a:spcPct val="35000"/>
            </a:spcAft>
            <a:buNone/>
          </a:pPr>
          <a:endParaRPr kumimoji="1" lang="ja-JP" altLang="en-US" sz="3500" kern="1200">
            <a:effectLst>
              <a:glow rad="25400">
                <a:schemeClr val="tx2">
                  <a:lumMod val="50000"/>
                </a:schemeClr>
              </a:glow>
            </a:effectLst>
          </a:endParaRPr>
        </a:p>
      </dsp:txBody>
      <dsp:txXfrm>
        <a:off x="9347296" y="3528393"/>
        <a:ext cx="421638" cy="576877"/>
      </dsp:txXfrm>
    </dsp:sp>
    <dsp:sp modelId="{2CE159F1-D651-46E3-8C44-F80A9FA5FE56}">
      <dsp:nvSpPr>
        <dsp:cNvPr id="0" name=""/>
        <dsp:cNvSpPr/>
      </dsp:nvSpPr>
      <dsp:spPr>
        <a:xfrm>
          <a:off x="9820720" y="4884712"/>
          <a:ext cx="766614" cy="766614"/>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180000" lvl="0" indent="0" algn="ctr" defTabSz="1555750">
            <a:lnSpc>
              <a:spcPct val="90000"/>
            </a:lnSpc>
            <a:spcBef>
              <a:spcPct val="0"/>
            </a:spcBef>
            <a:spcAft>
              <a:spcPct val="35000"/>
            </a:spcAft>
            <a:buNone/>
          </a:pPr>
          <a:endParaRPr kumimoji="1" lang="ja-JP" altLang="en-US" sz="3500" kern="1200">
            <a:effectLst>
              <a:glow rad="25400">
                <a:schemeClr val="tx2">
                  <a:lumMod val="50000"/>
                </a:schemeClr>
              </a:glow>
            </a:effectLst>
          </a:endParaRPr>
        </a:p>
      </dsp:txBody>
      <dsp:txXfrm>
        <a:off x="9993208" y="4884712"/>
        <a:ext cx="421638" cy="5768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B985D-0601-4940-8B8D-A75C2317B835}">
      <dsp:nvSpPr>
        <dsp:cNvPr id="0" name=""/>
        <dsp:cNvSpPr/>
      </dsp:nvSpPr>
      <dsp:spPr>
        <a:xfrm>
          <a:off x="207328" y="4056"/>
          <a:ext cx="5361020" cy="74977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ja-JP" altLang="en-US" sz="2400" kern="1200" dirty="0"/>
            <a:t>健診後</a:t>
          </a:r>
          <a:r>
            <a:rPr lang="en-US" altLang="ja-JP" sz="2400" kern="1200" dirty="0"/>
            <a:t>4</a:t>
          </a:r>
          <a:r>
            <a:rPr lang="ja-JP" altLang="en-US" sz="2400" kern="1200" dirty="0"/>
            <a:t>ヵ月までに精密検査結果確認</a:t>
          </a:r>
        </a:p>
      </dsp:txBody>
      <dsp:txXfrm>
        <a:off x="229288" y="26016"/>
        <a:ext cx="5317100" cy="705852"/>
      </dsp:txXfrm>
    </dsp:sp>
    <dsp:sp modelId="{D5BF833D-CFD4-4427-8B55-BFF1DA0DA003}">
      <dsp:nvSpPr>
        <dsp:cNvPr id="0" name=""/>
        <dsp:cNvSpPr/>
      </dsp:nvSpPr>
      <dsp:spPr>
        <a:xfrm rot="5400000">
          <a:off x="2747256" y="772573"/>
          <a:ext cx="281164" cy="33739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ja-JP" altLang="en-US" sz="1600" kern="1200"/>
        </a:p>
      </dsp:txBody>
      <dsp:txXfrm rot="-5400000">
        <a:off x="2786619" y="800690"/>
        <a:ext cx="202439" cy="196815"/>
      </dsp:txXfrm>
    </dsp:sp>
    <dsp:sp modelId="{329F64A4-060A-4454-90F7-4E270A05EA18}">
      <dsp:nvSpPr>
        <dsp:cNvPr id="0" name=""/>
        <dsp:cNvSpPr/>
      </dsp:nvSpPr>
      <dsp:spPr>
        <a:xfrm>
          <a:off x="207328" y="1128715"/>
          <a:ext cx="5361020" cy="115452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ja-JP" altLang="en-US" sz="2400" kern="1200" dirty="0"/>
            <a:t>年度末の受診状況が十分把握できる時期（</a:t>
          </a:r>
          <a:r>
            <a:rPr lang="en-US" altLang="en-US" sz="2400" kern="1200" dirty="0"/>
            <a:t>7</a:t>
          </a:r>
          <a:r>
            <a:rPr lang="ja-JP" altLang="en-US" sz="2400" kern="1200" dirty="0"/>
            <a:t>月末頃）までの結果を集計</a:t>
          </a:r>
        </a:p>
      </dsp:txBody>
      <dsp:txXfrm>
        <a:off x="241143" y="1162530"/>
        <a:ext cx="5293390" cy="1086891"/>
      </dsp:txXfrm>
    </dsp:sp>
    <dsp:sp modelId="{11F2214A-0E0A-44C6-8F12-64FB00D13025}">
      <dsp:nvSpPr>
        <dsp:cNvPr id="0" name=""/>
        <dsp:cNvSpPr/>
      </dsp:nvSpPr>
      <dsp:spPr>
        <a:xfrm rot="5400000">
          <a:off x="2747256" y="2301980"/>
          <a:ext cx="281164" cy="33739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ja-JP" altLang="en-US" sz="1600" kern="1200"/>
        </a:p>
      </dsp:txBody>
      <dsp:txXfrm rot="-5400000">
        <a:off x="2786619" y="2330097"/>
        <a:ext cx="202439" cy="196815"/>
      </dsp:txXfrm>
    </dsp:sp>
    <dsp:sp modelId="{7412D915-D5AB-420E-90C2-4D6AE7E4EEF1}">
      <dsp:nvSpPr>
        <dsp:cNvPr id="0" name=""/>
        <dsp:cNvSpPr/>
      </dsp:nvSpPr>
      <dsp:spPr>
        <a:xfrm>
          <a:off x="207328" y="2658122"/>
          <a:ext cx="5361020" cy="74977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ja-JP" altLang="en-US" sz="2400" kern="1200" dirty="0"/>
            <a:t>関係機関で情報共有・分析</a:t>
          </a:r>
        </a:p>
      </dsp:txBody>
      <dsp:txXfrm>
        <a:off x="229288" y="2680082"/>
        <a:ext cx="5317100" cy="705852"/>
      </dsp:txXfrm>
    </dsp:sp>
    <dsp:sp modelId="{63E418D1-FBBB-42B4-B08A-F1D8ACF167DB}">
      <dsp:nvSpPr>
        <dsp:cNvPr id="0" name=""/>
        <dsp:cNvSpPr/>
      </dsp:nvSpPr>
      <dsp:spPr>
        <a:xfrm rot="5400000">
          <a:off x="2747256" y="3426639"/>
          <a:ext cx="281164" cy="33739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ja-JP" altLang="en-US" sz="1600" kern="1200"/>
        </a:p>
      </dsp:txBody>
      <dsp:txXfrm rot="-5400000">
        <a:off x="2786619" y="3454756"/>
        <a:ext cx="202439" cy="196815"/>
      </dsp:txXfrm>
    </dsp:sp>
    <dsp:sp modelId="{F5376732-BE2A-4F40-BCC2-49C654102E7F}">
      <dsp:nvSpPr>
        <dsp:cNvPr id="0" name=""/>
        <dsp:cNvSpPr/>
      </dsp:nvSpPr>
      <dsp:spPr>
        <a:xfrm>
          <a:off x="207328" y="3782780"/>
          <a:ext cx="5361020" cy="74977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ja-JP" altLang="en-US" sz="2400" kern="1200" dirty="0"/>
            <a:t>都道府県レベルで精度管理</a:t>
          </a:r>
        </a:p>
      </dsp:txBody>
      <dsp:txXfrm>
        <a:off x="229288" y="3804740"/>
        <a:ext cx="5317100" cy="705852"/>
      </dsp:txXfrm>
    </dsp:sp>
    <dsp:sp modelId="{D25ADA18-9CDA-4683-AB42-AC2BA62CA381}">
      <dsp:nvSpPr>
        <dsp:cNvPr id="0" name=""/>
        <dsp:cNvSpPr/>
      </dsp:nvSpPr>
      <dsp:spPr>
        <a:xfrm rot="5400000">
          <a:off x="2747256" y="4551297"/>
          <a:ext cx="281164" cy="33739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ja-JP" altLang="en-US" sz="1600" kern="1200"/>
        </a:p>
      </dsp:txBody>
      <dsp:txXfrm rot="-5400000">
        <a:off x="2786619" y="4579414"/>
        <a:ext cx="202439" cy="196815"/>
      </dsp:txXfrm>
    </dsp:sp>
    <dsp:sp modelId="{90C3872C-EE79-4BB8-A020-BE0BFF0C080A}">
      <dsp:nvSpPr>
        <dsp:cNvPr id="0" name=""/>
        <dsp:cNvSpPr/>
      </dsp:nvSpPr>
      <dsp:spPr>
        <a:xfrm>
          <a:off x="207328" y="4907438"/>
          <a:ext cx="5361020" cy="74977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ja-JP" altLang="en-US" sz="2400" kern="1200" dirty="0"/>
            <a:t>分析結果を市町村にフィードバック</a:t>
          </a:r>
        </a:p>
      </dsp:txBody>
      <dsp:txXfrm>
        <a:off x="229288" y="4929398"/>
        <a:ext cx="5317100" cy="705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C5B8A-74F1-4F73-B581-0C80F8EB9B5D}">
      <dsp:nvSpPr>
        <dsp:cNvPr id="0" name=""/>
        <dsp:cNvSpPr/>
      </dsp:nvSpPr>
      <dsp:spPr>
        <a:xfrm>
          <a:off x="175624" y="0"/>
          <a:ext cx="3591503" cy="89787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91440" bIns="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生下時からぼやけている</a:t>
          </a:r>
          <a:endParaRPr kumimoji="1" lang="en-US" altLang="ja-JP" sz="2400" kern="1200" dirty="0"/>
        </a:p>
      </dsp:txBody>
      <dsp:txXfrm>
        <a:off x="201922" y="26298"/>
        <a:ext cx="3538907" cy="845279"/>
      </dsp:txXfrm>
    </dsp:sp>
    <dsp:sp modelId="{E9771DB9-9B7C-473E-BC94-74625288C2F7}">
      <dsp:nvSpPr>
        <dsp:cNvPr id="0" name=""/>
        <dsp:cNvSpPr/>
      </dsp:nvSpPr>
      <dsp:spPr>
        <a:xfrm rot="5400000">
          <a:off x="1803024" y="920322"/>
          <a:ext cx="336703" cy="40404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p>
      </dsp:txBody>
      <dsp:txXfrm rot="-5400000">
        <a:off x="1850163" y="953993"/>
        <a:ext cx="242426" cy="235692"/>
      </dsp:txXfrm>
    </dsp:sp>
    <dsp:sp modelId="{4DCC5BDF-B322-4F12-84DD-3EDDCA8C4F01}">
      <dsp:nvSpPr>
        <dsp:cNvPr id="0" name=""/>
        <dsp:cNvSpPr/>
      </dsp:nvSpPr>
      <dsp:spPr>
        <a:xfrm>
          <a:off x="175624" y="1346813"/>
          <a:ext cx="3591503" cy="89787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91440" bIns="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くっきり見る経験がない</a:t>
          </a:r>
        </a:p>
      </dsp:txBody>
      <dsp:txXfrm>
        <a:off x="201922" y="1373111"/>
        <a:ext cx="3538907" cy="845279"/>
      </dsp:txXfrm>
    </dsp:sp>
    <dsp:sp modelId="{0DAA498A-2F70-4434-BD14-F27CA1127AA9}">
      <dsp:nvSpPr>
        <dsp:cNvPr id="0" name=""/>
        <dsp:cNvSpPr/>
      </dsp:nvSpPr>
      <dsp:spPr>
        <a:xfrm rot="5400000">
          <a:off x="1803024" y="2267136"/>
          <a:ext cx="336703" cy="40404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p>
      </dsp:txBody>
      <dsp:txXfrm rot="-5400000">
        <a:off x="1850163" y="2300807"/>
        <a:ext cx="242426" cy="235692"/>
      </dsp:txXfrm>
    </dsp:sp>
    <dsp:sp modelId="{20860096-402B-43DB-BB64-A0EC6DCB0823}">
      <dsp:nvSpPr>
        <dsp:cNvPr id="0" name=""/>
        <dsp:cNvSpPr/>
      </dsp:nvSpPr>
      <dsp:spPr>
        <a:xfrm>
          <a:off x="175624" y="2693627"/>
          <a:ext cx="3591503" cy="89787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91440" bIns="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不自由を感じない</a:t>
          </a:r>
        </a:p>
      </dsp:txBody>
      <dsp:txXfrm>
        <a:off x="201922" y="2719925"/>
        <a:ext cx="3538907" cy="8452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57C0F-E9BD-4D91-AC6C-AD0422514F91}">
      <dsp:nvSpPr>
        <dsp:cNvPr id="0" name=""/>
        <dsp:cNvSpPr/>
      </dsp:nvSpPr>
      <dsp:spPr>
        <a:xfrm>
          <a:off x="4166" y="315244"/>
          <a:ext cx="2536528" cy="89574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216000" rIns="91440" bIns="72000" numCol="1" spcCol="1270" anchor="ctr" anchorCtr="0">
          <a:noAutofit/>
        </a:bodyPr>
        <a:lstStyle/>
        <a:p>
          <a:pPr marL="0" lvl="0" indent="0" algn="ctr" defTabSz="1066800">
            <a:lnSpc>
              <a:spcPct val="70000"/>
            </a:lnSpc>
            <a:spcBef>
              <a:spcPct val="0"/>
            </a:spcBef>
            <a:spcAft>
              <a:spcPts val="0"/>
            </a:spcAft>
            <a:buNone/>
          </a:pPr>
          <a:r>
            <a:rPr kumimoji="1" lang="ja-JP" altLang="en-US" sz="2400" kern="1200" dirty="0"/>
            <a:t>導入前 </a:t>
          </a:r>
          <a:r>
            <a:rPr kumimoji="1" lang="en-US" altLang="ja-JP" sz="3200" b="1" kern="1200" dirty="0">
              <a:solidFill>
                <a:srgbClr val="FFFF00"/>
              </a:solidFill>
            </a:rPr>
            <a:t>0.3</a:t>
          </a:r>
          <a:r>
            <a:rPr kumimoji="1" lang="ja-JP" altLang="en-US" sz="2800" kern="1200" dirty="0"/>
            <a:t>％</a:t>
          </a:r>
          <a:endParaRPr kumimoji="1" lang="ja-JP" altLang="en-US" sz="3200" kern="1200" dirty="0"/>
        </a:p>
      </dsp:txBody>
      <dsp:txXfrm>
        <a:off x="30402" y="341480"/>
        <a:ext cx="2484056" cy="843277"/>
      </dsp:txXfrm>
    </dsp:sp>
    <dsp:sp modelId="{B8593696-5BFC-40F6-B7B2-CD4DE021260D}">
      <dsp:nvSpPr>
        <dsp:cNvPr id="0" name=""/>
        <dsp:cNvSpPr/>
      </dsp:nvSpPr>
      <dsp:spPr>
        <a:xfrm>
          <a:off x="2794347" y="448589"/>
          <a:ext cx="537744" cy="62905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kumimoji="1" lang="ja-JP" altLang="en-US" sz="1600" kern="1200"/>
        </a:p>
      </dsp:txBody>
      <dsp:txXfrm>
        <a:off x="2794347" y="574401"/>
        <a:ext cx="376421" cy="377435"/>
      </dsp:txXfrm>
    </dsp:sp>
    <dsp:sp modelId="{FD866DE6-702B-4E7F-83D2-410B409A5CA7}">
      <dsp:nvSpPr>
        <dsp:cNvPr id="0" name=""/>
        <dsp:cNvSpPr/>
      </dsp:nvSpPr>
      <dsp:spPr>
        <a:xfrm>
          <a:off x="3555305" y="334502"/>
          <a:ext cx="2536528" cy="85723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216000" rIns="91440" bIns="72000" numCol="1" spcCol="1270" anchor="ctr" anchorCtr="0">
          <a:noAutofit/>
        </a:bodyPr>
        <a:lstStyle/>
        <a:p>
          <a:pPr marL="0" lvl="0" indent="0" algn="ctr" defTabSz="1066800">
            <a:lnSpc>
              <a:spcPct val="70000"/>
            </a:lnSpc>
            <a:spcBef>
              <a:spcPct val="0"/>
            </a:spcBef>
            <a:spcAft>
              <a:spcPts val="0"/>
            </a:spcAft>
            <a:buNone/>
          </a:pPr>
          <a:r>
            <a:rPr kumimoji="1" lang="ja-JP" altLang="en-US" sz="2400" kern="1200" dirty="0"/>
            <a:t>導入後 </a:t>
          </a:r>
          <a:r>
            <a:rPr kumimoji="1" lang="en-US" altLang="ja-JP" sz="3200" b="1" kern="1200" dirty="0">
              <a:solidFill>
                <a:srgbClr val="FFFF00"/>
              </a:solidFill>
            </a:rPr>
            <a:t>2.3</a:t>
          </a:r>
          <a:r>
            <a:rPr kumimoji="1" lang="ja-JP" altLang="en-US" sz="2800" kern="1200" dirty="0"/>
            <a:t>％</a:t>
          </a:r>
          <a:endParaRPr kumimoji="1" lang="ja-JP" altLang="en-US" sz="3200" kern="1200" dirty="0"/>
        </a:p>
      </dsp:txBody>
      <dsp:txXfrm>
        <a:off x="3580412" y="359609"/>
        <a:ext cx="2486314" cy="8070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57C0F-E9BD-4D91-AC6C-AD0422514F91}">
      <dsp:nvSpPr>
        <dsp:cNvPr id="0" name=""/>
        <dsp:cNvSpPr/>
      </dsp:nvSpPr>
      <dsp:spPr>
        <a:xfrm>
          <a:off x="4166" y="315244"/>
          <a:ext cx="2536528" cy="89574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216000" rIns="91440" bIns="72000" numCol="1" spcCol="1270" anchor="ctr" anchorCtr="0">
          <a:noAutofit/>
        </a:bodyPr>
        <a:lstStyle/>
        <a:p>
          <a:pPr marL="0" lvl="0" indent="0" algn="ctr" defTabSz="1066800">
            <a:lnSpc>
              <a:spcPct val="70000"/>
            </a:lnSpc>
            <a:spcBef>
              <a:spcPct val="0"/>
            </a:spcBef>
            <a:spcAft>
              <a:spcPts val="0"/>
            </a:spcAft>
            <a:buNone/>
          </a:pPr>
          <a:r>
            <a:rPr kumimoji="1" lang="ja-JP" altLang="en-US" sz="2400" kern="1200" dirty="0"/>
            <a:t>導入前 </a:t>
          </a:r>
          <a:r>
            <a:rPr kumimoji="1" lang="en-US" altLang="ja-JP" sz="3200" b="1" kern="1200" dirty="0">
              <a:solidFill>
                <a:srgbClr val="FFFF00"/>
              </a:solidFill>
            </a:rPr>
            <a:t>0.1</a:t>
          </a:r>
          <a:r>
            <a:rPr kumimoji="1" lang="ja-JP" altLang="en-US" sz="2800" kern="1200" dirty="0"/>
            <a:t>％</a:t>
          </a:r>
          <a:endParaRPr kumimoji="1" lang="ja-JP" altLang="en-US" sz="3200" kern="1200" dirty="0"/>
        </a:p>
      </dsp:txBody>
      <dsp:txXfrm>
        <a:off x="30402" y="341480"/>
        <a:ext cx="2484056" cy="843277"/>
      </dsp:txXfrm>
    </dsp:sp>
    <dsp:sp modelId="{B8593696-5BFC-40F6-B7B2-CD4DE021260D}">
      <dsp:nvSpPr>
        <dsp:cNvPr id="0" name=""/>
        <dsp:cNvSpPr/>
      </dsp:nvSpPr>
      <dsp:spPr>
        <a:xfrm>
          <a:off x="2794347" y="448589"/>
          <a:ext cx="537744" cy="62905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kumimoji="1" lang="ja-JP" altLang="en-US" sz="1600" kern="1200"/>
        </a:p>
      </dsp:txBody>
      <dsp:txXfrm>
        <a:off x="2794347" y="574401"/>
        <a:ext cx="376421" cy="377435"/>
      </dsp:txXfrm>
    </dsp:sp>
    <dsp:sp modelId="{FD866DE6-702B-4E7F-83D2-410B409A5CA7}">
      <dsp:nvSpPr>
        <dsp:cNvPr id="0" name=""/>
        <dsp:cNvSpPr/>
      </dsp:nvSpPr>
      <dsp:spPr>
        <a:xfrm>
          <a:off x="3555305" y="334502"/>
          <a:ext cx="2536528" cy="85723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216000" rIns="91440" bIns="72000" numCol="1" spcCol="1270" anchor="ctr" anchorCtr="0">
          <a:noAutofit/>
        </a:bodyPr>
        <a:lstStyle/>
        <a:p>
          <a:pPr marL="0" lvl="0" indent="0" algn="ctr" defTabSz="1066800">
            <a:lnSpc>
              <a:spcPct val="70000"/>
            </a:lnSpc>
            <a:spcBef>
              <a:spcPct val="0"/>
            </a:spcBef>
            <a:spcAft>
              <a:spcPts val="0"/>
            </a:spcAft>
            <a:buNone/>
          </a:pPr>
          <a:r>
            <a:rPr kumimoji="1" lang="ja-JP" altLang="en-US" sz="2400" kern="1200" dirty="0"/>
            <a:t>導入後 </a:t>
          </a:r>
          <a:r>
            <a:rPr kumimoji="1" lang="en-US" altLang="ja-JP" sz="3200" b="1" kern="1200" dirty="0">
              <a:solidFill>
                <a:srgbClr val="FFFF00"/>
              </a:solidFill>
            </a:rPr>
            <a:t>2.3</a:t>
          </a:r>
          <a:r>
            <a:rPr kumimoji="1" lang="ja-JP" altLang="en-US" sz="2800" kern="1200" dirty="0"/>
            <a:t>％</a:t>
          </a:r>
          <a:endParaRPr kumimoji="1" lang="ja-JP" altLang="en-US" sz="3200" kern="1200" dirty="0"/>
        </a:p>
      </dsp:txBody>
      <dsp:txXfrm>
        <a:off x="3580412" y="359609"/>
        <a:ext cx="2486314" cy="8070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57C0F-E9BD-4D91-AC6C-AD0422514F91}">
      <dsp:nvSpPr>
        <dsp:cNvPr id="0" name=""/>
        <dsp:cNvSpPr/>
      </dsp:nvSpPr>
      <dsp:spPr>
        <a:xfrm>
          <a:off x="4166" y="315244"/>
          <a:ext cx="2536528" cy="89574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216000" rIns="91440" bIns="72000" numCol="1" spcCol="1270" anchor="ctr" anchorCtr="0">
          <a:noAutofit/>
        </a:bodyPr>
        <a:lstStyle/>
        <a:p>
          <a:pPr marL="0" lvl="0" indent="0" algn="ctr" defTabSz="1066800">
            <a:lnSpc>
              <a:spcPct val="70000"/>
            </a:lnSpc>
            <a:spcBef>
              <a:spcPct val="0"/>
            </a:spcBef>
            <a:spcAft>
              <a:spcPts val="0"/>
            </a:spcAft>
            <a:buNone/>
          </a:pPr>
          <a:r>
            <a:rPr kumimoji="1" lang="ja-JP" altLang="en-US" sz="2400" kern="1200" dirty="0"/>
            <a:t>導入前 </a:t>
          </a:r>
          <a:r>
            <a:rPr kumimoji="1" lang="en-US" altLang="ja-JP" sz="3200" b="1" kern="1200" dirty="0">
              <a:solidFill>
                <a:srgbClr val="FFFF00"/>
              </a:solidFill>
            </a:rPr>
            <a:t>0.6</a:t>
          </a:r>
          <a:r>
            <a:rPr kumimoji="1" lang="en-US" altLang="ja-JP" sz="2800" kern="1200" dirty="0"/>
            <a:t>%</a:t>
          </a:r>
          <a:endParaRPr kumimoji="1" lang="ja-JP" altLang="en-US" sz="3200" kern="1200" dirty="0"/>
        </a:p>
      </dsp:txBody>
      <dsp:txXfrm>
        <a:off x="30402" y="341480"/>
        <a:ext cx="2484056" cy="843277"/>
      </dsp:txXfrm>
    </dsp:sp>
    <dsp:sp modelId="{0DEED8A0-2CD8-48A7-B381-02959A69CCC2}">
      <dsp:nvSpPr>
        <dsp:cNvPr id="0" name=""/>
        <dsp:cNvSpPr/>
      </dsp:nvSpPr>
      <dsp:spPr>
        <a:xfrm>
          <a:off x="2794347" y="448589"/>
          <a:ext cx="537744" cy="62905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kumimoji="1" lang="ja-JP" altLang="en-US" sz="1600" kern="1200"/>
        </a:p>
      </dsp:txBody>
      <dsp:txXfrm>
        <a:off x="2794347" y="574401"/>
        <a:ext cx="376421" cy="377435"/>
      </dsp:txXfrm>
    </dsp:sp>
    <dsp:sp modelId="{CE8EAA52-A281-422F-9D66-7FA0CDBF6715}">
      <dsp:nvSpPr>
        <dsp:cNvPr id="0" name=""/>
        <dsp:cNvSpPr/>
      </dsp:nvSpPr>
      <dsp:spPr>
        <a:xfrm>
          <a:off x="3555305" y="334502"/>
          <a:ext cx="2536528" cy="85723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216000" rIns="91440" bIns="72000" numCol="1" spcCol="1270" anchor="ctr" anchorCtr="0">
          <a:noAutofit/>
        </a:bodyPr>
        <a:lstStyle/>
        <a:p>
          <a:pPr marL="0" lvl="0" indent="0" algn="ctr" defTabSz="1066800">
            <a:lnSpc>
              <a:spcPct val="70000"/>
            </a:lnSpc>
            <a:spcBef>
              <a:spcPct val="0"/>
            </a:spcBef>
            <a:spcAft>
              <a:spcPts val="0"/>
            </a:spcAft>
            <a:buNone/>
          </a:pPr>
          <a:r>
            <a:rPr kumimoji="1" lang="ja-JP" altLang="en-US" sz="2400" kern="1200" dirty="0"/>
            <a:t>導入後 </a:t>
          </a:r>
          <a:r>
            <a:rPr kumimoji="1" lang="en-US" altLang="ja-JP" sz="3200" b="1" kern="1200" dirty="0">
              <a:solidFill>
                <a:srgbClr val="FFFF00"/>
              </a:solidFill>
            </a:rPr>
            <a:t>3.6</a:t>
          </a:r>
          <a:r>
            <a:rPr kumimoji="1" lang="ja-JP" altLang="en-US" sz="2800" kern="1200" dirty="0"/>
            <a:t>％</a:t>
          </a:r>
          <a:endParaRPr kumimoji="1" lang="ja-JP" altLang="en-US" sz="3200" kern="1200" dirty="0"/>
        </a:p>
      </dsp:txBody>
      <dsp:txXfrm>
        <a:off x="3580412" y="359609"/>
        <a:ext cx="2486314" cy="8070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90053-FF7C-4506-9A2A-148362332BBB}">
      <dsp:nvSpPr>
        <dsp:cNvPr id="0" name=""/>
        <dsp:cNvSpPr/>
      </dsp:nvSpPr>
      <dsp:spPr>
        <a:xfrm>
          <a:off x="6122" y="0"/>
          <a:ext cx="2876974" cy="198270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t>視力検査</a:t>
          </a:r>
          <a:r>
            <a:rPr kumimoji="1" lang="ja-JP" altLang="en-US" sz="2800" kern="1200" dirty="0"/>
            <a:t>には</a:t>
          </a:r>
          <a:r>
            <a:rPr kumimoji="1" lang="ja-JP" altLang="en-US" sz="2800" u="sng" kern="1200" dirty="0"/>
            <a:t>限度</a:t>
          </a:r>
          <a:endParaRPr lang="ja-JP" altLang="en-US" sz="2800" kern="1200" dirty="0"/>
        </a:p>
      </dsp:txBody>
      <dsp:txXfrm>
        <a:off x="64193" y="58071"/>
        <a:ext cx="2760832" cy="1866561"/>
      </dsp:txXfrm>
    </dsp:sp>
    <dsp:sp modelId="{D844564E-67C8-4D16-ADE5-B336D1D608FC}">
      <dsp:nvSpPr>
        <dsp:cNvPr id="0" name=""/>
        <dsp:cNvSpPr/>
      </dsp:nvSpPr>
      <dsp:spPr>
        <a:xfrm>
          <a:off x="3142244" y="685295"/>
          <a:ext cx="549393" cy="61211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kumimoji="1" lang="ja-JP" altLang="en-US" sz="1600" kern="1200"/>
        </a:p>
      </dsp:txBody>
      <dsp:txXfrm>
        <a:off x="3142244" y="807717"/>
        <a:ext cx="384575" cy="367267"/>
      </dsp:txXfrm>
    </dsp:sp>
    <dsp:sp modelId="{7548D94A-A19B-4662-A784-09652072785C}">
      <dsp:nvSpPr>
        <dsp:cNvPr id="0" name=""/>
        <dsp:cNvSpPr/>
      </dsp:nvSpPr>
      <dsp:spPr>
        <a:xfrm>
          <a:off x="3919688" y="0"/>
          <a:ext cx="2960621" cy="198270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kumimoji="1" lang="ja-JP" altLang="en-US" sz="3200" b="1" kern="1200" dirty="0">
              <a:solidFill>
                <a:srgbClr val="FFFF00"/>
              </a:solidFill>
            </a:rPr>
            <a:t>屈折検査</a:t>
          </a:r>
          <a:r>
            <a:rPr kumimoji="1" lang="ja-JP" altLang="en-US" sz="2800" u="sng" kern="1200" dirty="0"/>
            <a:t>併用</a:t>
          </a:r>
          <a:endParaRPr lang="ja-JP" altLang="en-US" sz="2800" kern="1200" dirty="0"/>
        </a:p>
      </dsp:txBody>
      <dsp:txXfrm>
        <a:off x="3977759" y="58071"/>
        <a:ext cx="2844479" cy="1866561"/>
      </dsp:txXfrm>
    </dsp:sp>
    <dsp:sp modelId="{BEFA3664-5EAA-4BB1-AB13-081D9A8B10CA}">
      <dsp:nvSpPr>
        <dsp:cNvPr id="0" name=""/>
        <dsp:cNvSpPr/>
      </dsp:nvSpPr>
      <dsp:spPr>
        <a:xfrm>
          <a:off x="7114800" y="685295"/>
          <a:ext cx="497120" cy="61211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kumimoji="1" lang="ja-JP" altLang="en-US" sz="1600" kern="1200"/>
        </a:p>
      </dsp:txBody>
      <dsp:txXfrm>
        <a:off x="7114800" y="807717"/>
        <a:ext cx="347984" cy="367267"/>
      </dsp:txXfrm>
    </dsp:sp>
    <dsp:sp modelId="{2B2A7E75-4815-4B5B-B192-D53D683F34E5}">
      <dsp:nvSpPr>
        <dsp:cNvPr id="0" name=""/>
        <dsp:cNvSpPr/>
      </dsp:nvSpPr>
      <dsp:spPr>
        <a:xfrm>
          <a:off x="7818272" y="0"/>
          <a:ext cx="2975603" cy="198270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288000" rIns="121920" bIns="121920" numCol="1" spcCol="1270" anchor="ctr" anchorCtr="0">
          <a:noAutofit/>
        </a:bodyPr>
        <a:lstStyle/>
        <a:p>
          <a:pPr marL="0" lvl="0" indent="0" algn="ctr" defTabSz="1422400">
            <a:lnSpc>
              <a:spcPct val="70000"/>
            </a:lnSpc>
            <a:spcBef>
              <a:spcPct val="0"/>
            </a:spcBef>
            <a:spcAft>
              <a:spcPts val="0"/>
            </a:spcAft>
            <a:buNone/>
          </a:pPr>
          <a:r>
            <a:rPr kumimoji="1" lang="ja-JP" altLang="en-US" sz="3200" kern="1200" dirty="0">
              <a:solidFill>
                <a:srgbClr val="FFFF00"/>
              </a:solidFill>
            </a:rPr>
            <a:t>検査可能率</a:t>
          </a:r>
          <a:endParaRPr kumimoji="1" lang="en-US" altLang="ja-JP" sz="3200" kern="1200" dirty="0">
            <a:solidFill>
              <a:srgbClr val="FFFF00"/>
            </a:solidFill>
          </a:endParaRPr>
        </a:p>
        <a:p>
          <a:pPr marL="0" lvl="0" indent="0" algn="ctr" defTabSz="1422400">
            <a:lnSpc>
              <a:spcPct val="70000"/>
            </a:lnSpc>
            <a:spcBef>
              <a:spcPct val="0"/>
            </a:spcBef>
            <a:spcAft>
              <a:spcPts val="0"/>
            </a:spcAft>
            <a:buNone/>
          </a:pPr>
          <a:r>
            <a:rPr kumimoji="1" lang="ja-JP" altLang="en-US" sz="3200" kern="1200" dirty="0">
              <a:solidFill>
                <a:srgbClr val="FFFF00"/>
              </a:solidFill>
            </a:rPr>
            <a:t>異常検出率</a:t>
          </a:r>
          <a:endParaRPr kumimoji="1" lang="en-US" altLang="ja-JP" sz="3200" kern="1200" dirty="0">
            <a:solidFill>
              <a:srgbClr val="FFFF00"/>
            </a:solidFill>
          </a:endParaRPr>
        </a:p>
        <a:p>
          <a:pPr marL="0" lvl="0" indent="0" algn="ctr" defTabSz="1422400">
            <a:lnSpc>
              <a:spcPct val="70000"/>
            </a:lnSpc>
            <a:spcBef>
              <a:spcPct val="0"/>
            </a:spcBef>
            <a:spcAft>
              <a:spcPts val="0"/>
            </a:spcAft>
            <a:buNone/>
          </a:pPr>
          <a:r>
            <a:rPr kumimoji="1" lang="ja-JP" altLang="en-US" sz="2800" kern="1200" dirty="0"/>
            <a:t>向上</a:t>
          </a:r>
          <a:endParaRPr lang="ja-JP" altLang="en-US" sz="2800" kern="1200" dirty="0"/>
        </a:p>
      </dsp:txBody>
      <dsp:txXfrm>
        <a:off x="7876343" y="58071"/>
        <a:ext cx="2859461" cy="18665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6B2DF-BDC7-4567-99AD-C6FA2FC6850F}">
      <dsp:nvSpPr>
        <dsp:cNvPr id="0" name=""/>
        <dsp:cNvSpPr/>
      </dsp:nvSpPr>
      <dsp:spPr>
        <a:xfrm>
          <a:off x="1458731" y="241389"/>
          <a:ext cx="3193313" cy="1108995"/>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FA1D84-9857-46AF-B5B1-5B05BE806F6B}">
      <dsp:nvSpPr>
        <dsp:cNvPr id="0" name=""/>
        <dsp:cNvSpPr/>
      </dsp:nvSpPr>
      <dsp:spPr>
        <a:xfrm>
          <a:off x="2750909" y="2956944"/>
          <a:ext cx="618859" cy="396069"/>
        </a:xfrm>
        <a:prstGeom prst="downArrow">
          <a:avLst/>
        </a:prstGeom>
        <a:solidFill>
          <a:schemeClr val="accent5">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5D75EC5F-CA54-46E0-9E57-A0943AA1BB18}">
      <dsp:nvSpPr>
        <dsp:cNvPr id="0" name=""/>
        <dsp:cNvSpPr/>
      </dsp:nvSpPr>
      <dsp:spPr>
        <a:xfrm>
          <a:off x="1584167" y="3470849"/>
          <a:ext cx="2970524" cy="420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導入できない</a:t>
          </a:r>
          <a:r>
            <a:rPr kumimoji="1" lang="en-US" altLang="ja-JP" sz="2800" kern="1200" dirty="0"/>
            <a:t>…</a:t>
          </a:r>
          <a:endParaRPr kumimoji="1" lang="ja-JP" altLang="en-US" sz="2800" kern="1200" dirty="0"/>
        </a:p>
      </dsp:txBody>
      <dsp:txXfrm>
        <a:off x="1584167" y="3470849"/>
        <a:ext cx="2970524" cy="420685"/>
      </dsp:txXfrm>
    </dsp:sp>
    <dsp:sp modelId="{E54AF460-BBEE-4DD6-B6C6-B7E248E4F6D5}">
      <dsp:nvSpPr>
        <dsp:cNvPr id="0" name=""/>
        <dsp:cNvSpPr/>
      </dsp:nvSpPr>
      <dsp:spPr>
        <a:xfrm>
          <a:off x="2619711" y="1436035"/>
          <a:ext cx="1113946" cy="1113946"/>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t>国から</a:t>
          </a:r>
          <a:br>
            <a:rPr kumimoji="1" lang="en-US" altLang="ja-JP" sz="1400" kern="1200" dirty="0"/>
          </a:br>
          <a:r>
            <a:rPr kumimoji="1" lang="ja-JP" altLang="en-US" sz="1400" kern="1200" dirty="0"/>
            <a:t>推奨なし</a:t>
          </a:r>
        </a:p>
      </dsp:txBody>
      <dsp:txXfrm>
        <a:off x="2782845" y="1599169"/>
        <a:ext cx="787678" cy="787678"/>
      </dsp:txXfrm>
    </dsp:sp>
    <dsp:sp modelId="{D4F62A06-8F77-439E-9610-9F5A6EADF81B}">
      <dsp:nvSpPr>
        <dsp:cNvPr id="0" name=""/>
        <dsp:cNvSpPr/>
      </dsp:nvSpPr>
      <dsp:spPr>
        <a:xfrm>
          <a:off x="1822621" y="600328"/>
          <a:ext cx="1113946" cy="1113946"/>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0"/>
            </a:spcAft>
            <a:buNone/>
          </a:pPr>
          <a:r>
            <a:rPr kumimoji="1" lang="ja-JP" altLang="en-US" sz="1800" kern="1200" dirty="0"/>
            <a:t>時間</a:t>
          </a:r>
          <a:endParaRPr kumimoji="1" lang="en-US" altLang="ja-JP" sz="1800" kern="1200" dirty="0"/>
        </a:p>
        <a:p>
          <a:pPr marL="0" lvl="0" indent="0" algn="ctr" defTabSz="800100">
            <a:lnSpc>
              <a:spcPct val="90000"/>
            </a:lnSpc>
            <a:spcBef>
              <a:spcPct val="0"/>
            </a:spcBef>
            <a:spcAft>
              <a:spcPts val="0"/>
            </a:spcAft>
            <a:buNone/>
          </a:pPr>
          <a:r>
            <a:rPr kumimoji="1" lang="ja-JP" altLang="en-US" sz="1800" kern="1200" dirty="0"/>
            <a:t>場所</a:t>
          </a:r>
        </a:p>
      </dsp:txBody>
      <dsp:txXfrm>
        <a:off x="1985755" y="763462"/>
        <a:ext cx="787678" cy="787678"/>
      </dsp:txXfrm>
    </dsp:sp>
    <dsp:sp modelId="{D5C21D92-FD00-4402-BC28-5241317E93A2}">
      <dsp:nvSpPr>
        <dsp:cNvPr id="0" name=""/>
        <dsp:cNvSpPr/>
      </dsp:nvSpPr>
      <dsp:spPr>
        <a:xfrm>
          <a:off x="2961322" y="331000"/>
          <a:ext cx="1113946" cy="1113946"/>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0"/>
            </a:spcAft>
            <a:buNone/>
          </a:pPr>
          <a:r>
            <a:rPr kumimoji="1" lang="ja-JP" altLang="en-US" sz="1800" kern="1200" dirty="0"/>
            <a:t>予算</a:t>
          </a:r>
          <a:endParaRPr kumimoji="1" lang="en-US" altLang="ja-JP" sz="1800" kern="1200" dirty="0"/>
        </a:p>
        <a:p>
          <a:pPr marL="0" lvl="0" indent="0" algn="ctr" defTabSz="800100">
            <a:lnSpc>
              <a:spcPct val="90000"/>
            </a:lnSpc>
            <a:spcBef>
              <a:spcPct val="0"/>
            </a:spcBef>
            <a:spcAft>
              <a:spcPts val="0"/>
            </a:spcAft>
            <a:buNone/>
          </a:pPr>
          <a:r>
            <a:rPr kumimoji="1" lang="ja-JP" altLang="en-US" sz="1800" kern="1200" dirty="0"/>
            <a:t>人員</a:t>
          </a:r>
        </a:p>
      </dsp:txBody>
      <dsp:txXfrm>
        <a:off x="3124456" y="494134"/>
        <a:ext cx="787678" cy="787678"/>
      </dsp:txXfrm>
    </dsp:sp>
    <dsp:sp modelId="{47FC91AA-5EB3-40D8-A00E-5C34F5465342}">
      <dsp:nvSpPr>
        <dsp:cNvPr id="0" name=""/>
        <dsp:cNvSpPr/>
      </dsp:nvSpPr>
      <dsp:spPr>
        <a:xfrm>
          <a:off x="1327533" y="105240"/>
          <a:ext cx="3465611" cy="2772489"/>
        </a:xfrm>
        <a:prstGeom prst="funnel">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6B2DF-BDC7-4567-99AD-C6FA2FC6850F}">
      <dsp:nvSpPr>
        <dsp:cNvPr id="0" name=""/>
        <dsp:cNvSpPr/>
      </dsp:nvSpPr>
      <dsp:spPr>
        <a:xfrm>
          <a:off x="1452096" y="235477"/>
          <a:ext cx="3206542" cy="1113589"/>
        </a:xfrm>
        <a:prstGeom prst="ellipse">
          <a:avLst/>
        </a:prstGeom>
        <a:solidFill>
          <a:schemeClr val="dk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FA1D84-9857-46AF-B5B1-5B05BE806F6B}">
      <dsp:nvSpPr>
        <dsp:cNvPr id="0" name=""/>
        <dsp:cNvSpPr/>
      </dsp:nvSpPr>
      <dsp:spPr>
        <a:xfrm>
          <a:off x="2749628" y="2962281"/>
          <a:ext cx="621422" cy="397710"/>
        </a:xfrm>
        <a:prstGeom prst="downArrow">
          <a:avLst/>
        </a:prstGeom>
        <a:solidFill>
          <a:schemeClr val="dk2">
            <a:tint val="60000"/>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5D75EC5F-CA54-46E0-9E57-A0943AA1BB18}">
      <dsp:nvSpPr>
        <dsp:cNvPr id="0" name=""/>
        <dsp:cNvSpPr/>
      </dsp:nvSpPr>
      <dsp:spPr>
        <a:xfrm>
          <a:off x="787064" y="3472558"/>
          <a:ext cx="4762565" cy="450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solidFill>
                <a:schemeClr val="accent2"/>
              </a:solidFill>
            </a:rPr>
            <a:t>導入する方法があるはず！</a:t>
          </a:r>
        </a:p>
      </dsp:txBody>
      <dsp:txXfrm>
        <a:off x="787064" y="3472558"/>
        <a:ext cx="4762565" cy="450079"/>
      </dsp:txXfrm>
    </dsp:sp>
    <dsp:sp modelId="{E54AF460-BBEE-4DD6-B6C6-B7E248E4F6D5}">
      <dsp:nvSpPr>
        <dsp:cNvPr id="0" name=""/>
        <dsp:cNvSpPr/>
      </dsp:nvSpPr>
      <dsp:spPr>
        <a:xfrm>
          <a:off x="2617886" y="1435071"/>
          <a:ext cx="1118561" cy="1118561"/>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t>国から推奨</a:t>
          </a:r>
        </a:p>
      </dsp:txBody>
      <dsp:txXfrm>
        <a:off x="2781695" y="1598880"/>
        <a:ext cx="790943" cy="790943"/>
      </dsp:txXfrm>
    </dsp:sp>
    <dsp:sp modelId="{D4F62A06-8F77-439E-9610-9F5A6EADF81B}">
      <dsp:nvSpPr>
        <dsp:cNvPr id="0" name=""/>
        <dsp:cNvSpPr/>
      </dsp:nvSpPr>
      <dsp:spPr>
        <a:xfrm>
          <a:off x="1817493" y="595902"/>
          <a:ext cx="1118561" cy="1118561"/>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0"/>
            </a:spcAft>
            <a:buNone/>
          </a:pPr>
          <a:r>
            <a:rPr kumimoji="1" lang="ja-JP" altLang="en-US" sz="1800" kern="1200" dirty="0"/>
            <a:t>マニュアル</a:t>
          </a:r>
          <a:endParaRPr kumimoji="1" lang="en-US" altLang="ja-JP" sz="1800" kern="1200" dirty="0"/>
        </a:p>
      </dsp:txBody>
      <dsp:txXfrm>
        <a:off x="1981302" y="759711"/>
        <a:ext cx="790943" cy="790943"/>
      </dsp:txXfrm>
    </dsp:sp>
    <dsp:sp modelId="{D5C21D92-FD00-4402-BC28-5241317E93A2}">
      <dsp:nvSpPr>
        <dsp:cNvPr id="0" name=""/>
        <dsp:cNvSpPr/>
      </dsp:nvSpPr>
      <dsp:spPr>
        <a:xfrm>
          <a:off x="2960911" y="325459"/>
          <a:ext cx="1118561" cy="1118561"/>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0"/>
            </a:spcAft>
            <a:buNone/>
          </a:pPr>
          <a:r>
            <a:rPr kumimoji="1" lang="ja-JP" altLang="en-US" sz="1800" kern="1200" dirty="0"/>
            <a:t>補助金</a:t>
          </a:r>
          <a:endParaRPr kumimoji="1" lang="en-US" altLang="ja-JP" sz="1800" kern="1200" dirty="0"/>
        </a:p>
      </dsp:txBody>
      <dsp:txXfrm>
        <a:off x="3124720" y="489268"/>
        <a:ext cx="790943" cy="790943"/>
      </dsp:txXfrm>
    </dsp:sp>
    <dsp:sp modelId="{47FC91AA-5EB3-40D8-A00E-5C34F5465342}">
      <dsp:nvSpPr>
        <dsp:cNvPr id="0" name=""/>
        <dsp:cNvSpPr/>
      </dsp:nvSpPr>
      <dsp:spPr>
        <a:xfrm>
          <a:off x="1320355" y="98763"/>
          <a:ext cx="3479968" cy="2783974"/>
        </a:xfrm>
        <a:prstGeom prst="funnel">
          <a:avLst/>
        </a:prstGeom>
        <a:solidFill>
          <a:schemeClr val="lt2">
            <a:alpha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0D00D-8F89-4AE4-9F5B-B4A7A72DE29D}">
      <dsp:nvSpPr>
        <dsp:cNvPr id="0" name=""/>
        <dsp:cNvSpPr/>
      </dsp:nvSpPr>
      <dsp:spPr>
        <a:xfrm>
          <a:off x="1979023" y="2104"/>
          <a:ext cx="1728199" cy="918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8000" rIns="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0" kern="1200" dirty="0">
              <a:latin typeface="メイリオ" panose="020B0604030504040204" pitchFamily="50" charset="-128"/>
              <a:ea typeface="メイリオ" panose="020B0604030504040204" pitchFamily="50" charset="-128"/>
            </a:rPr>
            <a:t>保健センター　　　　市町村</a:t>
          </a:r>
        </a:p>
      </dsp:txBody>
      <dsp:txXfrm>
        <a:off x="2023865" y="46946"/>
        <a:ext cx="1638515" cy="828916"/>
      </dsp:txXfrm>
    </dsp:sp>
    <dsp:sp modelId="{516B0C2A-CE14-4A30-B6EA-07CDD2BA0CB4}">
      <dsp:nvSpPr>
        <dsp:cNvPr id="0" name=""/>
        <dsp:cNvSpPr/>
      </dsp:nvSpPr>
      <dsp:spPr>
        <a:xfrm>
          <a:off x="679676" y="461404"/>
          <a:ext cx="4326894" cy="4326894"/>
        </a:xfrm>
        <a:custGeom>
          <a:avLst/>
          <a:gdLst/>
          <a:ahLst/>
          <a:cxnLst/>
          <a:rect l="0" t="0" r="0" b="0"/>
          <a:pathLst>
            <a:path>
              <a:moveTo>
                <a:pt x="3034782" y="183225"/>
              </a:moveTo>
              <a:arcTo wR="2163447" hR="2163447" stAng="17625024" swAng="1237082"/>
            </a:path>
          </a:pathLst>
        </a:custGeom>
        <a:noFill/>
        <a:ln w="38100" cap="flat" cmpd="sng" algn="ctr">
          <a:solidFill>
            <a:schemeClr val="accent1"/>
          </a:solidFill>
          <a:prstDash val="solid"/>
        </a:ln>
        <a:effectLst/>
      </dsp:spPr>
      <dsp:style>
        <a:lnRef idx="1">
          <a:scrgbClr r="0" g="0" b="0"/>
        </a:lnRef>
        <a:fillRef idx="0">
          <a:scrgbClr r="0" g="0" b="0"/>
        </a:fillRef>
        <a:effectRef idx="0">
          <a:scrgbClr r="0" g="0" b="0"/>
        </a:effectRef>
        <a:fontRef idx="minor"/>
      </dsp:style>
    </dsp:sp>
    <dsp:sp modelId="{8DA6301D-9506-4BD1-96DF-785BAF56ED54}">
      <dsp:nvSpPr>
        <dsp:cNvPr id="0" name=""/>
        <dsp:cNvSpPr/>
      </dsp:nvSpPr>
      <dsp:spPr>
        <a:xfrm>
          <a:off x="4010107" y="1083827"/>
          <a:ext cx="1413232" cy="918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80000" rIns="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b="0" kern="1200" dirty="0">
              <a:latin typeface="メイリオ" panose="020B0604030504040204" pitchFamily="50" charset="-128"/>
              <a:ea typeface="メイリオ" panose="020B0604030504040204" pitchFamily="50" charset="-128"/>
            </a:rPr>
            <a:t>都道府県</a:t>
          </a:r>
        </a:p>
      </dsp:txBody>
      <dsp:txXfrm>
        <a:off x="4054949" y="1128669"/>
        <a:ext cx="1323548" cy="828916"/>
      </dsp:txXfrm>
    </dsp:sp>
    <dsp:sp modelId="{1A78B9B5-931D-44EA-AE47-9D840D13D69D}">
      <dsp:nvSpPr>
        <dsp:cNvPr id="0" name=""/>
        <dsp:cNvSpPr/>
      </dsp:nvSpPr>
      <dsp:spPr>
        <a:xfrm>
          <a:off x="679676" y="461404"/>
          <a:ext cx="4326894" cy="4326894"/>
        </a:xfrm>
        <a:custGeom>
          <a:avLst/>
          <a:gdLst/>
          <a:ahLst/>
          <a:cxnLst/>
          <a:rect l="0" t="0" r="0" b="0"/>
          <a:pathLst>
            <a:path>
              <a:moveTo>
                <a:pt x="4238972" y="1552956"/>
              </a:moveTo>
              <a:arcTo wR="2163447" hR="2163447" stAng="20616563" swAng="1966873"/>
            </a:path>
          </a:pathLst>
        </a:custGeom>
        <a:noFill/>
        <a:ln w="38100" cap="flat" cmpd="sng" algn="ctr">
          <a:solidFill>
            <a:schemeClr val="accent1"/>
          </a:solidFill>
          <a:prstDash val="solid"/>
        </a:ln>
        <a:effectLst/>
      </dsp:spPr>
      <dsp:style>
        <a:lnRef idx="1">
          <a:scrgbClr r="0" g="0" b="0"/>
        </a:lnRef>
        <a:fillRef idx="0">
          <a:scrgbClr r="0" g="0" b="0"/>
        </a:fillRef>
        <a:effectRef idx="0">
          <a:scrgbClr r="0" g="0" b="0"/>
        </a:effectRef>
        <a:fontRef idx="minor"/>
      </dsp:style>
    </dsp:sp>
    <dsp:sp modelId="{251EBA8D-B236-44BA-9645-6C6D954572DB}">
      <dsp:nvSpPr>
        <dsp:cNvPr id="0" name=""/>
        <dsp:cNvSpPr/>
      </dsp:nvSpPr>
      <dsp:spPr>
        <a:xfrm>
          <a:off x="4010107" y="3247275"/>
          <a:ext cx="1413232" cy="918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44000" rIns="0" bIns="76200" numCol="1" spcCol="1270" anchor="ctr" anchorCtr="0">
          <a:noAutofit/>
        </a:bodyPr>
        <a:lstStyle/>
        <a:p>
          <a:pPr marL="0" lvl="0" indent="0" algn="ctr" defTabSz="889000">
            <a:lnSpc>
              <a:spcPct val="80000"/>
            </a:lnSpc>
            <a:spcBef>
              <a:spcPct val="0"/>
            </a:spcBef>
            <a:spcAft>
              <a:spcPts val="0"/>
            </a:spcAft>
            <a:buNone/>
          </a:pPr>
          <a:r>
            <a:rPr kumimoji="1" lang="ja-JP" altLang="en-US" sz="2000" b="0" kern="1200" dirty="0">
              <a:latin typeface="メイリオ" panose="020B0604030504040204" pitchFamily="50" charset="-128"/>
              <a:ea typeface="メイリオ" panose="020B0604030504040204" pitchFamily="50" charset="-128"/>
            </a:rPr>
            <a:t>都道府県</a:t>
          </a:r>
          <a:endParaRPr kumimoji="1" lang="en-US" altLang="ja-JP" sz="2000" b="0" kern="1200" dirty="0">
            <a:latin typeface="メイリオ" panose="020B0604030504040204" pitchFamily="50" charset="-128"/>
            <a:ea typeface="メイリオ" panose="020B0604030504040204" pitchFamily="50" charset="-128"/>
          </a:endParaRPr>
        </a:p>
        <a:p>
          <a:pPr marL="0" lvl="0" indent="0" algn="ctr" defTabSz="889000">
            <a:lnSpc>
              <a:spcPct val="80000"/>
            </a:lnSpc>
            <a:spcBef>
              <a:spcPct val="0"/>
            </a:spcBef>
            <a:spcAft>
              <a:spcPts val="0"/>
            </a:spcAft>
            <a:buNone/>
          </a:pPr>
          <a:r>
            <a:rPr kumimoji="1" lang="ja-JP" altLang="en-US" sz="2000" b="0" kern="1200" dirty="0">
              <a:latin typeface="メイリオ" panose="020B0604030504040204" pitchFamily="50" charset="-128"/>
              <a:ea typeface="メイリオ" panose="020B0604030504040204" pitchFamily="50" charset="-128"/>
            </a:rPr>
            <a:t>医師会</a:t>
          </a:r>
        </a:p>
      </dsp:txBody>
      <dsp:txXfrm>
        <a:off x="4054949" y="3292117"/>
        <a:ext cx="1323548" cy="828916"/>
      </dsp:txXfrm>
    </dsp:sp>
    <dsp:sp modelId="{DFD56D3C-9D44-485C-AD4F-9C9043C1FAAB}">
      <dsp:nvSpPr>
        <dsp:cNvPr id="0" name=""/>
        <dsp:cNvSpPr/>
      </dsp:nvSpPr>
      <dsp:spPr>
        <a:xfrm>
          <a:off x="679676" y="461404"/>
          <a:ext cx="4326894" cy="4326894"/>
        </a:xfrm>
        <a:custGeom>
          <a:avLst/>
          <a:gdLst/>
          <a:ahLst/>
          <a:cxnLst/>
          <a:rect l="0" t="0" r="0" b="0"/>
          <a:pathLst>
            <a:path>
              <a:moveTo>
                <a:pt x="3675096" y="3711162"/>
              </a:moveTo>
              <a:arcTo wR="2163447" hR="2163447" stAng="2740525" swAng="1500483"/>
            </a:path>
          </a:pathLst>
        </a:custGeom>
        <a:noFill/>
        <a:ln w="38100" cap="flat" cmpd="sng" algn="ctr">
          <a:solidFill>
            <a:schemeClr val="accent1"/>
          </a:solidFill>
          <a:prstDash val="solid"/>
        </a:ln>
        <a:effectLst/>
      </dsp:spPr>
      <dsp:style>
        <a:lnRef idx="1">
          <a:scrgbClr r="0" g="0" b="0"/>
        </a:lnRef>
        <a:fillRef idx="0">
          <a:scrgbClr r="0" g="0" b="0"/>
        </a:fillRef>
        <a:effectRef idx="0">
          <a:scrgbClr r="0" g="0" b="0"/>
        </a:effectRef>
        <a:fontRef idx="minor"/>
      </dsp:style>
    </dsp:sp>
    <dsp:sp modelId="{DC4BCB6E-DE7C-4637-A4EC-AE2ADAAF9AA5}">
      <dsp:nvSpPr>
        <dsp:cNvPr id="0" name=""/>
        <dsp:cNvSpPr/>
      </dsp:nvSpPr>
      <dsp:spPr>
        <a:xfrm>
          <a:off x="2136507" y="4328998"/>
          <a:ext cx="1413232" cy="918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44000" rIns="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0" kern="1200" dirty="0">
              <a:latin typeface="メイリオ" panose="020B0604030504040204" pitchFamily="50" charset="-128"/>
              <a:ea typeface="メイリオ" panose="020B0604030504040204" pitchFamily="50" charset="-128"/>
            </a:rPr>
            <a:t>郡市医師会</a:t>
          </a:r>
        </a:p>
      </dsp:txBody>
      <dsp:txXfrm>
        <a:off x="2181349" y="4373840"/>
        <a:ext cx="1323548" cy="828916"/>
      </dsp:txXfrm>
    </dsp:sp>
    <dsp:sp modelId="{BC02141D-08C4-44FA-994F-AA18D405A27A}">
      <dsp:nvSpPr>
        <dsp:cNvPr id="0" name=""/>
        <dsp:cNvSpPr/>
      </dsp:nvSpPr>
      <dsp:spPr>
        <a:xfrm>
          <a:off x="679676" y="461404"/>
          <a:ext cx="4326894" cy="4326894"/>
        </a:xfrm>
        <a:custGeom>
          <a:avLst/>
          <a:gdLst/>
          <a:ahLst/>
          <a:cxnLst/>
          <a:rect l="0" t="0" r="0" b="0"/>
          <a:pathLst>
            <a:path>
              <a:moveTo>
                <a:pt x="1447807" y="4205104"/>
              </a:moveTo>
              <a:arcTo wR="2163447" hR="2163447" stAng="6558992" swAng="1500483"/>
            </a:path>
          </a:pathLst>
        </a:custGeom>
        <a:noFill/>
        <a:ln w="38100" cap="flat" cmpd="sng" algn="ctr">
          <a:solidFill>
            <a:schemeClr val="accent1"/>
          </a:solidFill>
          <a:prstDash val="solid"/>
        </a:ln>
        <a:effectLst/>
      </dsp:spPr>
      <dsp:style>
        <a:lnRef idx="1">
          <a:scrgbClr r="0" g="0" b="0"/>
        </a:lnRef>
        <a:fillRef idx="0">
          <a:scrgbClr r="0" g="0" b="0"/>
        </a:fillRef>
        <a:effectRef idx="0">
          <a:scrgbClr r="0" g="0" b="0"/>
        </a:effectRef>
        <a:fontRef idx="minor"/>
      </dsp:style>
    </dsp:sp>
    <dsp:sp modelId="{292DADBA-C0FC-4626-8A1C-65DD043BDECD}">
      <dsp:nvSpPr>
        <dsp:cNvPr id="0" name=""/>
        <dsp:cNvSpPr/>
      </dsp:nvSpPr>
      <dsp:spPr>
        <a:xfrm>
          <a:off x="262906" y="3247275"/>
          <a:ext cx="1413232" cy="918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144000" rIns="76200" bIns="76200" numCol="1" spcCol="1270" anchor="ctr" anchorCtr="0">
          <a:noAutofit/>
        </a:bodyPr>
        <a:lstStyle/>
        <a:p>
          <a:pPr marL="0" lvl="0" indent="0" algn="ctr" defTabSz="889000">
            <a:lnSpc>
              <a:spcPct val="80000"/>
            </a:lnSpc>
            <a:spcBef>
              <a:spcPct val="0"/>
            </a:spcBef>
            <a:spcAft>
              <a:spcPts val="0"/>
            </a:spcAft>
            <a:buNone/>
          </a:pPr>
          <a:r>
            <a:rPr kumimoji="1" lang="ja-JP" altLang="en-US" sz="2000" b="0" kern="1200" dirty="0">
              <a:latin typeface="メイリオ" panose="020B0604030504040204" pitchFamily="50" charset="-128"/>
              <a:ea typeface="メイリオ" panose="020B0604030504040204" pitchFamily="50" charset="-128"/>
            </a:rPr>
            <a:t>都道府県</a:t>
          </a:r>
          <a:endParaRPr kumimoji="1" lang="en-US" altLang="ja-JP" sz="2000" b="0" kern="1200" dirty="0">
            <a:latin typeface="メイリオ" panose="020B0604030504040204" pitchFamily="50" charset="-128"/>
            <a:ea typeface="メイリオ" panose="020B0604030504040204" pitchFamily="50" charset="-128"/>
          </a:endParaRPr>
        </a:p>
        <a:p>
          <a:pPr marL="0" lvl="0" indent="0" algn="ctr" defTabSz="889000">
            <a:lnSpc>
              <a:spcPct val="80000"/>
            </a:lnSpc>
            <a:spcBef>
              <a:spcPct val="0"/>
            </a:spcBef>
            <a:spcAft>
              <a:spcPts val="0"/>
            </a:spcAft>
            <a:buNone/>
          </a:pPr>
          <a:r>
            <a:rPr kumimoji="1" lang="ja-JP" altLang="en-US" sz="2000" b="0" kern="1200" dirty="0">
              <a:latin typeface="メイリオ" panose="020B0604030504040204" pitchFamily="50" charset="-128"/>
              <a:ea typeface="メイリオ" panose="020B0604030504040204" pitchFamily="50" charset="-128"/>
            </a:rPr>
            <a:t>眼科医会</a:t>
          </a:r>
        </a:p>
      </dsp:txBody>
      <dsp:txXfrm>
        <a:off x="307748" y="3292117"/>
        <a:ext cx="1323548" cy="828916"/>
      </dsp:txXfrm>
    </dsp:sp>
    <dsp:sp modelId="{DD873367-2873-41A7-8368-30133AE8F889}">
      <dsp:nvSpPr>
        <dsp:cNvPr id="0" name=""/>
        <dsp:cNvSpPr/>
      </dsp:nvSpPr>
      <dsp:spPr>
        <a:xfrm>
          <a:off x="679676" y="461404"/>
          <a:ext cx="4326894" cy="4326894"/>
        </a:xfrm>
        <a:custGeom>
          <a:avLst/>
          <a:gdLst/>
          <a:ahLst/>
          <a:cxnLst/>
          <a:rect l="0" t="0" r="0" b="0"/>
          <a:pathLst>
            <a:path>
              <a:moveTo>
                <a:pt x="87922" y="2773938"/>
              </a:moveTo>
              <a:arcTo wR="2163447" hR="2163447" stAng="9816563" swAng="1966873"/>
            </a:path>
          </a:pathLst>
        </a:custGeom>
        <a:noFill/>
        <a:ln w="38100" cap="flat" cmpd="sng" algn="ctr">
          <a:solidFill>
            <a:schemeClr val="accent1"/>
          </a:solidFill>
          <a:prstDash val="solid"/>
        </a:ln>
        <a:effectLst/>
      </dsp:spPr>
      <dsp:style>
        <a:lnRef idx="1">
          <a:scrgbClr r="0" g="0" b="0"/>
        </a:lnRef>
        <a:fillRef idx="0">
          <a:scrgbClr r="0" g="0" b="0"/>
        </a:fillRef>
        <a:effectRef idx="0">
          <a:scrgbClr r="0" g="0" b="0"/>
        </a:effectRef>
        <a:fontRef idx="minor"/>
      </dsp:style>
    </dsp:sp>
    <dsp:sp modelId="{B9AF8A49-1EC6-4A25-B32C-09C740ACDC97}">
      <dsp:nvSpPr>
        <dsp:cNvPr id="0" name=""/>
        <dsp:cNvSpPr/>
      </dsp:nvSpPr>
      <dsp:spPr>
        <a:xfrm>
          <a:off x="262906" y="1083827"/>
          <a:ext cx="1413232" cy="918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44000" rIns="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0" kern="1200" dirty="0">
              <a:latin typeface="メイリオ" panose="020B0604030504040204" pitchFamily="50" charset="-128"/>
              <a:ea typeface="メイリオ" panose="020B0604030504040204" pitchFamily="50" charset="-128"/>
            </a:rPr>
            <a:t>視能訓練士会</a:t>
          </a:r>
        </a:p>
      </dsp:txBody>
      <dsp:txXfrm>
        <a:off x="307748" y="1128669"/>
        <a:ext cx="1323548" cy="828916"/>
      </dsp:txXfrm>
    </dsp:sp>
    <dsp:sp modelId="{770E562A-3906-43F4-88D1-AC0576349543}">
      <dsp:nvSpPr>
        <dsp:cNvPr id="0" name=""/>
        <dsp:cNvSpPr/>
      </dsp:nvSpPr>
      <dsp:spPr>
        <a:xfrm>
          <a:off x="679676" y="461404"/>
          <a:ext cx="4326894" cy="4326894"/>
        </a:xfrm>
        <a:custGeom>
          <a:avLst/>
          <a:gdLst/>
          <a:ahLst/>
          <a:cxnLst/>
          <a:rect l="0" t="0" r="0" b="0"/>
          <a:pathLst>
            <a:path>
              <a:moveTo>
                <a:pt x="650614" y="616889"/>
              </a:moveTo>
              <a:arcTo wR="2163447" hR="2163447" stAng="13537894" swAng="1237082"/>
            </a:path>
          </a:pathLst>
        </a:custGeom>
        <a:noFill/>
        <a:ln w="38100" cap="flat" cmpd="sng" algn="ctr">
          <a:solidFill>
            <a:schemeClr val="accent1"/>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3"/>
          </p:nvPr>
        </p:nvSpPr>
        <p:spPr>
          <a:xfrm>
            <a:off x="3815572" y="9371501"/>
            <a:ext cx="2918621" cy="494813"/>
          </a:xfrm>
          <a:prstGeom prst="rect">
            <a:avLst/>
          </a:prstGeom>
        </p:spPr>
        <p:txBody>
          <a:bodyPr vert="horz" lIns="90644" tIns="45322" rIns="90644" bIns="45322" rtlCol="0" anchor="b"/>
          <a:lstStyle>
            <a:lvl1pPr algn="r">
              <a:defRPr sz="1200"/>
            </a:lvl1pPr>
          </a:lstStyle>
          <a:p>
            <a:fld id="{71A6EE89-0860-4562-B94F-2DBBB34B902D}" type="slidenum">
              <a:rPr kumimoji="1" lang="ja-JP" altLang="en-US" smtClean="0">
                <a:ea typeface="メイリオ"/>
              </a:rPr>
              <a:t>‹#›</a:t>
            </a:fld>
            <a:endParaRPr kumimoji="1" lang="ja-JP" altLang="en-US" dirty="0">
              <a:ea typeface="メイリオ"/>
            </a:endParaRPr>
          </a:p>
        </p:txBody>
      </p:sp>
    </p:spTree>
    <p:extLst>
      <p:ext uri="{BB962C8B-B14F-4D97-AF65-F5344CB8AC3E}">
        <p14:creationId xmlns:p14="http://schemas.microsoft.com/office/powerpoint/2010/main" val="7833100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ノート プレースホルダー 4"/>
          <p:cNvSpPr>
            <a:spLocks noGrp="1"/>
          </p:cNvSpPr>
          <p:nvPr>
            <p:ph type="body" sz="quarter" idx="3"/>
          </p:nvPr>
        </p:nvSpPr>
        <p:spPr>
          <a:xfrm>
            <a:off x="673577" y="4686498"/>
            <a:ext cx="5388610" cy="4439841"/>
          </a:xfrm>
          <a:prstGeom prst="rect">
            <a:avLst/>
          </a:prstGeom>
        </p:spPr>
        <p:txBody>
          <a:bodyPr vert="horz" lIns="91016" tIns="45508" rIns="91016" bIns="45508"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16493126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メイリオ"/>
        <a:cs typeface="+mn-cs"/>
      </a:defRPr>
    </a:lvl1pPr>
    <a:lvl2pPr marL="457200" algn="l" defTabSz="914400" rtl="0" eaLnBrk="1" latinLnBrk="0" hangingPunct="1">
      <a:defRPr kumimoji="1" sz="1200" kern="1200">
        <a:solidFill>
          <a:schemeClr val="tx1"/>
        </a:solidFill>
        <a:latin typeface="+mn-lt"/>
        <a:ea typeface="メイリオ"/>
        <a:cs typeface="+mn-cs"/>
      </a:defRPr>
    </a:lvl2pPr>
    <a:lvl3pPr marL="914400" algn="l" defTabSz="914400" rtl="0" eaLnBrk="1" latinLnBrk="0" hangingPunct="1">
      <a:defRPr kumimoji="1" sz="1200" kern="1200">
        <a:solidFill>
          <a:schemeClr val="tx1"/>
        </a:solidFill>
        <a:latin typeface="+mn-lt"/>
        <a:ea typeface="メイリオ"/>
        <a:cs typeface="+mn-cs"/>
      </a:defRPr>
    </a:lvl3pPr>
    <a:lvl4pPr marL="1371600" algn="l" defTabSz="914400" rtl="0" eaLnBrk="1" latinLnBrk="0" hangingPunct="1">
      <a:defRPr kumimoji="1" sz="1200" kern="1200">
        <a:solidFill>
          <a:schemeClr val="tx1"/>
        </a:solidFill>
        <a:latin typeface="+mn-lt"/>
        <a:ea typeface="メイリオ"/>
        <a:cs typeface="+mn-cs"/>
      </a:defRPr>
    </a:lvl4pPr>
    <a:lvl5pPr marL="1828800" algn="l" defTabSz="914400" rtl="0" eaLnBrk="1" latinLnBrk="0" hangingPunct="1">
      <a:defRPr kumimoji="1" sz="1200" kern="1200">
        <a:solidFill>
          <a:schemeClr val="tx1"/>
        </a:solidFill>
        <a:latin typeface="+mn-lt"/>
        <a:ea typeface="メイリオ"/>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a:prstGeom prst="rect">
            <a:avLst/>
          </a:prstGeom>
          <a:noFill/>
          <a:ln w="12700">
            <a:solidFill>
              <a:prstClr val="black"/>
            </a:solidFill>
          </a:ln>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モノが見えるとは？</a:t>
            </a:r>
            <a:r>
              <a:rPr kumimoji="1" lang="en-US" altLang="ja-JP" dirty="0"/>
              <a:t>】</a:t>
            </a:r>
          </a:p>
          <a:p>
            <a:r>
              <a:rPr kumimoji="1" lang="ja-JP" altLang="en-US" dirty="0"/>
              <a:t>ヒトは、どのような仕組みで、「目の前のモノが見える」と感じるのでしょうか？</a:t>
            </a:r>
            <a:endParaRPr kumimoji="1" lang="en-US" altLang="ja-JP" dirty="0"/>
          </a:p>
          <a:p>
            <a:r>
              <a:rPr kumimoji="1" lang="ja-JP" altLang="en-US" dirty="0"/>
              <a:t>見えるとは、目に入った光が、角膜⇒水晶体⇒硝子体を通って、網膜で像を結び、その情報が視神経を通って、脳に送られて、脳が映像として「見えた」と認識することをいいます。</a:t>
            </a:r>
            <a:endParaRPr kumimoji="1" lang="en-US" altLang="ja-JP" dirty="0"/>
          </a:p>
          <a:p>
            <a:r>
              <a:rPr kumimoji="1" lang="ja-JP" altLang="en-US" dirty="0"/>
              <a:t>ヒトは、目から</a:t>
            </a:r>
            <a:r>
              <a:rPr kumimoji="1" lang="en-US" altLang="ja-JP" dirty="0"/>
              <a:t>80</a:t>
            </a:r>
            <a:r>
              <a:rPr kumimoji="1" lang="ja-JP" altLang="en-US" dirty="0"/>
              <a:t>～</a:t>
            </a:r>
            <a:r>
              <a:rPr kumimoji="1" lang="en-US" altLang="ja-JP" dirty="0"/>
              <a:t>90</a:t>
            </a:r>
            <a:r>
              <a:rPr kumimoji="1" lang="ja-JP" altLang="en-US" dirty="0"/>
              <a:t>％の情報を得ているといわれます。</a:t>
            </a:r>
            <a:endParaRPr kumimoji="1" lang="en-US" altLang="ja-JP" dirty="0"/>
          </a:p>
          <a:p>
            <a:endParaRPr kumimoji="1" lang="ja-JP" altLang="en-US" dirty="0"/>
          </a:p>
          <a:p>
            <a:endParaRPr kumimoji="1" lang="ja-JP" altLang="en-US" dirty="0"/>
          </a:p>
          <a:p>
            <a:endParaRPr kumimoji="1" lang="ja-JP" altLang="en-US" dirty="0"/>
          </a:p>
        </p:txBody>
      </p:sp>
    </p:spTree>
    <p:extLst>
      <p:ext uri="{BB962C8B-B14F-4D97-AF65-F5344CB8AC3E}">
        <p14:creationId xmlns:p14="http://schemas.microsoft.com/office/powerpoint/2010/main" val="2369902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a:prstGeom prst="rect">
            <a:avLst/>
          </a:prstGeom>
          <a:noFill/>
          <a:ln w="12700">
            <a:solidFill>
              <a:prstClr val="black"/>
            </a:solidFill>
          </a:ln>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弱視の治療</a:t>
            </a:r>
            <a:r>
              <a:rPr kumimoji="1" lang="en-US" altLang="ja-JP" dirty="0"/>
              <a:t>】</a:t>
            </a:r>
          </a:p>
          <a:p>
            <a:r>
              <a:rPr kumimoji="1" lang="ja-JP" altLang="en-US" dirty="0"/>
              <a:t>主に強い遠視や乱視が原因で生じる屈折異常弱視では、適切なメガネを常にかけ、ピントの合った映像を脳に送ることが治療になります。さらに、不同視弱視では視力の良い目を決められた時間遮蔽して、視力不良の目のみを使う訓練を行うことがあります。</a:t>
            </a:r>
            <a:endParaRPr kumimoji="1" lang="en-US" altLang="ja-JP" dirty="0"/>
          </a:p>
          <a:p>
            <a:r>
              <a:rPr kumimoji="1" lang="ja-JP" altLang="en-US" dirty="0"/>
              <a:t>斜視弱視では、斜視の種類や程度によって異なりますが、メガネをかけたり、斜視手術を行います。</a:t>
            </a:r>
            <a:endParaRPr kumimoji="1" lang="en-US" altLang="ja-JP" dirty="0"/>
          </a:p>
          <a:p>
            <a:r>
              <a:rPr kumimoji="1" lang="ja-JP" altLang="en-US" dirty="0"/>
              <a:t>形態覚遮断弱視では、手術など原因疾患の治療を行います。</a:t>
            </a:r>
            <a:endParaRPr kumimoji="1" lang="en-US" altLang="ja-JP" dirty="0"/>
          </a:p>
          <a:p>
            <a:endParaRPr kumimoji="1" lang="ja-JP" altLang="en-US" dirty="0"/>
          </a:p>
        </p:txBody>
      </p:sp>
    </p:spTree>
    <p:extLst>
      <p:ext uri="{BB962C8B-B14F-4D97-AF65-F5344CB8AC3E}">
        <p14:creationId xmlns:p14="http://schemas.microsoft.com/office/powerpoint/2010/main" val="2649053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a:prstGeom prst="rect">
            <a:avLst/>
          </a:prstGeom>
          <a:noFill/>
          <a:ln w="12700">
            <a:solidFill>
              <a:prstClr val="black"/>
            </a:solidFill>
          </a:ln>
        </p:spPr>
      </p:sp>
      <p:sp>
        <p:nvSpPr>
          <p:cNvPr id="3" name="ノート プレースホルダー 2"/>
          <p:cNvSpPr>
            <a:spLocks noGrp="1"/>
          </p:cNvSpPr>
          <p:nvPr>
            <p:ph type="body" idx="1"/>
          </p:nvPr>
        </p:nvSpPr>
        <p:spPr/>
        <p:txBody>
          <a:bodyPr/>
          <a:lstStyle/>
          <a:p>
            <a:r>
              <a:rPr kumimoji="1" lang="en-US" altLang="ja-JP" dirty="0"/>
              <a:t>【3</a:t>
            </a:r>
            <a:r>
              <a:rPr kumimoji="1" lang="ja-JP" altLang="en-US" dirty="0"/>
              <a:t>歳児健診での弱視の見逃し</a:t>
            </a:r>
            <a:r>
              <a:rPr kumimoji="1" lang="en-US" altLang="ja-JP" dirty="0"/>
              <a:t>】</a:t>
            </a:r>
          </a:p>
          <a:p>
            <a:r>
              <a:rPr kumimoji="1" lang="ja-JP" altLang="en-US" dirty="0"/>
              <a:t>こどもの弱視は、外観や行動に現れないこともあるため、観察のみでは発見されにくく、問診や視力検査だけでは見落とされるケースが多くあります。 ３歳</a:t>
            </a:r>
            <a:r>
              <a:rPr kumimoji="1" lang="en-US" altLang="ja-JP" dirty="0"/>
              <a:t>1</a:t>
            </a:r>
            <a:r>
              <a:rPr kumimoji="1" lang="ja-JP" altLang="en-US" dirty="0"/>
              <a:t>か月児のランドルト環を用いた視力検査の実施可能率は約</a:t>
            </a:r>
            <a:r>
              <a:rPr kumimoji="1" lang="en-US" altLang="ja-JP" dirty="0"/>
              <a:t>78</a:t>
            </a:r>
            <a:r>
              <a:rPr kumimoji="1" lang="ja-JP" altLang="en-US" dirty="0"/>
              <a:t>％と報告されています。３歳</a:t>
            </a:r>
            <a:r>
              <a:rPr kumimoji="1" lang="en-US" altLang="ja-JP" dirty="0"/>
              <a:t>5〜</a:t>
            </a:r>
            <a:r>
              <a:rPr kumimoji="1" lang="ja-JP" altLang="en-US" dirty="0"/>
              <a:t>６か月になると検査可能率は約</a:t>
            </a:r>
            <a:r>
              <a:rPr kumimoji="1" lang="en-US" altLang="ja-JP" dirty="0"/>
              <a:t>95</a:t>
            </a:r>
            <a:r>
              <a:rPr kumimoji="1" lang="ja-JP" altLang="en-US" dirty="0"/>
              <a:t>％となりますが、正しく検査を実施できていないケースもあり、視力異常の検出を家庭での視力検査のみに期待するのは困難です。</a:t>
            </a:r>
            <a:endParaRPr kumimoji="1" lang="en-US" altLang="ja-JP" dirty="0"/>
          </a:p>
        </p:txBody>
      </p:sp>
    </p:spTree>
    <p:extLst>
      <p:ext uri="{BB962C8B-B14F-4D97-AF65-F5344CB8AC3E}">
        <p14:creationId xmlns:p14="http://schemas.microsoft.com/office/powerpoint/2010/main" val="3736958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a:prstGeom prst="rect">
            <a:avLst/>
          </a:prstGeom>
          <a:noFill/>
          <a:ln w="12700">
            <a:solidFill>
              <a:prstClr val="black"/>
            </a:solidFill>
          </a:ln>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こどもも保護者も気づきにくいのが弱視です</a:t>
            </a:r>
            <a:r>
              <a:rPr kumimoji="1" lang="en-US" altLang="ja-JP" dirty="0"/>
              <a:t>】 </a:t>
            </a:r>
          </a:p>
          <a:p>
            <a:r>
              <a:rPr kumimoji="1" lang="ja-JP" altLang="en-US" dirty="0"/>
              <a:t>弱視のこどもは、生まれてからずっとピントがぼやけた状態で過ごしているため、見え方に不自由を感じません。片目の弱視の場合は、良い方の目を隠すと嫌がったりすることがありますが、ふだんは良い方の目で不自由なく生活できるため、周囲が全く気付かない場合がほとんどです。 ３歳児健診の家庭における視力検査で十分な視力が出なかったり、うまく検査できなかったりしても、保護者の方々は「ふだんの生活に問題がなく過ごせているから、きっとうまく答えられなかっただけだろう」と思っていることがありますが、それは大きな間違いです。 </a:t>
            </a:r>
          </a:p>
        </p:txBody>
      </p:sp>
    </p:spTree>
    <p:extLst>
      <p:ext uri="{BB962C8B-B14F-4D97-AF65-F5344CB8AC3E}">
        <p14:creationId xmlns:p14="http://schemas.microsoft.com/office/powerpoint/2010/main" val="3317559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a:prstGeom prst="rect">
            <a:avLst/>
          </a:prstGeom>
          <a:noFill/>
          <a:ln w="12700">
            <a:solidFill>
              <a:prstClr val="black"/>
            </a:solidFill>
          </a:ln>
        </p:spPr>
      </p:sp>
      <p:sp>
        <p:nvSpPr>
          <p:cNvPr id="3" name="ノート プレースホルダー 2"/>
          <p:cNvSpPr>
            <a:spLocks noGrp="1"/>
          </p:cNvSpPr>
          <p:nvPr>
            <p:ph type="body" idx="1"/>
          </p:nvPr>
        </p:nvSpPr>
        <p:spPr/>
        <p:txBody>
          <a:bodyPr/>
          <a:lstStyle/>
          <a:p>
            <a:r>
              <a:rPr kumimoji="1" lang="en-US" altLang="ja-JP" dirty="0"/>
              <a:t>3</a:t>
            </a:r>
            <a:r>
              <a:rPr kumimoji="1" lang="ja-JP" altLang="en-US" dirty="0"/>
              <a:t>歳児健診で弱視を発見し、治療を継続することができれば、ほとんどのこどもは、小学校入学までに眼鏡をかけての視力（矯正視力）が十分成長します。しかし、感受性期を過ぎて視覚の発達が止まってしまった後だと、治療をしても視力の発達は望めず、例え眼鏡をかけたとしても十分な視力を得ることができません。少しでも感受性が高い時期に治療を開始することが重要です。 </a:t>
            </a:r>
          </a:p>
        </p:txBody>
      </p:sp>
    </p:spTree>
    <p:extLst>
      <p:ext uri="{BB962C8B-B14F-4D97-AF65-F5344CB8AC3E}">
        <p14:creationId xmlns:p14="http://schemas.microsoft.com/office/powerpoint/2010/main" val="720104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a:prstGeom prst="rect">
            <a:avLst/>
          </a:prstGeom>
          <a:noFill/>
          <a:ln w="12700">
            <a:solidFill>
              <a:prstClr val="black"/>
            </a:solidFill>
          </a:ln>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視力検査に比べて検査可能率が高く、客観的に異常を推測できる屈折検査は、こどもの視覚異常のスクリーニングに有効です。 </a:t>
            </a:r>
            <a:endParaRPr kumimoji="1" lang="en-US" altLang="ja-JP" dirty="0"/>
          </a:p>
        </p:txBody>
      </p:sp>
    </p:spTree>
    <p:extLst>
      <p:ext uri="{BB962C8B-B14F-4D97-AF65-F5344CB8AC3E}">
        <p14:creationId xmlns:p14="http://schemas.microsoft.com/office/powerpoint/2010/main" val="2973775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ノート プレースホルダー 2">
            <a:extLst>
              <a:ext uri="{FF2B5EF4-FFF2-40B4-BE49-F238E27FC236}">
                <a16:creationId xmlns:a16="http://schemas.microsoft.com/office/drawing/2014/main" id="{DD18BF2A-A9B2-4592-A1D8-BBF688B39266}"/>
              </a:ext>
            </a:extLst>
          </p:cNvPr>
          <p:cNvSpPr txBox="1">
            <a:spLocks/>
          </p:cNvSpPr>
          <p:nvPr/>
        </p:nvSpPr>
        <p:spPr>
          <a:xfrm>
            <a:off x="559569" y="324644"/>
            <a:ext cx="5978398" cy="7632848"/>
          </a:xfrm>
          <a:prstGeom prst="rect">
            <a:avLst/>
          </a:prstGeom>
        </p:spPr>
        <p:txBody>
          <a:bodyPr vert="horz" lIns="91016" tIns="45508" rIns="91016" bIns="45508"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a:lnSpc>
                <a:spcPct val="120000"/>
              </a:lnSpc>
            </a:pPr>
            <a:r>
              <a:rPr lang="ja-JP" altLang="en-US" dirty="0">
                <a:latin typeface="メイリオ" panose="020B0604030504040204" pitchFamily="50" charset="-128"/>
                <a:ea typeface="メイリオ" panose="020B0604030504040204" pitchFamily="50" charset="-128"/>
              </a:rPr>
              <a:t>屈折検査を導入するためには、健診担当者に、「子どもの弱視はなぜ早期発見が重要なのか」「なぜ屈折検査が必要なのか」を知って頂くと同時に</a:t>
            </a:r>
            <a:endParaRPr lang="en-US" altLang="ja-JP" dirty="0">
              <a:latin typeface="メイリオ" panose="020B0604030504040204" pitchFamily="50" charset="-128"/>
              <a:ea typeface="メイリオ" panose="020B0604030504040204" pitchFamily="50" charset="-128"/>
            </a:endParaRPr>
          </a:p>
          <a:p>
            <a:pPr>
              <a:lnSpc>
                <a:spcPct val="120000"/>
              </a:lnSpc>
            </a:pPr>
            <a:r>
              <a:rPr lang="ja-JP" altLang="en-US" dirty="0">
                <a:latin typeface="メイリオ" panose="020B0604030504040204" pitchFamily="50" charset="-128"/>
                <a:ea typeface="メイリオ" panose="020B0604030504040204" pitchFamily="50" charset="-128"/>
              </a:rPr>
              <a:t>それぞれの自治体の状況を把握する必要があります。</a:t>
            </a:r>
            <a:endParaRPr lang="en-US" altLang="ja-JP" dirty="0">
              <a:latin typeface="メイリオ" panose="020B0604030504040204" pitchFamily="50" charset="-128"/>
              <a:ea typeface="メイリオ" panose="020B0604030504040204" pitchFamily="50" charset="-128"/>
            </a:endParaRPr>
          </a:p>
          <a:p>
            <a:pPr>
              <a:lnSpc>
                <a:spcPct val="120000"/>
              </a:lnSpc>
            </a:pPr>
            <a:r>
              <a:rPr lang="ja-JP" altLang="en-US" dirty="0">
                <a:latin typeface="メイリオ" panose="020B0604030504040204" pitchFamily="50" charset="-128"/>
                <a:ea typeface="メイリオ" panose="020B0604030504040204" pitchFamily="50" charset="-128"/>
              </a:rPr>
              <a:t>群馬県では、県内全市町村の保健師の代表を集め、</a:t>
            </a:r>
            <a:r>
              <a:rPr lang="en-US" altLang="ja-JP" dirty="0">
                <a:latin typeface="メイリオ" panose="020B0604030504040204" pitchFamily="50" charset="-128"/>
                <a:ea typeface="メイリオ" panose="020B0604030504040204" pitchFamily="50" charset="-128"/>
              </a:rPr>
              <a:t>2016</a:t>
            </a:r>
            <a:r>
              <a:rPr lang="ja-JP" altLang="en-US" dirty="0">
                <a:latin typeface="メイリオ" panose="020B0604030504040204" pitchFamily="50" charset="-128"/>
                <a:ea typeface="メイリオ" panose="020B0604030504040204" pitchFamily="50" charset="-128"/>
              </a:rPr>
              <a:t>年から毎年眼科研修会を開催しています。</a:t>
            </a:r>
            <a:endParaRPr lang="en-US" altLang="ja-JP" dirty="0">
              <a:latin typeface="メイリオ" panose="020B0604030504040204" pitchFamily="50" charset="-128"/>
              <a:ea typeface="メイリオ" panose="020B0604030504040204" pitchFamily="50" charset="-128"/>
            </a:endParaRPr>
          </a:p>
          <a:p>
            <a:pPr>
              <a:lnSpc>
                <a:spcPct val="120000"/>
              </a:lnSpc>
            </a:pPr>
            <a:endParaRPr lang="en-US" altLang="ja-JP" dirty="0">
              <a:latin typeface="メイリオ" panose="020B0604030504040204" pitchFamily="50" charset="-128"/>
              <a:ea typeface="メイリオ" panose="020B0604030504040204" pitchFamily="50" charset="-128"/>
            </a:endParaRPr>
          </a:p>
          <a:p>
            <a:pPr>
              <a:lnSpc>
                <a:spcPct val="120000"/>
              </a:lnSpc>
            </a:pPr>
            <a:r>
              <a:rPr lang="ja-JP" altLang="en-US" dirty="0">
                <a:latin typeface="メイリオ" panose="020B0604030504040204" pitchFamily="50" charset="-128"/>
                <a:ea typeface="メイリオ" panose="020B0604030504040204" pitchFamily="50" charset="-128"/>
              </a:rPr>
              <a:t>研修会の前には、事前アンケートを行って、それぞれの自治体が抱える課題を明確にし、研修会で課題克服方法についてお話しするようにしました。</a:t>
            </a:r>
            <a:endParaRPr lang="en-US" altLang="ja-JP" dirty="0">
              <a:latin typeface="メイリオ" panose="020B0604030504040204" pitchFamily="50" charset="-128"/>
              <a:ea typeface="メイリオ" panose="020B0604030504040204" pitchFamily="50" charset="-128"/>
            </a:endParaRPr>
          </a:p>
          <a:p>
            <a:pPr>
              <a:lnSpc>
                <a:spcPct val="120000"/>
              </a:lnSpc>
            </a:pPr>
            <a:endParaRPr lang="en-US" altLang="ja-JP" dirty="0">
              <a:latin typeface="メイリオ" panose="020B0604030504040204" pitchFamily="50" charset="-128"/>
              <a:ea typeface="メイリオ" panose="020B0604030504040204" pitchFamily="50" charset="-128"/>
            </a:endParaRPr>
          </a:p>
          <a:p>
            <a:pPr>
              <a:lnSpc>
                <a:spcPct val="120000"/>
              </a:lnSpc>
            </a:pPr>
            <a:r>
              <a:rPr lang="ja-JP" altLang="en-US" dirty="0">
                <a:latin typeface="メイリオ" panose="020B0604030504040204" pitchFamily="50" charset="-128"/>
                <a:ea typeface="メイリオ" panose="020B0604030504040204" pitchFamily="50" charset="-128"/>
              </a:rPr>
              <a:t>規模の小さい自治体は、対象人数も少なく、屈折検査機器を購入することは困難ですし、相談できる眼科医がいない地域もあります。</a:t>
            </a:r>
            <a:endParaRPr lang="en-US" altLang="ja-JP" dirty="0">
              <a:latin typeface="メイリオ" panose="020B0604030504040204" pitchFamily="50" charset="-128"/>
              <a:ea typeface="メイリオ" panose="020B0604030504040204" pitchFamily="50" charset="-128"/>
            </a:endParaRPr>
          </a:p>
          <a:p>
            <a:pPr>
              <a:lnSpc>
                <a:spcPct val="120000"/>
              </a:lnSpc>
            </a:pPr>
            <a:r>
              <a:rPr lang="ja-JP" altLang="en-US" dirty="0">
                <a:latin typeface="メイリオ" panose="020B0604030504040204" pitchFamily="50" charset="-128"/>
                <a:ea typeface="メイリオ" panose="020B0604030504040204" pitchFamily="50" charset="-128"/>
              </a:rPr>
              <a:t>そこで、医療機器販売店にレンタル制度を作ることができないか問い合わせたところ、協力してくれる会社が見つかり、自治体に紹介しました。</a:t>
            </a:r>
            <a:endParaRPr lang="en-US" altLang="ja-JP" dirty="0">
              <a:latin typeface="メイリオ" panose="020B0604030504040204" pitchFamily="50" charset="-128"/>
              <a:ea typeface="メイリオ" panose="020B0604030504040204" pitchFamily="50" charset="-128"/>
            </a:endParaRPr>
          </a:p>
          <a:p>
            <a:pPr>
              <a:lnSpc>
                <a:spcPct val="120000"/>
              </a:lnSpc>
            </a:pPr>
            <a:r>
              <a:rPr lang="ja-JP" altLang="en-US" dirty="0">
                <a:latin typeface="メイリオ" panose="020B0604030504040204" pitchFamily="50" charset="-128"/>
                <a:ea typeface="メイリオ" panose="020B0604030504040204" pitchFamily="50" charset="-128"/>
              </a:rPr>
              <a:t>また、眼科健診に関して、県児童福祉課が相談の窓口になって、眼科医会と繋ぐなど、問題点やその対策法を、研修会で、具体的に提示しました。</a:t>
            </a:r>
            <a:endParaRPr lang="en-US" altLang="ja-JP" dirty="0">
              <a:latin typeface="メイリオ" panose="020B0604030504040204" pitchFamily="50" charset="-128"/>
              <a:ea typeface="メイリオ" panose="020B0604030504040204" pitchFamily="50" charset="-128"/>
            </a:endParaRPr>
          </a:p>
          <a:p>
            <a:pPr>
              <a:lnSpc>
                <a:spcPct val="120000"/>
              </a:lnSpc>
            </a:pPr>
            <a:endParaRPr lang="en-US" altLang="ja-JP" dirty="0">
              <a:latin typeface="メイリオ" panose="020B0604030504040204" pitchFamily="50" charset="-128"/>
              <a:ea typeface="メイリオ" panose="020B0604030504040204" pitchFamily="50" charset="-128"/>
            </a:endParaRPr>
          </a:p>
          <a:p>
            <a:pPr>
              <a:lnSpc>
                <a:spcPct val="120000"/>
              </a:lnSpc>
            </a:pPr>
            <a:r>
              <a:rPr lang="ja-JP" altLang="en-US" dirty="0">
                <a:latin typeface="メイリオ" panose="020B0604030504040204" pitchFamily="50" charset="-128"/>
                <a:ea typeface="メイリオ" panose="020B0604030504040204" pitchFamily="50" charset="-128"/>
              </a:rPr>
              <a:t>同時にフォトスクリーナーのデモを行ない、眼科医や視能訓練士が健診に参加できなくても、フォトスクリーナーであれば、誰でも操作が可能であることを、</a:t>
            </a:r>
            <a:endParaRPr lang="en-US" altLang="ja-JP" dirty="0">
              <a:latin typeface="メイリオ" panose="020B0604030504040204" pitchFamily="50" charset="-128"/>
              <a:ea typeface="メイリオ" panose="020B0604030504040204" pitchFamily="50" charset="-128"/>
            </a:endParaRPr>
          </a:p>
          <a:p>
            <a:pPr>
              <a:lnSpc>
                <a:spcPct val="120000"/>
              </a:lnSpc>
            </a:pPr>
            <a:r>
              <a:rPr lang="ja-JP" altLang="en-US" dirty="0">
                <a:latin typeface="メイリオ" panose="020B0604030504040204" pitchFamily="50" charset="-128"/>
                <a:ea typeface="メイリオ" panose="020B0604030504040204" pitchFamily="50" charset="-128"/>
              </a:rPr>
              <a:t>実際に体験してもらいました。</a:t>
            </a:r>
            <a:endParaRPr lang="en-US" altLang="ja-JP" sz="1400" dirty="0">
              <a:latin typeface="メイリオ" panose="020B0604030504040204" pitchFamily="50" charset="-128"/>
              <a:ea typeface="メイリオ" panose="020B0604030504040204" pitchFamily="50" charset="-128"/>
            </a:endParaRPr>
          </a:p>
        </p:txBody>
      </p:sp>
      <p:sp>
        <p:nvSpPr>
          <p:cNvPr id="8" name="ノート プレースホルダー 2">
            <a:extLst>
              <a:ext uri="{FF2B5EF4-FFF2-40B4-BE49-F238E27FC236}">
                <a16:creationId xmlns:a16="http://schemas.microsoft.com/office/drawing/2014/main" id="{16AC67A6-CD5D-478B-957B-EB3BCDF1D022}"/>
              </a:ext>
            </a:extLst>
          </p:cNvPr>
          <p:cNvSpPr txBox="1">
            <a:spLocks/>
          </p:cNvSpPr>
          <p:nvPr/>
        </p:nvSpPr>
        <p:spPr>
          <a:xfrm>
            <a:off x="559569" y="4686498"/>
            <a:ext cx="5978398" cy="4439841"/>
          </a:xfrm>
          <a:prstGeom prst="rect">
            <a:avLst/>
          </a:prstGeom>
        </p:spPr>
        <p:txBody>
          <a:bodyPr vert="horz" lIns="91016" tIns="45508" rIns="91016" bIns="45508"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dirty="0">
                <a:latin typeface="メイリオ" panose="020B0604030504040204" pitchFamily="50" charset="-128"/>
                <a:ea typeface="メイリオ" panose="020B0604030504040204" pitchFamily="50" charset="-128"/>
              </a:rPr>
              <a:t>検討会議が設置され、手引きが作成されましたが、</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県からは、機器購入費用の補助などの予算は取れないとのことで、</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市町村がそれぞれ、費用負担や人員確保をする必要がありました。</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そこで、やりたくなる仕掛けづくりを考えました。</a:t>
            </a:r>
            <a:endParaRPr lang="en-US" altLang="ja-JP" dirty="0">
              <a:latin typeface="メイリオ" panose="020B0604030504040204" pitchFamily="50" charset="-128"/>
              <a:ea typeface="メイリオ" panose="020B0604030504040204" pitchFamily="50" charset="-128"/>
            </a:endParaRPr>
          </a:p>
        </p:txBody>
      </p:sp>
      <p:sp>
        <p:nvSpPr>
          <p:cNvPr id="2" name="ノート プレースホルダー 1">
            <a:extLst>
              <a:ext uri="{FF2B5EF4-FFF2-40B4-BE49-F238E27FC236}">
                <a16:creationId xmlns:a16="http://schemas.microsoft.com/office/drawing/2014/main" id="{04BC639F-6088-4625-82A5-EAD45F608FFE}"/>
              </a:ext>
            </a:extLst>
          </p:cNvPr>
          <p:cNvSpPr>
            <a:spLocks noGrp="1"/>
          </p:cNvSpPr>
          <p:nvPr>
            <p:ph type="body" idx="1"/>
          </p:nvPr>
        </p:nvSpPr>
        <p:spPr/>
        <p:txBody>
          <a:bodyPr/>
          <a:lstStyle/>
          <a:p>
            <a:r>
              <a:rPr kumimoji="1" lang="ja-JP" altLang="en-US" dirty="0"/>
              <a:t>３歳児健診における視覚検査で弱視が見逃されるこどもがいます。家庭での視力検査で「見えた」としても、それが正確とは限らないため、市区町村における健診で屈折検査の実施が望まれます。しかし、それぞれの市区町村における検査の実施内容や精度管理方法に差があり、検査の精度に差が出ています。</a:t>
            </a:r>
          </a:p>
        </p:txBody>
      </p:sp>
    </p:spTree>
    <p:extLst>
      <p:ext uri="{BB962C8B-B14F-4D97-AF65-F5344CB8AC3E}">
        <p14:creationId xmlns:p14="http://schemas.microsoft.com/office/powerpoint/2010/main" val="982325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0963" y="741363"/>
            <a:ext cx="6573837" cy="3698875"/>
          </a:xfrm>
          <a:prstGeom prst="rect">
            <a:avLst/>
          </a:prstGeom>
        </p:spPr>
      </p:sp>
      <p:sp>
        <p:nvSpPr>
          <p:cNvPr id="4" name="スライド番号プレースホルダー 3"/>
          <p:cNvSpPr>
            <a:spLocks noGrp="1"/>
          </p:cNvSpPr>
          <p:nvPr>
            <p:ph type="sldNum" sz="quarter" idx="5"/>
          </p:nvPr>
        </p:nvSpPr>
        <p:spPr>
          <a:xfrm>
            <a:off x="3815374" y="9371285"/>
            <a:ext cx="2918831" cy="493316"/>
          </a:xfrm>
          <a:prstGeom prst="rect">
            <a:avLst/>
          </a:prstGeom>
        </p:spPr>
        <p:txBody>
          <a:bodyPr/>
          <a:lstStyle/>
          <a:p>
            <a:fld id="{5E321F36-AA51-47E6-93C4-0B0EDB797D45}" type="slidenum">
              <a:rPr lang="ja-JP" altLang="en-US" smtClean="0"/>
              <a:pPr/>
              <a:t>17</a:t>
            </a:fld>
            <a:endParaRPr lang="ja-JP" altLang="en-US" dirty="0"/>
          </a:p>
        </p:txBody>
      </p:sp>
      <p:sp>
        <p:nvSpPr>
          <p:cNvPr id="3" name="ノート プレースホルダー 2">
            <a:extLst>
              <a:ext uri="{FF2B5EF4-FFF2-40B4-BE49-F238E27FC236}">
                <a16:creationId xmlns:a16="http://schemas.microsoft.com/office/drawing/2014/main" id="{24C5B732-ECC4-4A20-87F7-79D422F744A9}"/>
              </a:ext>
            </a:extLst>
          </p:cNvPr>
          <p:cNvSpPr>
            <a:spLocks noGrp="1"/>
          </p:cNvSpPr>
          <p:nvPr>
            <p:ph type="body" idx="1"/>
          </p:nvPr>
        </p:nvSpPr>
        <p:spPr/>
        <p:txBody>
          <a:bodyPr/>
          <a:lstStyle/>
          <a:p>
            <a:r>
              <a:rPr kumimoji="1" lang="ja-JP" altLang="en-US" dirty="0"/>
              <a:t>日本眼科医会が行った全国調査では、令和</a:t>
            </a:r>
            <a:r>
              <a:rPr kumimoji="1" lang="en-US" altLang="ja-JP" dirty="0"/>
              <a:t>3</a:t>
            </a:r>
            <a:r>
              <a:rPr kumimoji="1" lang="ja-JP" altLang="en-US" dirty="0"/>
              <a:t>年には屈折検査を実施している市町村は</a:t>
            </a:r>
            <a:r>
              <a:rPr kumimoji="1" lang="en-US" altLang="ja-JP" dirty="0"/>
              <a:t>28.4</a:t>
            </a:r>
            <a:r>
              <a:rPr kumimoji="1" lang="ja-JP" altLang="en-US" dirty="0"/>
              <a:t>％でしたが、屈折検査の有用性が周知され、令和</a:t>
            </a:r>
            <a:r>
              <a:rPr kumimoji="1" lang="en-US" altLang="ja-JP" dirty="0"/>
              <a:t>4</a:t>
            </a:r>
            <a:r>
              <a:rPr kumimoji="1" lang="ja-JP" altLang="en-US" dirty="0"/>
              <a:t>年には、</a:t>
            </a:r>
            <a:r>
              <a:rPr kumimoji="1" lang="en-US" altLang="ja-JP" dirty="0"/>
              <a:t>70.8</a:t>
            </a:r>
            <a:r>
              <a:rPr kumimoji="1" lang="ja-JP" altLang="en-US" dirty="0"/>
              <a:t>％に増加しました。その後もさらに屈折検査実施自治体は増えています。</a:t>
            </a:r>
          </a:p>
        </p:txBody>
      </p:sp>
    </p:spTree>
    <p:extLst>
      <p:ext uri="{BB962C8B-B14F-4D97-AF65-F5344CB8AC3E}">
        <p14:creationId xmlns:p14="http://schemas.microsoft.com/office/powerpoint/2010/main" val="3895001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a:prstGeom prst="rect">
            <a:avLst/>
          </a:prstGeom>
          <a:noFill/>
          <a:ln w="12700">
            <a:solidFill>
              <a:prstClr val="black"/>
            </a:solidFill>
          </a:ln>
        </p:spPr>
      </p:sp>
      <p:sp>
        <p:nvSpPr>
          <p:cNvPr id="3" name="ノート プレースホルダー 2"/>
          <p:cNvSpPr>
            <a:spLocks noGrp="1"/>
          </p:cNvSpPr>
          <p:nvPr>
            <p:ph type="body" idx="1"/>
          </p:nvPr>
        </p:nvSpPr>
        <p:spPr/>
        <p:txBody>
          <a:bodyPr/>
          <a:lstStyle/>
          <a:p>
            <a:r>
              <a:rPr kumimoji="1" lang="ja-JP" altLang="en-US" dirty="0"/>
              <a:t>屈折検査導入により、要治療児発見率は松江市では</a:t>
            </a:r>
            <a:r>
              <a:rPr kumimoji="1" lang="en-US" altLang="ja-JP" dirty="0"/>
              <a:t>0.6</a:t>
            </a:r>
            <a:r>
              <a:rPr kumimoji="1" lang="ja-JP" altLang="en-US" dirty="0"/>
              <a:t>％⇒</a:t>
            </a:r>
            <a:r>
              <a:rPr kumimoji="1" lang="en-US" altLang="ja-JP" dirty="0"/>
              <a:t>3.6</a:t>
            </a:r>
            <a:r>
              <a:rPr kumimoji="1" lang="ja-JP" altLang="en-US" dirty="0"/>
              <a:t>％、群馬県では</a:t>
            </a:r>
            <a:r>
              <a:rPr kumimoji="1" lang="en-US" altLang="ja-JP" dirty="0"/>
              <a:t>0.1</a:t>
            </a:r>
            <a:r>
              <a:rPr kumimoji="1" lang="ja-JP" altLang="en-US" dirty="0"/>
              <a:t>％⇒</a:t>
            </a:r>
            <a:r>
              <a:rPr kumimoji="1" lang="en-US" altLang="ja-JP" dirty="0"/>
              <a:t>2.3</a:t>
            </a:r>
            <a:r>
              <a:rPr kumimoji="1" lang="ja-JP" altLang="en-US" dirty="0"/>
              <a:t>％、静岡市では</a:t>
            </a:r>
            <a:r>
              <a:rPr kumimoji="1" lang="en-US" altLang="ja-JP" dirty="0"/>
              <a:t>0.3</a:t>
            </a:r>
            <a:r>
              <a:rPr kumimoji="1" lang="ja-JP" altLang="en-US" dirty="0"/>
              <a:t>％⇒</a:t>
            </a:r>
            <a:r>
              <a:rPr kumimoji="1" lang="en-US" altLang="ja-JP" dirty="0"/>
              <a:t>2.3</a:t>
            </a:r>
            <a:r>
              <a:rPr kumimoji="1" lang="ja-JP" altLang="en-US" dirty="0"/>
              <a:t>％と有意に改善しました。</a:t>
            </a:r>
          </a:p>
        </p:txBody>
      </p:sp>
    </p:spTree>
    <p:extLst>
      <p:ext uri="{BB962C8B-B14F-4D97-AF65-F5344CB8AC3E}">
        <p14:creationId xmlns:p14="http://schemas.microsoft.com/office/powerpoint/2010/main" val="1503550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0963" y="741363"/>
            <a:ext cx="6573837" cy="3698875"/>
          </a:xfrm>
          <a:prstGeom prst="rect">
            <a:avLst/>
          </a:prstGeom>
        </p:spPr>
      </p:sp>
      <p:sp>
        <p:nvSpPr>
          <p:cNvPr id="3" name="ノート プレースホルダー 2"/>
          <p:cNvSpPr>
            <a:spLocks noGrp="1"/>
          </p:cNvSpPr>
          <p:nvPr>
            <p:ph type="body" idx="1"/>
          </p:nvPr>
        </p:nvSpPr>
        <p:spPr/>
        <p:txBody>
          <a:bodyPr/>
          <a:lstStyle/>
          <a:p>
            <a:r>
              <a:rPr kumimoji="1" lang="ja-JP" altLang="en-US" dirty="0"/>
              <a:t>フォトスクリーナーによる屈折検査は視力検査よりも検査可能率が高く、群馬県の健診結果では視力検査の検査可能率が</a:t>
            </a:r>
            <a:r>
              <a:rPr kumimoji="1" lang="en-US" altLang="ja-JP" dirty="0"/>
              <a:t>84.6</a:t>
            </a:r>
            <a:r>
              <a:rPr kumimoji="1" lang="ja-JP" altLang="en-US" dirty="0"/>
              <a:t>％であったのに対して、フォトスクリーナーは</a:t>
            </a:r>
            <a:r>
              <a:rPr kumimoji="1" lang="en-US" altLang="ja-JP" dirty="0"/>
              <a:t>99.6</a:t>
            </a:r>
            <a:r>
              <a:rPr kumimoji="1" lang="ja-JP" altLang="en-US" dirty="0"/>
              <a:t>％のこどもが検査可能でした。</a:t>
            </a:r>
            <a:endParaRPr kumimoji="1" lang="en-US" altLang="ja-JP" dirty="0"/>
          </a:p>
          <a:p>
            <a:r>
              <a:rPr kumimoji="1" lang="ja-JP" altLang="en-US" dirty="0"/>
              <a:t>また、検査可能であったこどものうち、視力異常ありは</a:t>
            </a:r>
            <a:r>
              <a:rPr kumimoji="1" lang="en-US" altLang="ja-JP" dirty="0"/>
              <a:t>3.0</a:t>
            </a:r>
            <a:r>
              <a:rPr kumimoji="1" lang="ja-JP" altLang="en-US" dirty="0"/>
              <a:t>％、屈折異常ありは</a:t>
            </a:r>
            <a:r>
              <a:rPr kumimoji="1" lang="en-US" altLang="ja-JP" dirty="0"/>
              <a:t>8.1</a:t>
            </a:r>
            <a:r>
              <a:rPr kumimoji="1" lang="ja-JP" altLang="en-US" dirty="0"/>
              <a:t>％と異常検出率が有意に高い結果でした。</a:t>
            </a:r>
            <a:endParaRPr kumimoji="1" lang="en-US" altLang="ja-JP" dirty="0"/>
          </a:p>
        </p:txBody>
      </p:sp>
      <p:sp>
        <p:nvSpPr>
          <p:cNvPr id="4" name="スライド番号プレースホルダー 3"/>
          <p:cNvSpPr>
            <a:spLocks noGrp="1"/>
          </p:cNvSpPr>
          <p:nvPr>
            <p:ph type="sldNum" sz="quarter" idx="5"/>
          </p:nvPr>
        </p:nvSpPr>
        <p:spPr>
          <a:xfrm>
            <a:off x="3815374" y="9371285"/>
            <a:ext cx="2918831" cy="493316"/>
          </a:xfrm>
          <a:prstGeom prst="rect">
            <a:avLst/>
          </a:prstGeom>
        </p:spPr>
        <p:txBody>
          <a:bodyPr/>
          <a:lstStyle/>
          <a:p>
            <a:fld id="{5E321F36-AA51-47E6-93C4-0B0EDB797D45}" type="slidenum">
              <a:rPr lang="ja-JP" altLang="en-US" smtClean="0"/>
              <a:pPr/>
              <a:t>19</a:t>
            </a:fld>
            <a:endParaRPr lang="ja-JP" altLang="en-US" dirty="0"/>
          </a:p>
        </p:txBody>
      </p:sp>
    </p:spTree>
    <p:extLst>
      <p:ext uri="{BB962C8B-B14F-4D97-AF65-F5344CB8AC3E}">
        <p14:creationId xmlns:p14="http://schemas.microsoft.com/office/powerpoint/2010/main" val="2243720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a:prstGeom prst="rect">
            <a:avLst/>
          </a:prstGeom>
          <a:noFill/>
          <a:ln w="12700">
            <a:solidFill>
              <a:prstClr val="black"/>
            </a:solidFill>
          </a:ln>
        </p:spPr>
      </p:sp>
      <p:sp>
        <p:nvSpPr>
          <p:cNvPr id="3" name="ノート プレースホルダー 2"/>
          <p:cNvSpPr>
            <a:spLocks noGrp="1"/>
          </p:cNvSpPr>
          <p:nvPr>
            <p:ph type="body" idx="1"/>
          </p:nvPr>
        </p:nvSpPr>
        <p:spPr/>
        <p:txBody>
          <a:bodyPr/>
          <a:lstStyle/>
          <a:p>
            <a:r>
              <a:rPr kumimoji="1" lang="ja-JP" altLang="en-US" dirty="0"/>
              <a:t>３歳児健診の標準化・精度向上のため、日本眼科医会では令和</a:t>
            </a:r>
            <a:r>
              <a:rPr kumimoji="1" lang="en-US" altLang="ja-JP" dirty="0"/>
              <a:t>3</a:t>
            </a:r>
            <a:r>
              <a:rPr kumimoji="1" lang="ja-JP" altLang="en-US" dirty="0"/>
              <a:t>年に「</a:t>
            </a:r>
            <a:r>
              <a:rPr kumimoji="1" lang="en-US" altLang="ja-JP" dirty="0"/>
              <a:t>3</a:t>
            </a:r>
            <a:r>
              <a:rPr kumimoji="1" lang="ja-JP" altLang="en-US" dirty="0"/>
              <a:t>歳児健診における視覚検査マニュアル～屈折検査の導入に向けて～」と、「保健師等のための屈折検査導入マニュアル～フォトスクリーナーの場合～」を作成しました。</a:t>
            </a:r>
          </a:p>
          <a:p>
            <a:endParaRPr kumimoji="1" lang="ja-JP" altLang="en-US" dirty="0"/>
          </a:p>
        </p:txBody>
      </p:sp>
    </p:spTree>
    <p:extLst>
      <p:ext uri="{BB962C8B-B14F-4D97-AF65-F5344CB8AC3E}">
        <p14:creationId xmlns:p14="http://schemas.microsoft.com/office/powerpoint/2010/main" val="2398705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kumimoji="1" sz="4400">
                <a:solidFill>
                  <a:schemeClr val="bg1"/>
                </a:solidFill>
                <a:latin typeface="Arial" pitchFamily="34" charset="0"/>
                <a:ea typeface="ＭＳ Ｐゴシック" pitchFamily="50" charset="-128"/>
              </a:defRPr>
            </a:lvl1pPr>
            <a:lvl2pPr marL="744904" indent="-286502" eaLnBrk="0" hangingPunct="0">
              <a:defRPr kumimoji="1" sz="4400">
                <a:solidFill>
                  <a:schemeClr val="bg1"/>
                </a:solidFill>
                <a:latin typeface="Arial" pitchFamily="34" charset="0"/>
                <a:ea typeface="ＭＳ Ｐゴシック" pitchFamily="50" charset="-128"/>
              </a:defRPr>
            </a:lvl2pPr>
            <a:lvl3pPr marL="1146006" indent="-229201" eaLnBrk="0" hangingPunct="0">
              <a:defRPr kumimoji="1" sz="4400">
                <a:solidFill>
                  <a:schemeClr val="bg1"/>
                </a:solidFill>
                <a:latin typeface="Arial" pitchFamily="34" charset="0"/>
                <a:ea typeface="ＭＳ Ｐゴシック" pitchFamily="50" charset="-128"/>
              </a:defRPr>
            </a:lvl3pPr>
            <a:lvl4pPr marL="1604409" indent="-229201" eaLnBrk="0" hangingPunct="0">
              <a:defRPr kumimoji="1" sz="4400">
                <a:solidFill>
                  <a:schemeClr val="bg1"/>
                </a:solidFill>
                <a:latin typeface="Arial" pitchFamily="34" charset="0"/>
                <a:ea typeface="ＭＳ Ｐゴシック" pitchFamily="50" charset="-128"/>
              </a:defRPr>
            </a:lvl4pPr>
            <a:lvl5pPr marL="2062811" indent="-229201" eaLnBrk="0" hangingPunct="0">
              <a:defRPr kumimoji="1" sz="4400">
                <a:solidFill>
                  <a:schemeClr val="bg1"/>
                </a:solidFill>
                <a:latin typeface="Arial" pitchFamily="34" charset="0"/>
                <a:ea typeface="ＭＳ Ｐゴシック" pitchFamily="50" charset="-128"/>
              </a:defRPr>
            </a:lvl5pPr>
            <a:lvl6pPr marL="2521214" indent="-229201" eaLnBrk="0" fontAlgn="base" hangingPunct="0">
              <a:spcBef>
                <a:spcPct val="0"/>
              </a:spcBef>
              <a:spcAft>
                <a:spcPct val="0"/>
              </a:spcAft>
              <a:defRPr kumimoji="1" sz="4400">
                <a:solidFill>
                  <a:schemeClr val="bg1"/>
                </a:solidFill>
                <a:latin typeface="Arial" pitchFamily="34" charset="0"/>
                <a:ea typeface="ＭＳ Ｐゴシック" pitchFamily="50" charset="-128"/>
              </a:defRPr>
            </a:lvl6pPr>
            <a:lvl7pPr marL="2979617" indent="-229201" eaLnBrk="0" fontAlgn="base" hangingPunct="0">
              <a:spcBef>
                <a:spcPct val="0"/>
              </a:spcBef>
              <a:spcAft>
                <a:spcPct val="0"/>
              </a:spcAft>
              <a:defRPr kumimoji="1" sz="4400">
                <a:solidFill>
                  <a:schemeClr val="bg1"/>
                </a:solidFill>
                <a:latin typeface="Arial" pitchFamily="34" charset="0"/>
                <a:ea typeface="ＭＳ Ｐゴシック" pitchFamily="50" charset="-128"/>
              </a:defRPr>
            </a:lvl7pPr>
            <a:lvl8pPr marL="3438020" indent="-229201" eaLnBrk="0" fontAlgn="base" hangingPunct="0">
              <a:spcBef>
                <a:spcPct val="0"/>
              </a:spcBef>
              <a:spcAft>
                <a:spcPct val="0"/>
              </a:spcAft>
              <a:defRPr kumimoji="1" sz="4400">
                <a:solidFill>
                  <a:schemeClr val="bg1"/>
                </a:solidFill>
                <a:latin typeface="Arial" pitchFamily="34" charset="0"/>
                <a:ea typeface="ＭＳ Ｐゴシック" pitchFamily="50" charset="-128"/>
              </a:defRPr>
            </a:lvl8pPr>
            <a:lvl9pPr marL="3896422" indent="-229201" eaLnBrk="0" fontAlgn="base" hangingPunct="0">
              <a:spcBef>
                <a:spcPct val="0"/>
              </a:spcBef>
              <a:spcAft>
                <a:spcPct val="0"/>
              </a:spcAft>
              <a:defRPr kumimoji="1" sz="4400">
                <a:solidFill>
                  <a:schemeClr val="bg1"/>
                </a:solidFill>
                <a:latin typeface="Arial" pitchFamily="34" charset="0"/>
                <a:ea typeface="ＭＳ Ｐゴシック" pitchFamily="50" charset="-128"/>
              </a:defRPr>
            </a:lvl9pPr>
          </a:lstStyle>
          <a:p>
            <a:pPr eaLnBrk="1" hangingPunct="1"/>
            <a:fld id="{AE9A4E98-D7AE-47D3-BBEE-1A9BA5A92981}" type="slidenum">
              <a:rPr lang="en-US" altLang="ja-JP" sz="1200">
                <a:solidFill>
                  <a:prstClr val="black"/>
                </a:solidFill>
                <a:latin typeface="メイリオ"/>
                <a:ea typeface="メイリオ"/>
              </a:rPr>
              <a:pPr eaLnBrk="1" hangingPunct="1"/>
              <a:t>3</a:t>
            </a:fld>
            <a:endParaRPr lang="en-US" altLang="ja-JP" sz="1200" dirty="0">
              <a:solidFill>
                <a:prstClr val="black"/>
              </a:solidFill>
              <a:latin typeface="メイリオ"/>
              <a:ea typeface="メイリオ"/>
            </a:endParaRPr>
          </a:p>
        </p:txBody>
      </p:sp>
      <p:sp>
        <p:nvSpPr>
          <p:cNvPr id="57347" name="Rectangle 2"/>
          <p:cNvSpPr>
            <a:spLocks noGrp="1" noRot="1" noChangeAspect="1" noChangeArrowheads="1" noTextEdit="1"/>
          </p:cNvSpPr>
          <p:nvPr>
            <p:ph type="sldImg"/>
          </p:nvPr>
        </p:nvSpPr>
        <p:spPr>
          <a:xfrm>
            <a:off x="2698750" y="511175"/>
            <a:ext cx="4529138" cy="2547938"/>
          </a:xfrm>
          <a:ln/>
        </p:spPr>
      </p:sp>
      <p:sp>
        <p:nvSpPr>
          <p:cNvPr id="57348" name="Rectangle 3"/>
          <p:cNvSpPr>
            <a:spLocks noGrp="1" noChangeArrowheads="1"/>
          </p:cNvSpPr>
          <p:nvPr>
            <p:ph type="body" idx="1"/>
          </p:nvPr>
        </p:nvSpPr>
        <p:spPr>
          <a:noFill/>
        </p:spPr>
        <p:txBody>
          <a:bodyPr/>
          <a:lstStyle/>
          <a:p>
            <a:pPr eaLnBrk="1" hangingPunct="1"/>
            <a:r>
              <a:rPr lang="en-US" altLang="ja-JP" dirty="0"/>
              <a:t>【</a:t>
            </a:r>
            <a:r>
              <a:rPr lang="ja-JP" altLang="en-US" dirty="0"/>
              <a:t>視覚の発達</a:t>
            </a:r>
            <a:r>
              <a:rPr lang="en-US" altLang="ja-JP" dirty="0"/>
              <a:t>】</a:t>
            </a:r>
          </a:p>
          <a:p>
            <a:pPr eaLnBrk="1" hangingPunct="1"/>
            <a:r>
              <a:rPr lang="ja-JP" altLang="en-US" dirty="0"/>
              <a:t>生まれたばかりの赤ちゃんは、はっきりとものが見えません。生後</a:t>
            </a:r>
            <a:r>
              <a:rPr lang="en-US" altLang="ja-JP" dirty="0"/>
              <a:t>3</a:t>
            </a:r>
            <a:r>
              <a:rPr lang="ja-JP" altLang="en-US" dirty="0"/>
              <a:t>か月になると</a:t>
            </a:r>
            <a:r>
              <a:rPr lang="en-US" altLang="ja-JP" dirty="0"/>
              <a:t>0.02</a:t>
            </a:r>
            <a:r>
              <a:rPr lang="ja-JP" altLang="en-US" dirty="0"/>
              <a:t>、</a:t>
            </a:r>
            <a:r>
              <a:rPr lang="en-US" altLang="ja-JP" dirty="0"/>
              <a:t>1</a:t>
            </a:r>
            <a:r>
              <a:rPr lang="ja-JP" altLang="en-US" dirty="0"/>
              <a:t>歳で</a:t>
            </a:r>
            <a:r>
              <a:rPr lang="en-US" altLang="ja-JP" dirty="0"/>
              <a:t>0.2</a:t>
            </a:r>
            <a:r>
              <a:rPr lang="ja-JP" altLang="en-US" dirty="0"/>
              <a:t>くらいの視力になると考えられています。</a:t>
            </a:r>
            <a:r>
              <a:rPr lang="en-US" altLang="ja-JP" dirty="0"/>
              <a:t>3</a:t>
            </a:r>
            <a:r>
              <a:rPr lang="ja-JP" altLang="en-US" dirty="0"/>
              <a:t>歳までに急激に視覚が発達し、</a:t>
            </a:r>
            <a:r>
              <a:rPr lang="en-US" altLang="ja-JP" dirty="0"/>
              <a:t>3</a:t>
            </a:r>
            <a:r>
              <a:rPr lang="ja-JP" altLang="en-US" dirty="0"/>
              <a:t>歳で</a:t>
            </a:r>
            <a:r>
              <a:rPr lang="en-US" altLang="ja-JP" dirty="0"/>
              <a:t>0.6〜0.9</a:t>
            </a:r>
            <a:r>
              <a:rPr lang="ja-JP" altLang="en-US" dirty="0"/>
              <a:t>、</a:t>
            </a:r>
            <a:r>
              <a:rPr lang="en-US" altLang="ja-JP" dirty="0"/>
              <a:t>5</a:t>
            </a:r>
            <a:r>
              <a:rPr lang="ja-JP" altLang="en-US" dirty="0"/>
              <a:t>歳では</a:t>
            </a:r>
            <a:r>
              <a:rPr lang="en-US" altLang="ja-JP" dirty="0"/>
              <a:t>1.0</a:t>
            </a:r>
            <a:r>
              <a:rPr lang="ja-JP" altLang="en-US" dirty="0"/>
              <a:t>以上となり視力は成熟します。視力は生まれた時にはまだまだ未熟ですが、「ぼやけていないくっきりとしたモノを見る」ということによって成長とともに発達します。</a:t>
            </a:r>
          </a:p>
          <a:p>
            <a:pPr eaLnBrk="1" hangingPunct="1"/>
            <a:r>
              <a:rPr lang="ja-JP" altLang="en-US" dirty="0"/>
              <a:t>また、私たちの目は左右二つあり、両目でモノを立体的に見ています。両目でモノを見る機能を両眼視機能といいます。この両眼視機能も視力と同じように、生まれてから「モノを両目で同時に見る」ということで発達します。</a:t>
            </a:r>
          </a:p>
          <a:p>
            <a:pPr eaLnBrk="1" hangingPunct="1"/>
            <a:endParaRPr lang="en-US" altLang="ja-JP" dirty="0"/>
          </a:p>
        </p:txBody>
      </p:sp>
    </p:spTree>
    <p:extLst>
      <p:ext uri="{BB962C8B-B14F-4D97-AF65-F5344CB8AC3E}">
        <p14:creationId xmlns:p14="http://schemas.microsoft.com/office/powerpoint/2010/main" val="498794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902075" y="9520238"/>
            <a:ext cx="29860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3" tIns="47627" rIns="95253" bIns="47627" anchor="b"/>
          <a:lstStyle>
            <a:lvl1pPr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eaLnBrk="1" hangingPunct="1">
              <a:spcBef>
                <a:spcPct val="0"/>
              </a:spcBef>
            </a:pPr>
            <a:fld id="{60FDBBC0-DC5B-49D7-8BF0-3B6D7F0EB6CF}" type="slidenum">
              <a:rPr lang="en-US" altLang="ja-JP" sz="1300">
                <a:solidFill>
                  <a:schemeClr val="bg1"/>
                </a:solidFill>
                <a:ea typeface="ＭＳ ゴシック" panose="020B0609070205080204" pitchFamily="49" charset="-128"/>
              </a:rPr>
              <a:pPr algn="r" eaLnBrk="1" hangingPunct="1">
                <a:spcBef>
                  <a:spcPct val="0"/>
                </a:spcBef>
              </a:pPr>
              <a:t>21</a:t>
            </a:fld>
            <a:endParaRPr lang="en-US" altLang="ja-JP" sz="1300">
              <a:solidFill>
                <a:schemeClr val="bg1"/>
              </a:solidFill>
              <a:ea typeface="ＭＳ ゴシック" panose="020B0609070205080204" pitchFamily="49" charset="-128"/>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t>【</a:t>
            </a:r>
            <a:r>
              <a:rPr lang="ja-JP" altLang="en-US" dirty="0"/>
              <a:t>屈折検査機器の種類と特徴</a:t>
            </a:r>
            <a:r>
              <a:rPr lang="en-US" altLang="ja-JP" dirty="0"/>
              <a:t>】</a:t>
            </a:r>
          </a:p>
          <a:p>
            <a:r>
              <a:rPr lang="ja-JP" altLang="en-US" dirty="0"/>
              <a:t>現在販売されている検査機器にはハンディタイプと据置型があります。健診では、検査に不慣れな者でも検査成功率が高いフォトスクリーナーが多く用いられます。</a:t>
            </a:r>
            <a:endParaRPr lang="ja-JP" altLang="ja-JP" dirty="0"/>
          </a:p>
        </p:txBody>
      </p:sp>
    </p:spTree>
    <p:extLst>
      <p:ext uri="{BB962C8B-B14F-4D97-AF65-F5344CB8AC3E}">
        <p14:creationId xmlns:p14="http://schemas.microsoft.com/office/powerpoint/2010/main" val="1274167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0963" y="741363"/>
            <a:ext cx="6573837" cy="3698875"/>
          </a:xfrm>
          <a:prstGeom prst="rect">
            <a:avLst/>
          </a:prstGeo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屈折検査導入の地域格差を解消するため、厚労省における令和 </a:t>
            </a:r>
            <a:r>
              <a:rPr kumimoji="1" lang="en-US" altLang="ja-JP" dirty="0"/>
              <a:t>4 </a:t>
            </a:r>
            <a:r>
              <a:rPr kumimoji="1" lang="ja-JP" altLang="en-US" dirty="0"/>
              <a:t>年度「母子保健対策強化事業」の補助対象として屈折検査機器の整備が明示されました。</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今まで、屈折検査導入をあきらめていた自治体も、</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日本眼科医会のマニュアルが作成され、国からの推奨、補助金が提案されたことで、導入に向け前進するはずです。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a:xfrm>
            <a:off x="3815374" y="9371285"/>
            <a:ext cx="2918831" cy="493316"/>
          </a:xfrm>
          <a:prstGeom prst="rect">
            <a:avLst/>
          </a:prstGeom>
        </p:spPr>
        <p:txBody>
          <a:bodyPr/>
          <a:lstStyle/>
          <a:p>
            <a:fld id="{5E321F36-AA51-47E6-93C4-0B0EDB797D45}" type="slidenum">
              <a:rPr lang="ja-JP" altLang="en-US" smtClean="0"/>
              <a:pPr/>
              <a:t>22</a:t>
            </a:fld>
            <a:endParaRPr lang="ja-JP" altLang="en-US" dirty="0"/>
          </a:p>
        </p:txBody>
      </p:sp>
    </p:spTree>
    <p:extLst>
      <p:ext uri="{BB962C8B-B14F-4D97-AF65-F5344CB8AC3E}">
        <p14:creationId xmlns:p14="http://schemas.microsoft.com/office/powerpoint/2010/main" val="3279580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0963" y="741363"/>
            <a:ext cx="6573837" cy="3698875"/>
          </a:xfrm>
          <a:prstGeom prst="rect">
            <a:avLst/>
          </a:prstGeom>
        </p:spPr>
      </p:sp>
      <p:sp>
        <p:nvSpPr>
          <p:cNvPr id="4" name="スライド番号プレースホルダー 3"/>
          <p:cNvSpPr>
            <a:spLocks noGrp="1"/>
          </p:cNvSpPr>
          <p:nvPr>
            <p:ph type="sldNum" sz="quarter" idx="5"/>
          </p:nvPr>
        </p:nvSpPr>
        <p:spPr>
          <a:xfrm>
            <a:off x="3815374" y="9371285"/>
            <a:ext cx="2918831" cy="49331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321F36-AA51-47E6-93C4-0B0EDB797D45}" type="slidenum">
              <a:rPr kumimoji="1" lang="ja-JP" altLang="en-US" sz="1200" b="0" i="0" u="none" strike="noStrike" kern="1200" cap="none" spc="0" normalizeH="0" baseline="0" noProof="0" smtClean="0">
                <a:ln>
                  <a:noFill/>
                </a:ln>
                <a:solidFill>
                  <a:prstClr val="black"/>
                </a:solidFill>
                <a:effectLst/>
                <a:uLnTx/>
                <a:uFillTx/>
                <a:latin typeface="Calibri"/>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dirty="0">
              <a:ln>
                <a:noFill/>
              </a:ln>
              <a:solidFill>
                <a:prstClr val="black"/>
              </a:solidFill>
              <a:effectLst/>
              <a:uLnTx/>
              <a:uFillTx/>
              <a:latin typeface="Calibri"/>
              <a:ea typeface="メイリオ"/>
              <a:cs typeface="+mn-cs"/>
            </a:endParaRPr>
          </a:p>
        </p:txBody>
      </p:sp>
      <p:sp>
        <p:nvSpPr>
          <p:cNvPr id="6" name="ノート プレースホルダー 5">
            <a:extLst>
              <a:ext uri="{FF2B5EF4-FFF2-40B4-BE49-F238E27FC236}">
                <a16:creationId xmlns:a16="http://schemas.microsoft.com/office/drawing/2014/main" id="{965FCC1A-F5F8-4325-B299-5105CD229354}"/>
              </a:ext>
            </a:extLst>
          </p:cNvPr>
          <p:cNvSpPr>
            <a:spLocks noGrp="1"/>
          </p:cNvSpPr>
          <p:nvPr>
            <p:ph type="body" sz="quarter" idx="3"/>
          </p:nvPr>
        </p:nvSpPr>
        <p:spPr/>
        <p:txBody>
          <a:bodyPr/>
          <a:lstStyle/>
          <a:p>
            <a:r>
              <a:rPr lang="ja-JP" altLang="en-US" dirty="0"/>
              <a:t>都道府県は、</a:t>
            </a:r>
            <a:r>
              <a:rPr lang="en-US" altLang="ja-JP" dirty="0"/>
              <a:t>3</a:t>
            </a:r>
            <a:r>
              <a:rPr lang="ja-JP" altLang="en-US" dirty="0"/>
              <a:t>歳児健診における視覚検査の円滑な推進を図るため、関係機関からなる検討会を設置し、屈折検査を含む視覚検査や精密検査を推進する上での問題点等について検討を行うとよいでしょう。 例えば、共通の報告様式を作成してその運用を徹底する上でも、検討会の場を活用し、市区町村や都道府県眼科医会等の関係機関の理解を得る必要があります。また、検査結果のデータを基に課題を整理し、市区町村単位では解決が難しい事がらについて、関係機関とともに解決策を探ることも重要です。 </a:t>
            </a:r>
            <a:endParaRPr lang="en-US" altLang="ja-JP" dirty="0"/>
          </a:p>
          <a:p>
            <a:r>
              <a:rPr lang="ja-JP" altLang="en-US" dirty="0"/>
              <a:t>このような都道府県レベルでの取り組みを推進するため、令和</a:t>
            </a:r>
            <a:r>
              <a:rPr lang="en-US" altLang="ja-JP" dirty="0"/>
              <a:t>5</a:t>
            </a:r>
            <a:r>
              <a:rPr lang="ja-JP" altLang="en-US" dirty="0"/>
              <a:t>年に母子保健対策強化事業が拡充され、都道府県事業も補助金の対象となりました。</a:t>
            </a:r>
          </a:p>
        </p:txBody>
      </p:sp>
    </p:spTree>
    <p:extLst>
      <p:ext uri="{BB962C8B-B14F-4D97-AF65-F5344CB8AC3E}">
        <p14:creationId xmlns:p14="http://schemas.microsoft.com/office/powerpoint/2010/main" val="2411408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a:t>
            </a:r>
            <a:r>
              <a:rPr kumimoji="1" lang="ja-JP" altLang="en-US" dirty="0"/>
              <a:t>歳児視覚検査の流れ</a:t>
            </a:r>
            <a:r>
              <a:rPr kumimoji="1" lang="en-US" altLang="ja-JP" dirty="0"/>
              <a:t>】</a:t>
            </a:r>
          </a:p>
          <a:p>
            <a:r>
              <a:rPr kumimoji="1" lang="ja-JP" altLang="en-US" dirty="0"/>
              <a:t>視力検査可能率を考慮すると、実施時期は</a:t>
            </a:r>
            <a:r>
              <a:rPr kumimoji="1" lang="en-US" altLang="ja-JP" dirty="0"/>
              <a:t>3</a:t>
            </a:r>
            <a:r>
              <a:rPr kumimoji="1" lang="ja-JP" altLang="en-US" dirty="0"/>
              <a:t>歳５～</a:t>
            </a:r>
            <a:r>
              <a:rPr kumimoji="1" lang="en-US" altLang="ja-JP" dirty="0"/>
              <a:t>6</a:t>
            </a:r>
            <a:r>
              <a:rPr kumimoji="1" lang="ja-JP" altLang="en-US" dirty="0"/>
              <a:t>か月が望ましいと考えられます。</a:t>
            </a:r>
            <a:endParaRPr kumimoji="1" lang="en-US" altLang="ja-JP" dirty="0"/>
          </a:p>
          <a:p>
            <a:r>
              <a:rPr kumimoji="1" lang="en-US" altLang="ja-JP" dirty="0"/>
              <a:t>50</a:t>
            </a:r>
            <a:r>
              <a:rPr kumimoji="1" lang="ja-JP" altLang="en-US" dirty="0"/>
              <a:t>人にひとりといわれる弱視や斜視の発見が主な目的です。</a:t>
            </a:r>
            <a:endParaRPr kumimoji="1" lang="en-US" altLang="ja-JP" dirty="0"/>
          </a:p>
          <a:p>
            <a:r>
              <a:rPr kumimoji="1" lang="ja-JP" altLang="en-US" dirty="0"/>
              <a:t>家庭での一次検査ではアンケートと視力検査を行い、健診会場での二次検査では、アンケート・視力検査結果の確認と医師の診察を行います。近年は多くの自治体で、受診児全例に屈折検査を実施しています。</a:t>
            </a:r>
            <a:endParaRPr kumimoji="1" lang="en-US" altLang="ja-JP" dirty="0"/>
          </a:p>
          <a:p>
            <a:r>
              <a:rPr kumimoji="1" lang="ja-JP" altLang="en-US" dirty="0"/>
              <a:t>一次・二次検査で異常が疑われたこどもには精検依頼票が発行され、眼科医療機関にて精密検査が実施されます。</a:t>
            </a:r>
            <a:endParaRPr kumimoji="1" lang="en-US" altLang="ja-JP" dirty="0"/>
          </a:p>
        </p:txBody>
      </p:sp>
      <p:sp>
        <p:nvSpPr>
          <p:cNvPr id="4" name="スライド番号プレースホルダー 3"/>
          <p:cNvSpPr>
            <a:spLocks noGrp="1"/>
          </p:cNvSpPr>
          <p:nvPr>
            <p:ph type="sldNum" sz="quarter" idx="5"/>
          </p:nvPr>
        </p:nvSpPr>
        <p:spPr/>
        <p:txBody>
          <a:bodyPr/>
          <a:lstStyle/>
          <a:p>
            <a:fld id="{5E321F36-AA51-47E6-93C4-0B0EDB797D45}" type="slidenum">
              <a:rPr lang="ja-JP" altLang="en-US" smtClean="0"/>
              <a:pPr/>
              <a:t>24</a:t>
            </a:fld>
            <a:endParaRPr lang="ja-JP" altLang="en-US" dirty="0"/>
          </a:p>
        </p:txBody>
      </p:sp>
    </p:spTree>
    <p:extLst>
      <p:ext uri="{BB962C8B-B14F-4D97-AF65-F5344CB8AC3E}">
        <p14:creationId xmlns:p14="http://schemas.microsoft.com/office/powerpoint/2010/main" val="3743940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02075" y="9520238"/>
            <a:ext cx="29860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3" tIns="47627" rIns="95253" bIns="47627" anchor="b"/>
          <a:lstStyle>
            <a:lvl1pPr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eaLnBrk="1" hangingPunct="1">
              <a:spcBef>
                <a:spcPct val="0"/>
              </a:spcBef>
            </a:pPr>
            <a:fld id="{B359BB88-4C7C-431E-9A74-33A682A29C94}" type="slidenum">
              <a:rPr lang="en-US" altLang="ja-JP" sz="1300">
                <a:solidFill>
                  <a:schemeClr val="bg1"/>
                </a:solidFill>
                <a:ea typeface="ＭＳ ゴシック" panose="020B0609070205080204" pitchFamily="49" charset="-128"/>
              </a:rPr>
              <a:pPr algn="r" eaLnBrk="1" hangingPunct="1">
                <a:spcBef>
                  <a:spcPct val="0"/>
                </a:spcBef>
              </a:pPr>
              <a:t>25</a:t>
            </a:fld>
            <a:endParaRPr lang="en-US" altLang="ja-JP" sz="1300">
              <a:solidFill>
                <a:schemeClr val="bg1"/>
              </a:solidFill>
              <a:ea typeface="ＭＳ ゴシック" panose="020B0609070205080204" pitchFamily="49"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屈折検査で把握できるのは眼球の状態であり、視力そのものを評価することはできないため、屈折検査を導入しても、視力検査を省略することはできません。</a:t>
            </a:r>
            <a:endParaRPr lang="en-US" altLang="ja-JP" dirty="0"/>
          </a:p>
          <a:p>
            <a:r>
              <a:rPr lang="ja-JP" altLang="en-US" dirty="0"/>
              <a:t>しっかり片目を隠して、片目ずつの視力を測定することが大切です。検査距離</a:t>
            </a:r>
            <a:r>
              <a:rPr lang="en-US" altLang="ja-JP" dirty="0"/>
              <a:t>2.5</a:t>
            </a:r>
            <a:r>
              <a:rPr lang="ja-JP" altLang="en-US" dirty="0"/>
              <a:t>ｍは目測ではなくメジャーで正確に測ります。</a:t>
            </a:r>
          </a:p>
          <a:p>
            <a:endParaRPr lang="ja-JP" altLang="ja-JP" dirty="0"/>
          </a:p>
        </p:txBody>
      </p:sp>
    </p:spTree>
    <p:extLst>
      <p:ext uri="{BB962C8B-B14F-4D97-AF65-F5344CB8AC3E}">
        <p14:creationId xmlns:p14="http://schemas.microsoft.com/office/powerpoint/2010/main" val="1515208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02075" y="9520238"/>
            <a:ext cx="29860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3" tIns="47627" rIns="95253" bIns="47627" anchor="b"/>
          <a:lstStyle>
            <a:lvl1pPr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eaLnBrk="1" hangingPunct="1">
              <a:spcBef>
                <a:spcPct val="0"/>
              </a:spcBef>
            </a:pPr>
            <a:fld id="{B359BB88-4C7C-431E-9A74-33A682A29C94}" type="slidenum">
              <a:rPr lang="en-US" altLang="ja-JP" sz="1300">
                <a:solidFill>
                  <a:schemeClr val="bg1"/>
                </a:solidFill>
                <a:ea typeface="ＭＳ ゴシック" panose="020B0609070205080204" pitchFamily="49" charset="-128"/>
              </a:rPr>
              <a:pPr algn="r" eaLnBrk="1" hangingPunct="1">
                <a:spcBef>
                  <a:spcPct val="0"/>
                </a:spcBef>
              </a:pPr>
              <a:t>26</a:t>
            </a:fld>
            <a:endParaRPr lang="en-US" altLang="ja-JP" sz="1300">
              <a:solidFill>
                <a:schemeClr val="bg1"/>
              </a:solidFill>
              <a:ea typeface="ＭＳ ゴシック" panose="020B0609070205080204" pitchFamily="49"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algn="just" rtl="0" eaLnBrk="1" fontAlgn="ctr" latinLnBrk="0" hangingPunct="1">
              <a:spcBef>
                <a:spcPts val="0"/>
              </a:spcBef>
              <a:spcAft>
                <a:spcPts val="0"/>
              </a:spcAft>
            </a:pPr>
            <a:r>
              <a:rPr lang="ja-JP" altLang="en-US" dirty="0"/>
              <a:t>アンケートの項目に該当するものがあれば眼科精密検査とします。</a:t>
            </a:r>
            <a:endParaRPr lang="en-US" altLang="ja-JP" dirty="0"/>
          </a:p>
          <a:p>
            <a:pPr marL="0" algn="just" rtl="0" eaLnBrk="1" fontAlgn="ctr" latinLnBrk="0" hangingPunct="1">
              <a:spcBef>
                <a:spcPts val="0"/>
              </a:spcBef>
              <a:spcAft>
                <a:spcPts val="0"/>
              </a:spcAft>
            </a:pPr>
            <a:r>
              <a:rPr lang="ja-JP" altLang="en-US" dirty="0"/>
              <a:t>視力不良、斜視などでは、</a:t>
            </a:r>
            <a:r>
              <a:rPr kumimoji="1" lang="ja-JP" altLang="ja-JP" sz="1800" b="0" i="0" u="none" strike="noStrike"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目つきがおかしい</a:t>
            </a:r>
            <a:r>
              <a:rPr kumimoji="1" lang="ja-JP" altLang="en-US" sz="1800" b="0" i="0" u="none" strike="noStrike" kern="1200" dirty="0">
                <a:solidFill>
                  <a:schemeClr val="tx1"/>
                </a:solidFill>
                <a:effectLst/>
                <a:latin typeface="Arial" panose="020B0604020202020204" pitchFamily="34" charset="0"/>
                <a:ea typeface="メイリオ"/>
                <a:cs typeface="+mn-cs"/>
              </a:rPr>
              <a:t>、</a:t>
            </a:r>
            <a:r>
              <a:rPr kumimoji="1" lang="ja-JP" altLang="ja-JP" sz="1800" b="0" i="0" u="none" strike="noStrike"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目を細める、</a:t>
            </a:r>
            <a:r>
              <a:rPr kumimoji="1" lang="ja-JP" altLang="en-US" sz="1800" b="0" i="0" u="none" strike="noStrike"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極端にモノに近づいて見る、</a:t>
            </a:r>
            <a:r>
              <a:rPr kumimoji="1" lang="ja-JP" altLang="ja-JP" sz="1800" b="0" i="0" u="none" strike="noStrike"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片目の視線がずれる</a:t>
            </a:r>
            <a:r>
              <a:rPr kumimoji="1" lang="ja-JP" altLang="en-US" sz="1800" b="0" i="0" u="none" strike="noStrike"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などの症状があります。</a:t>
            </a:r>
            <a:endParaRPr lang="ja-JP" altLang="ja-JP" sz="1800" b="0" i="0" u="none" strike="noStrike" dirty="0">
              <a:effectLst/>
              <a:latin typeface="Arial" panose="020B0604020202020204" pitchFamily="34" charset="0"/>
            </a:endParaRPr>
          </a:p>
          <a:p>
            <a:pPr marL="0" algn="just" rtl="0" eaLnBrk="1" fontAlgn="ctr" latinLnBrk="0" hangingPunct="1">
              <a:spcBef>
                <a:spcPts val="0"/>
              </a:spcBef>
              <a:spcAft>
                <a:spcPts val="0"/>
              </a:spcAft>
            </a:pPr>
            <a:r>
              <a:rPr kumimoji="1" lang="ja-JP" altLang="ja-JP" sz="1800" b="0" i="0" u="none" strike="noStrike"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先天白内障、先天緑内障、睫毛内反症による角膜障害、網膜疾患、斜視など</a:t>
            </a:r>
            <a:r>
              <a:rPr kumimoji="1" lang="ja-JP" altLang="en-US" sz="1800" b="0" i="0" u="none" strike="noStrike"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では、ひどくまぶしがることがあります。</a:t>
            </a:r>
            <a:endParaRPr lang="ja-JP" altLang="ja-JP" sz="1800" b="0" i="0" u="none" strike="noStrike" dirty="0">
              <a:effectLst/>
              <a:latin typeface="Arial" panose="020B0604020202020204" pitchFamily="34" charset="0"/>
            </a:endParaRPr>
          </a:p>
          <a:p>
            <a:pPr marL="0" algn="just" rtl="0" eaLnBrk="1" fontAlgn="ctr" latinLnBrk="0" hangingPunct="1">
              <a:spcBef>
                <a:spcPts val="0"/>
              </a:spcBef>
              <a:spcAft>
                <a:spcPts val="0"/>
              </a:spcAft>
            </a:pPr>
            <a:r>
              <a:rPr kumimoji="1" lang="ja-JP" altLang="en-US" sz="1800" b="0" i="0" u="none" strike="noStrike"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斜視、眼振、眼瞼下垂、睫毛内反症などでは、モノ</a:t>
            </a:r>
            <a:r>
              <a:rPr kumimoji="1" lang="ja-JP" altLang="ja-JP" sz="1800" b="0" i="0" u="none" strike="noStrike"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を見るとき、頭を傾けたり、横目で見る</a:t>
            </a:r>
            <a:r>
              <a:rPr kumimoji="1" lang="ja-JP" altLang="en-US" sz="1800" b="0" i="0" u="none" strike="noStrike"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ことがあります。</a:t>
            </a:r>
            <a:endParaRPr lang="ja-JP" altLang="ja-JP" sz="1800" b="0" i="0" u="none" strike="noStrike" dirty="0">
              <a:effectLst/>
              <a:latin typeface="Arial" panose="020B0604020202020204" pitchFamily="34" charset="0"/>
            </a:endParaRPr>
          </a:p>
          <a:p>
            <a:pPr marL="0" algn="just" rtl="0" eaLnBrk="1" fontAlgn="ctr" latinLnBrk="0" hangingPunct="1">
              <a:spcBef>
                <a:spcPts val="0"/>
              </a:spcBef>
              <a:spcAft>
                <a:spcPts val="0"/>
              </a:spcAft>
            </a:pPr>
            <a:r>
              <a:rPr kumimoji="1" lang="ja-JP" altLang="ja-JP" sz="1800" b="0" i="0" u="none" strike="noStrike"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先天白内障、網膜疾患</a:t>
            </a:r>
            <a:r>
              <a:rPr kumimoji="1" lang="ja-JP" altLang="en-US" sz="1800" b="0" i="0" u="none" strike="noStrike"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では、黒目の中央が白っぽく見えることがあります。</a:t>
            </a:r>
          </a:p>
          <a:p>
            <a:pPr marL="0" algn="just" rtl="0" eaLnBrk="1" fontAlgn="ctr" latinLnBrk="0" hangingPunct="1">
              <a:spcBef>
                <a:spcPts val="0"/>
              </a:spcBef>
              <a:spcAft>
                <a:spcPts val="0"/>
              </a:spcAft>
            </a:pPr>
            <a:endParaRPr lang="ja-JP" altLang="ja-JP" sz="1800" b="0" i="0" u="none" strike="noStrike" dirty="0">
              <a:effectLst/>
              <a:latin typeface="Arial" panose="020B0604020202020204" pitchFamily="34" charset="0"/>
            </a:endParaRPr>
          </a:p>
          <a:p>
            <a:endParaRPr lang="ja-JP" altLang="ja-JP" dirty="0"/>
          </a:p>
        </p:txBody>
      </p:sp>
    </p:spTree>
    <p:extLst>
      <p:ext uri="{BB962C8B-B14F-4D97-AF65-F5344CB8AC3E}">
        <p14:creationId xmlns:p14="http://schemas.microsoft.com/office/powerpoint/2010/main" val="1975735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a:prstGeom prst="rect">
            <a:avLst/>
          </a:prstGeom>
          <a:noFill/>
          <a:ln w="12700">
            <a:solidFill>
              <a:prstClr val="black"/>
            </a:solidFill>
          </a:ln>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二次検査（健診会場）屈折検査のポイント</a:t>
            </a:r>
            <a:r>
              <a:rPr kumimoji="1" lang="en-US" altLang="ja-JP" dirty="0"/>
              <a:t>】</a:t>
            </a:r>
          </a:p>
          <a:p>
            <a:r>
              <a:rPr kumimoji="1" lang="ja-JP" altLang="en-US" dirty="0"/>
              <a:t>受診者全員に屈折検査を行います。屈折検査で異常と判定された場合はすべて要精検となるため、健診会場での視力再検査の必要はありません。屈折検査で測定不能となる場合も、目の疾患がが隠れている可能性があるため要精検とします。</a:t>
            </a:r>
          </a:p>
        </p:txBody>
      </p:sp>
    </p:spTree>
    <p:extLst>
      <p:ext uri="{BB962C8B-B14F-4D97-AF65-F5344CB8AC3E}">
        <p14:creationId xmlns:p14="http://schemas.microsoft.com/office/powerpoint/2010/main" val="371776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02075" y="9520238"/>
            <a:ext cx="29860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3" tIns="47627" rIns="95253" bIns="47627" anchor="b"/>
          <a:lstStyle>
            <a:lvl1pPr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eaLnBrk="1" hangingPunct="1">
              <a:spcBef>
                <a:spcPct val="0"/>
              </a:spcBef>
            </a:pPr>
            <a:fld id="{B359BB88-4C7C-431E-9A74-33A682A29C94}" type="slidenum">
              <a:rPr lang="en-US" altLang="ja-JP" sz="1300">
                <a:solidFill>
                  <a:schemeClr val="bg1"/>
                </a:solidFill>
                <a:ea typeface="ＭＳ ゴシック" panose="020B0609070205080204" pitchFamily="49" charset="-128"/>
              </a:rPr>
              <a:pPr algn="r" eaLnBrk="1" hangingPunct="1">
                <a:spcBef>
                  <a:spcPct val="0"/>
                </a:spcBef>
              </a:pPr>
              <a:t>28</a:t>
            </a:fld>
            <a:endParaRPr lang="en-US" altLang="ja-JP" sz="1300">
              <a:solidFill>
                <a:schemeClr val="bg1"/>
              </a:solidFill>
              <a:ea typeface="ＭＳ ゴシック" panose="020B0609070205080204" pitchFamily="49"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二次検査の前に、書面で屈折検査の必要性や検査内容を説明します。</a:t>
            </a:r>
            <a:endParaRPr lang="ja-JP" altLang="ja-JP" dirty="0"/>
          </a:p>
        </p:txBody>
      </p:sp>
    </p:spTree>
    <p:extLst>
      <p:ext uri="{BB962C8B-B14F-4D97-AF65-F5344CB8AC3E}">
        <p14:creationId xmlns:p14="http://schemas.microsoft.com/office/powerpoint/2010/main" val="3169590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a:prstGeom prst="rect">
            <a:avLst/>
          </a:prstGeom>
          <a:noFill/>
          <a:ln w="12700">
            <a:solidFill>
              <a:prstClr val="black"/>
            </a:solidFill>
          </a:ln>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フォトスクリーナーの検査方法</a:t>
            </a:r>
            <a:r>
              <a:rPr kumimoji="1" lang="en-US" altLang="ja-JP" dirty="0"/>
              <a:t>】</a:t>
            </a:r>
          </a:p>
          <a:p>
            <a:r>
              <a:rPr kumimoji="1" lang="ja-JP" altLang="en-US" dirty="0"/>
              <a:t>部屋の照明を落とします（半暗室）。画面の光っている部分を見るよう声をかけ、機器は水平に持ち、画面中央に目元が映るよう調整します。頭の傾きや顔まわしがないか、前髪が瞳孔に被っていないかを確認し、測定します。</a:t>
            </a:r>
          </a:p>
          <a:p>
            <a:endParaRPr kumimoji="1" lang="ja-JP" altLang="en-US" dirty="0"/>
          </a:p>
        </p:txBody>
      </p:sp>
    </p:spTree>
    <p:extLst>
      <p:ext uri="{BB962C8B-B14F-4D97-AF65-F5344CB8AC3E}">
        <p14:creationId xmlns:p14="http://schemas.microsoft.com/office/powerpoint/2010/main" val="869231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0963" y="741363"/>
            <a:ext cx="6573837" cy="3698875"/>
          </a:xfrm>
          <a:prstGeom prst="rect">
            <a:avLst/>
          </a:prstGeom>
        </p:spPr>
      </p:sp>
      <p:sp>
        <p:nvSpPr>
          <p:cNvPr id="3" name="ノート プレースホルダー 2"/>
          <p:cNvSpPr>
            <a:spLocks noGrp="1"/>
          </p:cNvSpPr>
          <p:nvPr>
            <p:ph type="body" idx="1"/>
          </p:nvPr>
        </p:nvSpPr>
        <p:spPr/>
        <p:txBody>
          <a:bodyPr/>
          <a:lstStyle/>
          <a:p>
            <a:r>
              <a:rPr kumimoji="1" lang="ja-JP" altLang="en-US" dirty="0"/>
              <a:t>フォトスクリーナーであるスポットビジョンスクリーナーは、視機能検査の訓練を受けていない者でも検査ができるように設計されています。</a:t>
            </a:r>
            <a:endParaRPr kumimoji="1" lang="en-US" altLang="ja-JP" dirty="0"/>
          </a:p>
          <a:p>
            <a:r>
              <a:rPr kumimoji="1" lang="ja-JP" altLang="en-US" dirty="0"/>
              <a:t>測定距離は約１</a:t>
            </a:r>
            <a:r>
              <a:rPr kumimoji="1" lang="en-US" altLang="ja-JP" dirty="0"/>
              <a:t>m</a:t>
            </a:r>
            <a:r>
              <a:rPr kumimoji="1" lang="ja-JP" altLang="en-US" dirty="0"/>
              <a:t>で、ライトで子供の固視を促します。従来のオートレフとくらべて測定距離が長いため、調節の介入が少ないと報告されています。</a:t>
            </a:r>
            <a:endParaRPr kumimoji="1" lang="en-US" altLang="ja-JP" dirty="0"/>
          </a:p>
          <a:p>
            <a:r>
              <a:rPr kumimoji="1" lang="ja-JP" altLang="en-US" dirty="0"/>
              <a:t>屈折値の測定以外にも、視線測定、瞳孔径、瞳孔間距離の計測も可能です。数秒で両眼を検出して測定することができます。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a:xfrm>
            <a:off x="3815374" y="9371285"/>
            <a:ext cx="2918831" cy="493316"/>
          </a:xfrm>
          <a:prstGeom prst="rect">
            <a:avLst/>
          </a:prstGeom>
        </p:spPr>
        <p:txBody>
          <a:bodyPr/>
          <a:lstStyle/>
          <a:p>
            <a:fld id="{B0B99515-8CFA-424E-A635-611FF440BD88}" type="slidenum">
              <a:rPr kumimoji="1" lang="ja-JP" altLang="en-US" smtClean="0"/>
              <a:t>30</a:t>
            </a:fld>
            <a:endParaRPr kumimoji="1" lang="ja-JP" altLang="en-US"/>
          </a:p>
        </p:txBody>
      </p:sp>
    </p:spTree>
    <p:extLst>
      <p:ext uri="{BB962C8B-B14F-4D97-AF65-F5344CB8AC3E}">
        <p14:creationId xmlns:p14="http://schemas.microsoft.com/office/powerpoint/2010/main" val="30342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2272" eaLnBrk="0" hangingPunct="0">
              <a:defRPr kumimoji="1">
                <a:solidFill>
                  <a:schemeClr val="tx1"/>
                </a:solidFill>
                <a:latin typeface="Times New Roman" pitchFamily="18" charset="0"/>
                <a:ea typeface="ＭＳ 明朝" pitchFamily="17" charset="-128"/>
              </a:defRPr>
            </a:lvl1pPr>
            <a:lvl2pPr marL="744904" indent="-286502" defTabSz="942272" eaLnBrk="0" hangingPunct="0">
              <a:defRPr kumimoji="1">
                <a:solidFill>
                  <a:schemeClr val="tx1"/>
                </a:solidFill>
                <a:latin typeface="Times New Roman" pitchFamily="18" charset="0"/>
                <a:ea typeface="ＭＳ 明朝" pitchFamily="17" charset="-128"/>
              </a:defRPr>
            </a:lvl2pPr>
            <a:lvl3pPr marL="1146006" indent="-229201" defTabSz="942272" eaLnBrk="0" hangingPunct="0">
              <a:defRPr kumimoji="1">
                <a:solidFill>
                  <a:schemeClr val="tx1"/>
                </a:solidFill>
                <a:latin typeface="Times New Roman" pitchFamily="18" charset="0"/>
                <a:ea typeface="ＭＳ 明朝" pitchFamily="17" charset="-128"/>
              </a:defRPr>
            </a:lvl3pPr>
            <a:lvl4pPr marL="1604409" indent="-229201" defTabSz="942272" eaLnBrk="0" hangingPunct="0">
              <a:defRPr kumimoji="1">
                <a:solidFill>
                  <a:schemeClr val="tx1"/>
                </a:solidFill>
                <a:latin typeface="Times New Roman" pitchFamily="18" charset="0"/>
                <a:ea typeface="ＭＳ 明朝" pitchFamily="17" charset="-128"/>
              </a:defRPr>
            </a:lvl4pPr>
            <a:lvl5pPr marL="2062811" indent="-229201" defTabSz="942272" eaLnBrk="0" hangingPunct="0">
              <a:defRPr kumimoji="1">
                <a:solidFill>
                  <a:schemeClr val="tx1"/>
                </a:solidFill>
                <a:latin typeface="Times New Roman" pitchFamily="18" charset="0"/>
                <a:ea typeface="ＭＳ 明朝" pitchFamily="17" charset="-128"/>
              </a:defRPr>
            </a:lvl5pPr>
            <a:lvl6pPr marL="2521214" indent="-229201" defTabSz="942272" eaLnBrk="0" fontAlgn="base" hangingPunct="0">
              <a:spcBef>
                <a:spcPct val="0"/>
              </a:spcBef>
              <a:spcAft>
                <a:spcPct val="0"/>
              </a:spcAft>
              <a:defRPr kumimoji="1">
                <a:solidFill>
                  <a:schemeClr val="tx1"/>
                </a:solidFill>
                <a:latin typeface="Times New Roman" pitchFamily="18" charset="0"/>
                <a:ea typeface="ＭＳ 明朝" pitchFamily="17" charset="-128"/>
              </a:defRPr>
            </a:lvl6pPr>
            <a:lvl7pPr marL="2979617" indent="-229201" defTabSz="942272" eaLnBrk="0" fontAlgn="base" hangingPunct="0">
              <a:spcBef>
                <a:spcPct val="0"/>
              </a:spcBef>
              <a:spcAft>
                <a:spcPct val="0"/>
              </a:spcAft>
              <a:defRPr kumimoji="1">
                <a:solidFill>
                  <a:schemeClr val="tx1"/>
                </a:solidFill>
                <a:latin typeface="Times New Roman" pitchFamily="18" charset="0"/>
                <a:ea typeface="ＭＳ 明朝" pitchFamily="17" charset="-128"/>
              </a:defRPr>
            </a:lvl7pPr>
            <a:lvl8pPr marL="3438020" indent="-229201" defTabSz="942272" eaLnBrk="0" fontAlgn="base" hangingPunct="0">
              <a:spcBef>
                <a:spcPct val="0"/>
              </a:spcBef>
              <a:spcAft>
                <a:spcPct val="0"/>
              </a:spcAft>
              <a:defRPr kumimoji="1">
                <a:solidFill>
                  <a:schemeClr val="tx1"/>
                </a:solidFill>
                <a:latin typeface="Times New Roman" pitchFamily="18" charset="0"/>
                <a:ea typeface="ＭＳ 明朝" pitchFamily="17" charset="-128"/>
              </a:defRPr>
            </a:lvl8pPr>
            <a:lvl9pPr marL="3896422" indent="-229201" defTabSz="942272" eaLnBrk="0" fontAlgn="base" hangingPunct="0">
              <a:spcBef>
                <a:spcPct val="0"/>
              </a:spcBef>
              <a:spcAft>
                <a:spcPct val="0"/>
              </a:spcAft>
              <a:defRPr kumimoji="1">
                <a:solidFill>
                  <a:schemeClr val="tx1"/>
                </a:solidFill>
                <a:latin typeface="Times New Roman" pitchFamily="18" charset="0"/>
                <a:ea typeface="ＭＳ 明朝" pitchFamily="17" charset="-128"/>
              </a:defRPr>
            </a:lvl9pPr>
          </a:lstStyle>
          <a:p>
            <a:pPr eaLnBrk="1" hangingPunct="1"/>
            <a:fld id="{B9100747-FB05-4996-BAF1-D7B481BA8882}" type="slidenum">
              <a:rPr lang="en-US" altLang="ja-JP" smtClean="0">
                <a:ea typeface="ＭＳ Ｐ明朝" pitchFamily="18" charset="-128"/>
              </a:rPr>
              <a:pPr eaLnBrk="1" hangingPunct="1"/>
              <a:t>4</a:t>
            </a:fld>
            <a:endParaRPr lang="en-US" altLang="ja-JP" dirty="0">
              <a:ea typeface="ＭＳ Ｐ明朝" pitchFamily="18" charset="-128"/>
            </a:endParaRPr>
          </a:p>
        </p:txBody>
      </p:sp>
      <p:sp>
        <p:nvSpPr>
          <p:cNvPr id="92163" name="Rectangle 2"/>
          <p:cNvSpPr>
            <a:spLocks noGrp="1" noRot="1" noChangeAspect="1" noChangeArrowheads="1" noTextEdit="1"/>
          </p:cNvSpPr>
          <p:nvPr>
            <p:ph type="sldImg"/>
          </p:nvPr>
        </p:nvSpPr>
        <p:spPr>
          <a:xfrm>
            <a:off x="2698750" y="511175"/>
            <a:ext cx="4529138" cy="2547938"/>
          </a:xfrm>
          <a:ln/>
        </p:spPr>
      </p:sp>
      <p:sp>
        <p:nvSpPr>
          <p:cNvPr id="921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ja-JP" altLang="en-US" dirty="0"/>
              <a:t>私たちは、目に映し出された映像の情報を脳に伝え</a:t>
            </a:r>
            <a:r>
              <a:rPr lang="en-US" altLang="ja-JP" dirty="0"/>
              <a:t>『</a:t>
            </a:r>
            <a:r>
              <a:rPr lang="ja-JP" altLang="en-US" dirty="0"/>
              <a:t>モノを見て</a:t>
            </a:r>
            <a:r>
              <a:rPr lang="en-US" altLang="ja-JP" dirty="0"/>
              <a:t>』</a:t>
            </a:r>
            <a:r>
              <a:rPr lang="ja-JP" altLang="en-US" dirty="0"/>
              <a:t>います。ピントが合った映像信号を脳に伝えることで自然と脳が発達してモノを見る機能が発達します。「見える」とは「脳が刺激を受けて発達する」ことなのです。</a:t>
            </a:r>
            <a:endParaRPr lang="en-US" altLang="ja-JP" dirty="0"/>
          </a:p>
          <a:p>
            <a:pPr eaLnBrk="1" hangingPunct="1"/>
            <a:r>
              <a:rPr lang="ja-JP" altLang="en-US" dirty="0"/>
              <a:t>視力や立体的にモノ見る機能は、「くっきり見る」ことで</a:t>
            </a:r>
            <a:r>
              <a:rPr lang="en-US" altLang="ja-JP" dirty="0"/>
              <a:t>6</a:t>
            </a:r>
            <a:r>
              <a:rPr lang="ja-JP" altLang="en-US" dirty="0"/>
              <a:t>歳頃までに成熟します。</a:t>
            </a:r>
            <a:endParaRPr lang="ja-JP" altLang="ja-JP" dirty="0"/>
          </a:p>
        </p:txBody>
      </p:sp>
    </p:spTree>
    <p:extLst>
      <p:ext uri="{BB962C8B-B14F-4D97-AF65-F5344CB8AC3E}">
        <p14:creationId xmlns:p14="http://schemas.microsoft.com/office/powerpoint/2010/main" val="19794257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操作画面で</a:t>
            </a:r>
            <a:r>
              <a:rPr lang="ja-JP" altLang="en-US" sz="1200" dirty="0"/>
              <a:t>「</a:t>
            </a:r>
            <a:r>
              <a:rPr lang="en-US" altLang="ja-JP" sz="1200" dirty="0"/>
              <a:t>3</a:t>
            </a:r>
            <a:r>
              <a:rPr lang="ja-JP" altLang="en-US" sz="1200" dirty="0"/>
              <a:t>歳～</a:t>
            </a:r>
            <a:r>
              <a:rPr lang="en-US" altLang="ja-JP" sz="1200" dirty="0"/>
              <a:t>5</a:t>
            </a:r>
            <a:r>
              <a:rPr lang="ja-JP" altLang="en-US" sz="1200" dirty="0"/>
              <a:t>歳」を選択し、開始を押すと自動測定が始まります。数秒から</a:t>
            </a:r>
            <a:r>
              <a:rPr lang="en-US" altLang="ja-JP" sz="1200" dirty="0"/>
              <a:t>10</a:t>
            </a:r>
            <a:r>
              <a:rPr lang="ja-JP" altLang="en-US" sz="1200" dirty="0"/>
              <a:t>数秒で検査が終了し、結果が自動判定されます。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5E321F36-AA51-47E6-93C4-0B0EDB797D45}" type="slidenum">
              <a:rPr lang="ja-JP" altLang="en-US" smtClean="0"/>
              <a:pPr/>
              <a:t>31</a:t>
            </a:fld>
            <a:endParaRPr lang="ja-JP" altLang="en-US" dirty="0"/>
          </a:p>
        </p:txBody>
      </p:sp>
    </p:spTree>
    <p:extLst>
      <p:ext uri="{BB962C8B-B14F-4D97-AF65-F5344CB8AC3E}">
        <p14:creationId xmlns:p14="http://schemas.microsoft.com/office/powerpoint/2010/main" val="14822070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02075" y="9520238"/>
            <a:ext cx="29860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3" tIns="47627" rIns="95253" bIns="47627" anchor="b"/>
          <a:lstStyle>
            <a:lvl1pPr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eaLnBrk="1" hangingPunct="1">
              <a:spcBef>
                <a:spcPct val="0"/>
              </a:spcBef>
            </a:pPr>
            <a:fld id="{B359BB88-4C7C-431E-9A74-33A682A29C94}" type="slidenum">
              <a:rPr lang="en-US" altLang="ja-JP" sz="1300">
                <a:solidFill>
                  <a:schemeClr val="bg1"/>
                </a:solidFill>
                <a:ea typeface="ＭＳ ゴシック" panose="020B0609070205080204" pitchFamily="49" charset="-128"/>
              </a:rPr>
              <a:pPr algn="r" eaLnBrk="1" hangingPunct="1">
                <a:spcBef>
                  <a:spcPct val="0"/>
                </a:spcBef>
              </a:pPr>
              <a:t>32</a:t>
            </a:fld>
            <a:endParaRPr lang="en-US" altLang="ja-JP" sz="1300">
              <a:solidFill>
                <a:schemeClr val="bg1"/>
              </a:solidFill>
              <a:ea typeface="ＭＳ ゴシック" panose="020B0609070205080204" pitchFamily="49"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現在、スポットビジョンスクリーナーは、統一された基準は定まっておらず、３つの基準が用いられています。いずれも米国小児眼科斜視学会が提唱する弱視リスクファクターに準拠しており、自治体の状況に合わせて、どの基準を用いても問題ありません。</a:t>
            </a:r>
            <a:endParaRPr lang="ja-JP" altLang="ja-JP" dirty="0"/>
          </a:p>
        </p:txBody>
      </p:sp>
    </p:spTree>
    <p:extLst>
      <p:ext uri="{BB962C8B-B14F-4D97-AF65-F5344CB8AC3E}">
        <p14:creationId xmlns:p14="http://schemas.microsoft.com/office/powerpoint/2010/main" val="33497158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a:prstGeom prst="rect">
            <a:avLst/>
          </a:prstGeom>
          <a:noFill/>
          <a:ln w="12700">
            <a:solidFill>
              <a:prstClr val="black"/>
            </a:solidFill>
          </a:ln>
        </p:spPr>
      </p:sp>
      <p:sp>
        <p:nvSpPr>
          <p:cNvPr id="3" name="ノート プレースホルダー 2"/>
          <p:cNvSpPr>
            <a:spLocks noGrp="1"/>
          </p:cNvSpPr>
          <p:nvPr>
            <p:ph type="body" idx="1"/>
          </p:nvPr>
        </p:nvSpPr>
        <p:spPr/>
        <p:txBody>
          <a:bodyPr/>
          <a:lstStyle/>
          <a:p>
            <a:r>
              <a:rPr kumimoji="1" lang="ja-JP" altLang="en-US" dirty="0"/>
              <a:t>スポットビジョンスクリーナーの自動判定結果を印刷すると、異常がない場合は「スクリーニング完了」、異常がある場合は「目の精密検査が推奨されます」と表記されます。異常ありの場合は、精検票添付用に印刷して、精密検査医療機関に情報提供します。</a:t>
            </a:r>
          </a:p>
        </p:txBody>
      </p:sp>
    </p:spTree>
    <p:extLst>
      <p:ext uri="{BB962C8B-B14F-4D97-AF65-F5344CB8AC3E}">
        <p14:creationId xmlns:p14="http://schemas.microsoft.com/office/powerpoint/2010/main" val="39939481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a:prstGeom prst="rect">
            <a:avLst/>
          </a:prstGeom>
          <a:noFill/>
          <a:ln w="12700">
            <a:solidFill>
              <a:prstClr val="black"/>
            </a:solidFill>
          </a:ln>
        </p:spPr>
      </p:sp>
      <p:sp>
        <p:nvSpPr>
          <p:cNvPr id="3" name="ノート プレースホルダー 2"/>
          <p:cNvSpPr>
            <a:spLocks noGrp="1"/>
          </p:cNvSpPr>
          <p:nvPr>
            <p:ph type="body" idx="1"/>
          </p:nvPr>
        </p:nvSpPr>
        <p:spPr/>
        <p:txBody>
          <a:bodyPr/>
          <a:lstStyle/>
          <a:p>
            <a:r>
              <a:rPr kumimoji="1" lang="ja-JP" altLang="en-US" dirty="0"/>
              <a:t>令和</a:t>
            </a:r>
            <a:r>
              <a:rPr kumimoji="1" lang="en-US" altLang="ja-JP" dirty="0"/>
              <a:t>5</a:t>
            </a:r>
            <a:r>
              <a:rPr kumimoji="1" lang="ja-JP" altLang="en-US" dirty="0"/>
              <a:t>年度より</a:t>
            </a:r>
            <a:r>
              <a:rPr kumimoji="1" lang="en-US" altLang="ja-JP" dirty="0"/>
              <a:t>3</a:t>
            </a:r>
            <a:r>
              <a:rPr kumimoji="1" lang="ja-JP" altLang="en-US" dirty="0"/>
              <a:t>歳児健康診査の項目に「屈折検査」が新設されました。屈折検査を実施し、結果が異常ありまたは判定が不可の場合は、眼疾患が隠れている恐れがあるため、「要精密検査」と記入します。 屈折検査が未実施・実施不可の場合は、要精密検査と記入するか、他日に再検査の日を確保します。 </a:t>
            </a:r>
          </a:p>
          <a:p>
            <a:endParaRPr kumimoji="1" lang="ja-JP" altLang="en-US" dirty="0"/>
          </a:p>
        </p:txBody>
      </p:sp>
    </p:spTree>
    <p:extLst>
      <p:ext uri="{BB962C8B-B14F-4D97-AF65-F5344CB8AC3E}">
        <p14:creationId xmlns:p14="http://schemas.microsoft.com/office/powerpoint/2010/main" val="3914281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02075" y="9520238"/>
            <a:ext cx="29860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3" tIns="47627" rIns="95253" bIns="47627" anchor="b"/>
          <a:lstStyle>
            <a:lvl1pPr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eaLnBrk="1" hangingPunct="1">
              <a:spcBef>
                <a:spcPct val="0"/>
              </a:spcBef>
            </a:pPr>
            <a:fld id="{B359BB88-4C7C-431E-9A74-33A682A29C94}" type="slidenum">
              <a:rPr lang="en-US" altLang="ja-JP" sz="1300">
                <a:solidFill>
                  <a:schemeClr val="bg1"/>
                </a:solidFill>
                <a:ea typeface="ＭＳ ゴシック" panose="020B0609070205080204" pitchFamily="49" charset="-128"/>
              </a:rPr>
              <a:pPr algn="r" eaLnBrk="1" hangingPunct="1">
                <a:spcBef>
                  <a:spcPct val="0"/>
                </a:spcBef>
              </a:pPr>
              <a:t>35</a:t>
            </a:fld>
            <a:endParaRPr lang="en-US" altLang="ja-JP" sz="1300">
              <a:solidFill>
                <a:schemeClr val="bg1"/>
              </a:solidFill>
              <a:ea typeface="ＭＳ ゴシック" panose="020B0609070205080204" pitchFamily="49"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１）視診にて異常所見がある</a:t>
            </a:r>
          </a:p>
          <a:p>
            <a:r>
              <a:rPr lang="ja-JP" altLang="en-US" dirty="0"/>
              <a:t>２）固視の異常がある</a:t>
            </a:r>
          </a:p>
          <a:p>
            <a:r>
              <a:rPr lang="ja-JP" altLang="en-US" dirty="0"/>
              <a:t>３）斜視がある、あるいはその疑いがある</a:t>
            </a:r>
          </a:p>
          <a:p>
            <a:r>
              <a:rPr lang="ja-JP" altLang="en-US" dirty="0"/>
              <a:t>４）眼球運動異常がある</a:t>
            </a:r>
          </a:p>
          <a:p>
            <a:r>
              <a:rPr lang="ja-JP" altLang="en-US" dirty="0"/>
              <a:t>５）問診票に</a:t>
            </a:r>
            <a:r>
              <a:rPr lang="en-US" altLang="ja-JP" dirty="0"/>
              <a:t>1</a:t>
            </a:r>
            <a:r>
              <a:rPr lang="ja-JP" altLang="en-US" dirty="0"/>
              <a:t>つでも該当項目がある</a:t>
            </a:r>
          </a:p>
          <a:p>
            <a:r>
              <a:rPr lang="ja-JP" altLang="en-US" dirty="0"/>
              <a:t>６）二次検査で視力の再検査を実施した結果、</a:t>
            </a:r>
          </a:p>
          <a:p>
            <a:r>
              <a:rPr lang="ja-JP" altLang="en-US" dirty="0"/>
              <a:t>　　左右いずれかでも視力が</a:t>
            </a:r>
            <a:r>
              <a:rPr lang="en-US" altLang="ja-JP" dirty="0"/>
              <a:t>0.5</a:t>
            </a:r>
            <a:r>
              <a:rPr lang="ja-JP" altLang="en-US" dirty="0"/>
              <a:t>に満たない、もしくは検査不能</a:t>
            </a:r>
          </a:p>
          <a:p>
            <a:r>
              <a:rPr lang="ja-JP" altLang="en-US" dirty="0"/>
              <a:t>７）屈折検査を導入している場合</a:t>
            </a:r>
          </a:p>
          <a:p>
            <a:r>
              <a:rPr lang="en-US" altLang="ja-JP" dirty="0"/>
              <a:t>a. </a:t>
            </a:r>
            <a:r>
              <a:rPr lang="ja-JP" altLang="en-US" dirty="0"/>
              <a:t>異常判定基準に該当する</a:t>
            </a:r>
          </a:p>
          <a:p>
            <a:r>
              <a:rPr lang="en-US" altLang="ja-JP" dirty="0"/>
              <a:t>b. </a:t>
            </a:r>
            <a:r>
              <a:rPr lang="ja-JP" altLang="en-US" dirty="0"/>
              <a:t>検査ができない</a:t>
            </a:r>
          </a:p>
          <a:p>
            <a:r>
              <a:rPr lang="en-US" altLang="ja-JP" dirty="0"/>
              <a:t>c. </a:t>
            </a:r>
            <a:r>
              <a:rPr lang="ja-JP" altLang="en-US" dirty="0"/>
              <a:t>検査に協力的でも測定不能</a:t>
            </a:r>
          </a:p>
          <a:p>
            <a:r>
              <a:rPr lang="ja-JP" altLang="en-US" dirty="0"/>
              <a:t>以上の項目に一つでも該当する場合は、眼科精密検査とします。</a:t>
            </a:r>
            <a:endParaRPr lang="ja-JP" altLang="ja-JP" dirty="0"/>
          </a:p>
        </p:txBody>
      </p:sp>
    </p:spTree>
    <p:extLst>
      <p:ext uri="{BB962C8B-B14F-4D97-AF65-F5344CB8AC3E}">
        <p14:creationId xmlns:p14="http://schemas.microsoft.com/office/powerpoint/2010/main" val="27722612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21487" cy="3836988"/>
          </a:xfrm>
          <a:prstGeom prst="rect">
            <a:avLst/>
          </a:prstGeom>
        </p:spPr>
      </p:sp>
      <p:sp>
        <p:nvSpPr>
          <p:cNvPr id="3" name="ノート プレースホルダー 2"/>
          <p:cNvSpPr>
            <a:spLocks noGrp="1"/>
          </p:cNvSpPr>
          <p:nvPr>
            <p:ph type="body" idx="1"/>
          </p:nvPr>
        </p:nvSpPr>
        <p:spPr/>
        <p:txBody>
          <a:bodyPr/>
          <a:lstStyle/>
          <a:p>
            <a:r>
              <a:rPr kumimoji="1" lang="ja-JP" altLang="en-US" dirty="0"/>
              <a:t>最終判定は健診医が行います。異常が疑われた場合、眼科での精密検査が大切であることを</a:t>
            </a:r>
          </a:p>
          <a:p>
            <a:r>
              <a:rPr kumimoji="1" lang="ja-JP" altLang="en-US" dirty="0"/>
              <a:t>保護者に伝えます。</a:t>
            </a:r>
          </a:p>
          <a:p>
            <a:r>
              <a:rPr kumimoji="1" lang="ja-JP" altLang="en-US" dirty="0"/>
              <a:t>保健指導では、弱視の啓発を行い、速やかに眼科を受診するよう勧めます。</a:t>
            </a:r>
          </a:p>
          <a:p>
            <a:r>
              <a:rPr kumimoji="1" lang="ja-JP" altLang="en-US" dirty="0"/>
              <a:t>健診後</a:t>
            </a:r>
            <a:r>
              <a:rPr kumimoji="1" lang="en-US" altLang="ja-JP" dirty="0"/>
              <a:t>2~3</a:t>
            </a:r>
            <a:r>
              <a:rPr kumimoji="1" lang="ja-JP" altLang="en-US" dirty="0"/>
              <a:t>か月しても眼科未受診の場合は電話やハガキなどで再度受診を勧めます。</a:t>
            </a:r>
            <a:endParaRPr kumimoji="1" lang="en-US" altLang="ja-JP" dirty="0"/>
          </a:p>
          <a:p>
            <a:r>
              <a:rPr kumimoji="1" lang="ja-JP" altLang="en-US" dirty="0"/>
              <a:t>保健師や視能訓練士は、視覚検査結果について最終判定をしたり、健診医の指示なしに診断的な内容に触れる発言をしてはいけません。</a:t>
            </a:r>
          </a:p>
          <a:p>
            <a:endParaRPr kumimoji="1" lang="ja-JP" altLang="en-US" dirty="0"/>
          </a:p>
        </p:txBody>
      </p:sp>
      <p:sp>
        <p:nvSpPr>
          <p:cNvPr id="4" name="スライド番号プレースホルダー 3"/>
          <p:cNvSpPr>
            <a:spLocks noGrp="1"/>
          </p:cNvSpPr>
          <p:nvPr>
            <p:ph type="sldNum" sz="quarter" idx="5"/>
          </p:nvPr>
        </p:nvSpPr>
        <p:spPr>
          <a:xfrm>
            <a:off x="4023992" y="9721106"/>
            <a:ext cx="3078428" cy="511731"/>
          </a:xfrm>
          <a:prstGeom prst="rect">
            <a:avLst/>
          </a:prstGeom>
        </p:spPr>
        <p:txBody>
          <a:bodyPr lIns="95491" tIns="47745" rIns="95491" bIns="47745"/>
          <a:lstStyle/>
          <a:p>
            <a:fld id="{5E321F36-AA51-47E6-93C4-0B0EDB797D45}" type="slidenum">
              <a:rPr lang="ja-JP" altLang="en-US" smtClean="0"/>
              <a:pPr/>
              <a:t>36</a:t>
            </a:fld>
            <a:endParaRPr lang="ja-JP" altLang="en-US" dirty="0"/>
          </a:p>
        </p:txBody>
      </p:sp>
    </p:spTree>
    <p:extLst>
      <p:ext uri="{BB962C8B-B14F-4D97-AF65-F5344CB8AC3E}">
        <p14:creationId xmlns:p14="http://schemas.microsoft.com/office/powerpoint/2010/main" val="9907935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02075" y="9520238"/>
            <a:ext cx="29860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3" tIns="47627" rIns="95253" bIns="47627" anchor="b"/>
          <a:lstStyle>
            <a:lvl1pPr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eaLnBrk="1" hangingPunct="1">
              <a:spcBef>
                <a:spcPct val="0"/>
              </a:spcBef>
            </a:pPr>
            <a:fld id="{B359BB88-4C7C-431E-9A74-33A682A29C94}" type="slidenum">
              <a:rPr lang="en-US" altLang="ja-JP" sz="1300">
                <a:solidFill>
                  <a:schemeClr val="bg1"/>
                </a:solidFill>
                <a:ea typeface="ＭＳ ゴシック" panose="020B0609070205080204" pitchFamily="49" charset="-128"/>
              </a:rPr>
              <a:pPr algn="r" eaLnBrk="1" hangingPunct="1">
                <a:spcBef>
                  <a:spcPct val="0"/>
                </a:spcBef>
              </a:pPr>
              <a:t>37</a:t>
            </a:fld>
            <a:endParaRPr lang="en-US" altLang="ja-JP" sz="1300">
              <a:solidFill>
                <a:schemeClr val="bg1"/>
              </a:solidFill>
              <a:ea typeface="ＭＳ ゴシック" panose="020B0609070205080204" pitchFamily="49"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一次検査・二次検査で異常があった場合、該当する項目をチェックして、眼科精密検査依頼票兼結果報告書を発行します。</a:t>
            </a:r>
            <a:endParaRPr lang="en-US" altLang="ja-JP" dirty="0"/>
          </a:p>
          <a:p>
            <a:r>
              <a:rPr lang="ja-JP" altLang="en-US" dirty="0"/>
              <a:t>屈折検査で異常があった場合は、結果を印刷して添付します。</a:t>
            </a:r>
            <a:endParaRPr lang="ja-JP" altLang="ja-JP" dirty="0"/>
          </a:p>
        </p:txBody>
      </p:sp>
    </p:spTree>
    <p:extLst>
      <p:ext uri="{BB962C8B-B14F-4D97-AF65-F5344CB8AC3E}">
        <p14:creationId xmlns:p14="http://schemas.microsoft.com/office/powerpoint/2010/main" val="12351922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a:prstGeom prst="rect">
            <a:avLst/>
          </a:prstGeom>
          <a:noFill/>
          <a:ln w="12700">
            <a:solidFill>
              <a:prstClr val="black"/>
            </a:solidFill>
          </a:ln>
        </p:spPr>
      </p:sp>
      <p:sp>
        <p:nvSpPr>
          <p:cNvPr id="3" name="ノート プレースホルダー 2"/>
          <p:cNvSpPr>
            <a:spLocks noGrp="1"/>
          </p:cNvSpPr>
          <p:nvPr>
            <p:ph type="body" idx="1"/>
          </p:nvPr>
        </p:nvSpPr>
        <p:spPr/>
        <p:txBody>
          <a:bodyPr/>
          <a:lstStyle/>
          <a:p>
            <a:r>
              <a:rPr kumimoji="1" lang="ja-JP" altLang="en-US" dirty="0"/>
              <a:t>健診で障害克服のチャンスを得られたにもかかわらず、治療に繋がらない児を減らすことは極めて大切であり、弱視の啓発や眼科受診確認をさらに徹底していく必要があります。</a:t>
            </a:r>
          </a:p>
          <a:p>
            <a:r>
              <a:rPr kumimoji="1" lang="ja-JP" altLang="en-US" dirty="0"/>
              <a:t>なぜ速やかに精密検査を受けないのか保護者に聞いたところ、</a:t>
            </a:r>
            <a:endParaRPr kumimoji="1" lang="en-US" altLang="ja-JP" dirty="0"/>
          </a:p>
          <a:p>
            <a:pPr marL="0" marR="0" lvl="0" indent="0" algn="l" defTabSz="990570" rtl="0" eaLnBrk="1" fontAlgn="auto" latinLnBrk="0" hangingPunct="1">
              <a:lnSpc>
                <a:spcPct val="130000"/>
              </a:lnSpc>
              <a:spcBef>
                <a:spcPts val="0"/>
              </a:spcBef>
              <a:spcAft>
                <a:spcPts val="0"/>
              </a:spcAft>
              <a:buClrTx/>
              <a:buSzTx/>
              <a:buFont typeface="Wingdings" panose="05000000000000000000" pitchFamily="2" charset="2"/>
              <a:buNone/>
              <a:tabLst/>
              <a:defRPr/>
            </a:pPr>
            <a:r>
              <a:rPr kumimoji="1" lang="ja-JP" altLang="en-US" sz="2800" b="0" i="0" u="none" strike="noStrike" kern="1200" cap="none" spc="0" normalizeH="0" baseline="0" noProof="0" dirty="0">
                <a:ln>
                  <a:noFill/>
                </a:ln>
                <a:solidFill>
                  <a:prstClr val="black"/>
                </a:solidFill>
                <a:effectLst/>
                <a:uLnTx/>
                <a:uFillTx/>
                <a:latin typeface="メイリオ"/>
                <a:ea typeface="メイリオ"/>
                <a:cs typeface="メイリオ"/>
              </a:rPr>
              <a:t>■子供が見えにくさを自覚していないので、すぐに受診する必要が無いと思った</a:t>
            </a:r>
            <a:endParaRPr kumimoji="1" lang="en-US" altLang="ja-JP" sz="2800" b="0" i="0" u="none" strike="noStrike" kern="1200" cap="none" spc="0" normalizeH="0" baseline="0" noProof="0" dirty="0">
              <a:ln>
                <a:noFill/>
              </a:ln>
              <a:solidFill>
                <a:prstClr val="black"/>
              </a:solidFill>
              <a:effectLst/>
              <a:uLnTx/>
              <a:uFillTx/>
              <a:latin typeface="メイリオ"/>
              <a:ea typeface="メイリオ"/>
              <a:cs typeface="メイリオ"/>
            </a:endParaRPr>
          </a:p>
          <a:p>
            <a:pPr marL="0" marR="0" lvl="0" indent="0" algn="l" defTabSz="990570" rtl="0" eaLnBrk="1" fontAlgn="auto" latinLnBrk="0" hangingPunct="1">
              <a:lnSpc>
                <a:spcPct val="130000"/>
              </a:lnSpc>
              <a:spcBef>
                <a:spcPts val="0"/>
              </a:spcBef>
              <a:spcAft>
                <a:spcPts val="0"/>
              </a:spcAft>
              <a:buClrTx/>
              <a:buSzTx/>
              <a:buFont typeface="Wingdings" panose="05000000000000000000" pitchFamily="2" charset="2"/>
              <a:buNone/>
              <a:tabLst/>
              <a:defRPr/>
            </a:pPr>
            <a:r>
              <a:rPr kumimoji="1" lang="ja-JP" altLang="en-US" sz="2800" b="0" i="0" u="none" strike="noStrike" kern="1200" cap="none" spc="0" normalizeH="0" baseline="0" noProof="0" dirty="0">
                <a:ln>
                  <a:noFill/>
                </a:ln>
                <a:solidFill>
                  <a:prstClr val="black"/>
                </a:solidFill>
                <a:effectLst/>
                <a:uLnTx/>
                <a:uFillTx/>
                <a:latin typeface="メイリオ"/>
                <a:ea typeface="メイリオ"/>
                <a:cs typeface="メイリオ"/>
              </a:rPr>
              <a:t>■視覚発達にはタイムリミットがあることを知らなかった</a:t>
            </a:r>
            <a:endParaRPr kumimoji="1" lang="en-US" altLang="ja-JP" sz="2800" b="0" i="0" u="none" strike="noStrike" kern="1200" cap="none" spc="0" normalizeH="0" baseline="0" noProof="0" dirty="0">
              <a:ln>
                <a:noFill/>
              </a:ln>
              <a:solidFill>
                <a:prstClr val="black"/>
              </a:solidFill>
              <a:effectLst/>
              <a:uLnTx/>
              <a:uFillTx/>
              <a:latin typeface="メイリオ"/>
              <a:ea typeface="メイリオ"/>
              <a:cs typeface="メイリオ"/>
            </a:endParaRPr>
          </a:p>
          <a:p>
            <a:pPr marL="0" marR="0" lvl="0" indent="0" algn="l" defTabSz="990570" rtl="0" eaLnBrk="1" fontAlgn="auto" latinLnBrk="0" hangingPunct="1">
              <a:lnSpc>
                <a:spcPct val="130000"/>
              </a:lnSpc>
              <a:spcBef>
                <a:spcPts val="0"/>
              </a:spcBef>
              <a:spcAft>
                <a:spcPts val="0"/>
              </a:spcAft>
              <a:buClrTx/>
              <a:buSzTx/>
              <a:buFont typeface="Wingdings" panose="05000000000000000000" pitchFamily="2" charset="2"/>
              <a:buNone/>
              <a:tabLst/>
              <a:defRPr/>
            </a:pPr>
            <a:r>
              <a:rPr kumimoji="1" lang="ja-JP" altLang="en-US" sz="2800" b="0" i="0" u="none" strike="noStrike" kern="1200" cap="none" spc="0" normalizeH="0" baseline="0" noProof="0" dirty="0">
                <a:ln>
                  <a:noFill/>
                </a:ln>
                <a:solidFill>
                  <a:prstClr val="black"/>
                </a:solidFill>
                <a:effectLst/>
                <a:uLnTx/>
                <a:uFillTx/>
                <a:latin typeface="メイリオ"/>
                <a:ea typeface="メイリオ"/>
                <a:cs typeface="メイリオ"/>
              </a:rPr>
              <a:t>■弱視・斜視についてどのような病気なのか知らなかった</a:t>
            </a:r>
            <a:endParaRPr kumimoji="1" lang="en-US" altLang="ja-JP" sz="2800" b="0" i="0" u="none" strike="noStrike" kern="1200" cap="none" spc="0" normalizeH="0" baseline="0" noProof="0" dirty="0">
              <a:ln>
                <a:noFill/>
              </a:ln>
              <a:solidFill>
                <a:prstClr val="black"/>
              </a:solidFill>
              <a:effectLst/>
              <a:uLnTx/>
              <a:uFillTx/>
              <a:latin typeface="メイリオ"/>
              <a:ea typeface="メイリオ"/>
              <a:cs typeface="メイリオ"/>
            </a:endParaRPr>
          </a:p>
          <a:p>
            <a:pPr marL="0" marR="0" lvl="0" indent="0" algn="l" defTabSz="990570" rtl="0" eaLnBrk="1" fontAlgn="auto" latinLnBrk="0" hangingPunct="1">
              <a:lnSpc>
                <a:spcPct val="130000"/>
              </a:lnSpc>
              <a:spcBef>
                <a:spcPts val="0"/>
              </a:spcBef>
              <a:spcAft>
                <a:spcPts val="0"/>
              </a:spcAft>
              <a:buClrTx/>
              <a:buSzTx/>
              <a:buFont typeface="Wingdings" panose="05000000000000000000" pitchFamily="2" charset="2"/>
              <a:buNone/>
              <a:tabLst/>
              <a:defRPr/>
            </a:pPr>
            <a:r>
              <a:rPr kumimoji="1" lang="ja-JP" altLang="en-US" sz="2800" b="0" i="0" u="none" strike="noStrike" kern="1200" cap="none" spc="0" normalizeH="0" baseline="0" noProof="0" dirty="0">
                <a:ln>
                  <a:noFill/>
                </a:ln>
                <a:solidFill>
                  <a:prstClr val="black"/>
                </a:solidFill>
                <a:effectLst/>
                <a:uLnTx/>
                <a:uFillTx/>
                <a:latin typeface="メイリオ"/>
                <a:ea typeface="メイリオ"/>
                <a:cs typeface="メイリオ"/>
              </a:rPr>
              <a:t>■落ち着きがないため、精密検査は難しいと思い、検査ができるようになったら受診すればよいと思った。</a:t>
            </a:r>
            <a:endParaRPr kumimoji="1" lang="en-US" altLang="ja-JP" dirty="0"/>
          </a:p>
          <a:p>
            <a:r>
              <a:rPr kumimoji="1" lang="ja-JP" altLang="en-US" dirty="0"/>
              <a:t>などの意見がありました。</a:t>
            </a:r>
            <a:endParaRPr kumimoji="1" lang="en-US" altLang="ja-JP" dirty="0"/>
          </a:p>
          <a:p>
            <a:r>
              <a:rPr kumimoji="1" lang="ja-JP" altLang="en-US" dirty="0"/>
              <a:t>屈折検査のような客観的に判定できる検査で異常を指摘されると、精密検査に繋がりやすいと報告されています。</a:t>
            </a:r>
          </a:p>
        </p:txBody>
      </p:sp>
    </p:spTree>
    <p:extLst>
      <p:ext uri="{BB962C8B-B14F-4D97-AF65-F5344CB8AC3E}">
        <p14:creationId xmlns:p14="http://schemas.microsoft.com/office/powerpoint/2010/main" val="25231758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02075" y="9520238"/>
            <a:ext cx="29860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3" tIns="47627" rIns="95253" bIns="47627" anchor="b"/>
          <a:lstStyle>
            <a:lvl1pPr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eaLnBrk="1" hangingPunct="1">
              <a:spcBef>
                <a:spcPct val="0"/>
              </a:spcBef>
            </a:pPr>
            <a:fld id="{B359BB88-4C7C-431E-9A74-33A682A29C94}" type="slidenum">
              <a:rPr lang="en-US" altLang="ja-JP" sz="1300">
                <a:solidFill>
                  <a:schemeClr val="bg1"/>
                </a:solidFill>
                <a:ea typeface="ＭＳ ゴシック" panose="020B0609070205080204" pitchFamily="49" charset="-128"/>
              </a:rPr>
              <a:pPr algn="r" eaLnBrk="1" hangingPunct="1">
                <a:spcBef>
                  <a:spcPct val="0"/>
                </a:spcBef>
              </a:pPr>
              <a:t>39</a:t>
            </a:fld>
            <a:endParaRPr lang="en-US" altLang="ja-JP" sz="1300">
              <a:solidFill>
                <a:schemeClr val="bg1"/>
              </a:solidFill>
              <a:ea typeface="ＭＳ ゴシック" panose="020B0609070205080204" pitchFamily="49"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精密検査となった場合の保護者への指導のポイントは、</a:t>
            </a:r>
            <a:endParaRPr lang="en-US" altLang="ja-JP" dirty="0"/>
          </a:p>
          <a:p>
            <a:pPr marL="171450" indent="-171450">
              <a:buFont typeface="Wingdings" panose="05000000000000000000" pitchFamily="2" charset="2"/>
              <a:buChar char="n"/>
            </a:pPr>
            <a:r>
              <a:rPr lang="ja-JP" altLang="en-US" dirty="0"/>
              <a:t>弱視のこどもは</a:t>
            </a:r>
            <a:r>
              <a:rPr lang="en-US" altLang="ja-JP" dirty="0"/>
              <a:t>50</a:t>
            </a:r>
            <a:r>
              <a:rPr lang="ja-JP" altLang="en-US" dirty="0"/>
              <a:t>人に</a:t>
            </a:r>
            <a:r>
              <a:rPr lang="en-US" altLang="ja-JP" dirty="0"/>
              <a:t>1</a:t>
            </a:r>
            <a:r>
              <a:rPr lang="ja-JP" altLang="en-US" dirty="0"/>
              <a:t>人</a:t>
            </a:r>
          </a:p>
          <a:p>
            <a:pPr marL="171450" indent="-171450">
              <a:buFont typeface="Wingdings" panose="05000000000000000000" pitchFamily="2" charset="2"/>
              <a:buChar char="n"/>
            </a:pPr>
            <a:r>
              <a:rPr lang="ja-JP" altLang="en-US" dirty="0"/>
              <a:t>本人も家族も気づかない</a:t>
            </a:r>
          </a:p>
          <a:p>
            <a:pPr marL="171450" indent="-171450">
              <a:buFont typeface="Wingdings" panose="05000000000000000000" pitchFamily="2" charset="2"/>
              <a:buChar char="n"/>
            </a:pPr>
            <a:r>
              <a:rPr lang="ja-JP" altLang="en-US" dirty="0"/>
              <a:t>“弱視”は単なる近視や遠視と全く違う</a:t>
            </a:r>
          </a:p>
          <a:p>
            <a:pPr marL="171450" indent="-171450">
              <a:buFont typeface="Wingdings" panose="05000000000000000000" pitchFamily="2" charset="2"/>
              <a:buChar char="n"/>
            </a:pPr>
            <a:r>
              <a:rPr lang="ja-JP" altLang="en-US" dirty="0"/>
              <a:t>弱視とはメガネをしても視力が不良である</a:t>
            </a:r>
          </a:p>
          <a:p>
            <a:pPr marL="171450" indent="-171450">
              <a:buFont typeface="Wingdings" panose="05000000000000000000" pitchFamily="2" charset="2"/>
              <a:buChar char="n"/>
            </a:pPr>
            <a:r>
              <a:rPr lang="ja-JP" altLang="en-US" dirty="0"/>
              <a:t>視力の発達＝脳の発達であり“</a:t>
            </a:r>
            <a:r>
              <a:rPr lang="en-US" altLang="ja-JP" dirty="0"/>
              <a:t>3</a:t>
            </a:r>
            <a:r>
              <a:rPr lang="ja-JP" altLang="en-US" dirty="0"/>
              <a:t>歳のいま”であれば、メガネなどの治療によって視力を発達させることが可能である</a:t>
            </a:r>
          </a:p>
          <a:p>
            <a:pPr marL="171450" indent="-171450">
              <a:buFont typeface="Wingdings" panose="05000000000000000000" pitchFamily="2" charset="2"/>
              <a:buChar char="n"/>
            </a:pPr>
            <a:r>
              <a:rPr lang="ja-JP" altLang="en-US" dirty="0"/>
              <a:t>見え方に不自由がないようでも速やかに眼科を受診する</a:t>
            </a:r>
          </a:p>
          <a:p>
            <a:pPr marL="171450" indent="-171450">
              <a:buFont typeface="Wingdings" panose="05000000000000000000" pitchFamily="2" charset="2"/>
              <a:buChar char="n"/>
            </a:pPr>
            <a:r>
              <a:rPr lang="ja-JP" altLang="en-US" dirty="0"/>
              <a:t>多言語版（英語・中国語・ポルトガル語）資材も活用する</a:t>
            </a:r>
          </a:p>
        </p:txBody>
      </p:sp>
    </p:spTree>
    <p:extLst>
      <p:ext uri="{BB962C8B-B14F-4D97-AF65-F5344CB8AC3E}">
        <p14:creationId xmlns:p14="http://schemas.microsoft.com/office/powerpoint/2010/main" val="42448170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a:prstGeom prst="rect">
            <a:avLst/>
          </a:prstGeom>
          <a:noFill/>
          <a:ln w="12700">
            <a:solidFill>
              <a:prstClr val="black"/>
            </a:solidFill>
          </a:ln>
        </p:spPr>
      </p:sp>
      <p:sp>
        <p:nvSpPr>
          <p:cNvPr id="3" name="ノート プレースホルダー 2"/>
          <p:cNvSpPr>
            <a:spLocks noGrp="1"/>
          </p:cNvSpPr>
          <p:nvPr>
            <p:ph type="body" idx="1"/>
          </p:nvPr>
        </p:nvSpPr>
        <p:spPr/>
        <p:txBody>
          <a:bodyPr/>
          <a:lstStyle/>
          <a:p>
            <a:r>
              <a:rPr kumimoji="1" lang="ja-JP" altLang="en-US" dirty="0"/>
              <a:t>精密検査では</a:t>
            </a:r>
            <a:endParaRPr kumimoji="1" lang="en-US" altLang="ja-JP" dirty="0"/>
          </a:p>
          <a:p>
            <a:r>
              <a:rPr kumimoji="1" lang="ja-JP" altLang="en-US" dirty="0"/>
              <a:t>問診・視診</a:t>
            </a:r>
          </a:p>
          <a:p>
            <a:r>
              <a:rPr kumimoji="1" lang="ja-JP" altLang="en-US" dirty="0"/>
              <a:t>固視検査・眼位検査・立体視検査・眼球運動検査</a:t>
            </a:r>
          </a:p>
          <a:p>
            <a:r>
              <a:rPr kumimoji="1" lang="ja-JP" altLang="en-US" dirty="0"/>
              <a:t>屈折検査・調節麻痺点眼下屈折検査</a:t>
            </a:r>
          </a:p>
          <a:p>
            <a:r>
              <a:rPr kumimoji="1" lang="ja-JP" altLang="en-US" dirty="0"/>
              <a:t>視力検査（遠見視力・近見視力）</a:t>
            </a:r>
          </a:p>
          <a:p>
            <a:r>
              <a:rPr kumimoji="1" lang="ja-JP" altLang="en-US" dirty="0"/>
              <a:t>細隙灯顕微鏡検査・眼底検査</a:t>
            </a:r>
          </a:p>
          <a:p>
            <a:r>
              <a:rPr kumimoji="1" lang="ja-JP" altLang="en-US" dirty="0"/>
              <a:t>などを行います。</a:t>
            </a:r>
            <a:endParaRPr kumimoji="1" lang="en-US" altLang="ja-JP" dirty="0"/>
          </a:p>
          <a:p>
            <a:r>
              <a:rPr kumimoji="1" lang="ja-JP" altLang="en-US" dirty="0"/>
              <a:t>また、子どもは調節力（ピントを合わせる力）が強く、通常の屈折検査では正確に測定できないため、調節を麻痺させる目薬をしてから、精密な屈折検査を行う必要があります。 </a:t>
            </a:r>
          </a:p>
          <a:p>
            <a:endParaRPr kumimoji="1" lang="ja-JP" altLang="en-US" dirty="0"/>
          </a:p>
        </p:txBody>
      </p:sp>
    </p:spTree>
    <p:extLst>
      <p:ext uri="{BB962C8B-B14F-4D97-AF65-F5344CB8AC3E}">
        <p14:creationId xmlns:p14="http://schemas.microsoft.com/office/powerpoint/2010/main" val="163822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2272" eaLnBrk="0" hangingPunct="0">
              <a:defRPr kumimoji="1">
                <a:solidFill>
                  <a:schemeClr val="tx1"/>
                </a:solidFill>
                <a:latin typeface="Times New Roman" pitchFamily="18" charset="0"/>
                <a:ea typeface="ＭＳ 明朝" pitchFamily="17" charset="-128"/>
              </a:defRPr>
            </a:lvl1pPr>
            <a:lvl2pPr marL="744904" indent="-286502" defTabSz="942272" eaLnBrk="0" hangingPunct="0">
              <a:defRPr kumimoji="1">
                <a:solidFill>
                  <a:schemeClr val="tx1"/>
                </a:solidFill>
                <a:latin typeface="Times New Roman" pitchFamily="18" charset="0"/>
                <a:ea typeface="ＭＳ 明朝" pitchFamily="17" charset="-128"/>
              </a:defRPr>
            </a:lvl2pPr>
            <a:lvl3pPr marL="1146006" indent="-229201" defTabSz="942272" eaLnBrk="0" hangingPunct="0">
              <a:defRPr kumimoji="1">
                <a:solidFill>
                  <a:schemeClr val="tx1"/>
                </a:solidFill>
                <a:latin typeface="Times New Roman" pitchFamily="18" charset="0"/>
                <a:ea typeface="ＭＳ 明朝" pitchFamily="17" charset="-128"/>
              </a:defRPr>
            </a:lvl3pPr>
            <a:lvl4pPr marL="1604409" indent="-229201" defTabSz="942272" eaLnBrk="0" hangingPunct="0">
              <a:defRPr kumimoji="1">
                <a:solidFill>
                  <a:schemeClr val="tx1"/>
                </a:solidFill>
                <a:latin typeface="Times New Roman" pitchFamily="18" charset="0"/>
                <a:ea typeface="ＭＳ 明朝" pitchFamily="17" charset="-128"/>
              </a:defRPr>
            </a:lvl4pPr>
            <a:lvl5pPr marL="2062811" indent="-229201" defTabSz="942272" eaLnBrk="0" hangingPunct="0">
              <a:defRPr kumimoji="1">
                <a:solidFill>
                  <a:schemeClr val="tx1"/>
                </a:solidFill>
                <a:latin typeface="Times New Roman" pitchFamily="18" charset="0"/>
                <a:ea typeface="ＭＳ 明朝" pitchFamily="17" charset="-128"/>
              </a:defRPr>
            </a:lvl5pPr>
            <a:lvl6pPr marL="2521214" indent="-229201" defTabSz="942272" eaLnBrk="0" fontAlgn="base" hangingPunct="0">
              <a:spcBef>
                <a:spcPct val="0"/>
              </a:spcBef>
              <a:spcAft>
                <a:spcPct val="0"/>
              </a:spcAft>
              <a:defRPr kumimoji="1">
                <a:solidFill>
                  <a:schemeClr val="tx1"/>
                </a:solidFill>
                <a:latin typeface="Times New Roman" pitchFamily="18" charset="0"/>
                <a:ea typeface="ＭＳ 明朝" pitchFamily="17" charset="-128"/>
              </a:defRPr>
            </a:lvl6pPr>
            <a:lvl7pPr marL="2979617" indent="-229201" defTabSz="942272" eaLnBrk="0" fontAlgn="base" hangingPunct="0">
              <a:spcBef>
                <a:spcPct val="0"/>
              </a:spcBef>
              <a:spcAft>
                <a:spcPct val="0"/>
              </a:spcAft>
              <a:defRPr kumimoji="1">
                <a:solidFill>
                  <a:schemeClr val="tx1"/>
                </a:solidFill>
                <a:latin typeface="Times New Roman" pitchFamily="18" charset="0"/>
                <a:ea typeface="ＭＳ 明朝" pitchFamily="17" charset="-128"/>
              </a:defRPr>
            </a:lvl7pPr>
            <a:lvl8pPr marL="3438020" indent="-229201" defTabSz="942272" eaLnBrk="0" fontAlgn="base" hangingPunct="0">
              <a:spcBef>
                <a:spcPct val="0"/>
              </a:spcBef>
              <a:spcAft>
                <a:spcPct val="0"/>
              </a:spcAft>
              <a:defRPr kumimoji="1">
                <a:solidFill>
                  <a:schemeClr val="tx1"/>
                </a:solidFill>
                <a:latin typeface="Times New Roman" pitchFamily="18" charset="0"/>
                <a:ea typeface="ＭＳ 明朝" pitchFamily="17" charset="-128"/>
              </a:defRPr>
            </a:lvl8pPr>
            <a:lvl9pPr marL="3896422" indent="-229201" defTabSz="942272" eaLnBrk="0" fontAlgn="base" hangingPunct="0">
              <a:spcBef>
                <a:spcPct val="0"/>
              </a:spcBef>
              <a:spcAft>
                <a:spcPct val="0"/>
              </a:spcAft>
              <a:defRPr kumimoji="1">
                <a:solidFill>
                  <a:schemeClr val="tx1"/>
                </a:solidFill>
                <a:latin typeface="Times New Roman" pitchFamily="18" charset="0"/>
                <a:ea typeface="ＭＳ 明朝" pitchFamily="17" charset="-128"/>
              </a:defRPr>
            </a:lvl9pPr>
          </a:lstStyle>
          <a:p>
            <a:pPr eaLnBrk="1" hangingPunct="1"/>
            <a:fld id="{2CCE2780-6F09-40B5-8E87-18A652DFE50A}" type="slidenum">
              <a:rPr lang="en-US" altLang="ja-JP" smtClean="0">
                <a:solidFill>
                  <a:prstClr val="black"/>
                </a:solidFill>
                <a:ea typeface="ＭＳ Ｐ明朝" pitchFamily="18" charset="-128"/>
              </a:rPr>
              <a:pPr eaLnBrk="1" hangingPunct="1"/>
              <a:t>5</a:t>
            </a:fld>
            <a:endParaRPr lang="en-US" altLang="ja-JP" dirty="0">
              <a:solidFill>
                <a:prstClr val="black"/>
              </a:solidFill>
              <a:ea typeface="ＭＳ Ｐ明朝" pitchFamily="18" charset="-128"/>
            </a:endParaRPr>
          </a:p>
        </p:txBody>
      </p:sp>
      <p:sp>
        <p:nvSpPr>
          <p:cNvPr id="106499" name="Rectangle 2"/>
          <p:cNvSpPr>
            <a:spLocks noGrp="1" noRot="1" noChangeAspect="1" noChangeArrowheads="1" noTextEdit="1"/>
          </p:cNvSpPr>
          <p:nvPr>
            <p:ph type="sldImg"/>
          </p:nvPr>
        </p:nvSpPr>
        <p:spPr>
          <a:xfrm>
            <a:off x="2700338" y="511175"/>
            <a:ext cx="4524375" cy="2546350"/>
          </a:xfrm>
          <a:ln/>
        </p:spPr>
      </p:sp>
      <p:sp>
        <p:nvSpPr>
          <p:cNvPr id="1065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eaLnBrk="1" hangingPunct="1"/>
            <a:r>
              <a:rPr lang="en-US" altLang="ja-JP" dirty="0"/>
              <a:t>【</a:t>
            </a:r>
            <a:r>
              <a:rPr lang="ja-JP" altLang="en-US" dirty="0"/>
              <a:t>視覚の感受性期間</a:t>
            </a:r>
            <a:r>
              <a:rPr lang="en-US" altLang="ja-JP" dirty="0"/>
              <a:t>】</a:t>
            </a:r>
          </a:p>
          <a:p>
            <a:pPr algn="l" eaLnBrk="1" hangingPunct="1"/>
            <a:r>
              <a:rPr lang="ja-JP" altLang="en-US" dirty="0"/>
              <a:t>視覚発達にはタイムリミットがあります。視覚に関する脳の感受性は</a:t>
            </a:r>
            <a:r>
              <a:rPr lang="en-US" altLang="ja-JP" dirty="0"/>
              <a:t>3</a:t>
            </a:r>
            <a:r>
              <a:rPr lang="ja-JP" altLang="en-US" dirty="0"/>
              <a:t>か月～</a:t>
            </a:r>
            <a:r>
              <a:rPr lang="en-US" altLang="ja-JP" dirty="0"/>
              <a:t>1</a:t>
            </a:r>
            <a:r>
              <a:rPr lang="ja-JP" altLang="en-US" dirty="0"/>
              <a:t>歳半頃が最も高く、その後は徐々に低下して、６～８歳以降はあまり反応しなくなります。この感受性期間を過ぎてから治療を行っても思うような効果は得られず、生涯弱視となってしまう場合がほとんどです。 弱視は小学校入学までに治療を完了することが大切です。</a:t>
            </a:r>
            <a:endParaRPr lang="en-US" altLang="ja-JP" dirty="0"/>
          </a:p>
        </p:txBody>
      </p:sp>
    </p:spTree>
    <p:extLst>
      <p:ext uri="{BB962C8B-B14F-4D97-AF65-F5344CB8AC3E}">
        <p14:creationId xmlns:p14="http://schemas.microsoft.com/office/powerpoint/2010/main" val="39770507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02075" y="9520238"/>
            <a:ext cx="29860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3" tIns="47627" rIns="95253" bIns="47627" anchor="b"/>
          <a:lstStyle>
            <a:lvl1pPr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eaLnBrk="1" hangingPunct="1">
              <a:spcBef>
                <a:spcPct val="0"/>
              </a:spcBef>
            </a:pPr>
            <a:fld id="{B359BB88-4C7C-431E-9A74-33A682A29C94}" type="slidenum">
              <a:rPr lang="en-US" altLang="ja-JP" sz="1300">
                <a:solidFill>
                  <a:schemeClr val="bg1"/>
                </a:solidFill>
                <a:ea typeface="ＭＳ ゴシック" panose="020B0609070205080204" pitchFamily="49" charset="-128"/>
              </a:rPr>
              <a:pPr algn="r" eaLnBrk="1" hangingPunct="1">
                <a:spcBef>
                  <a:spcPct val="0"/>
                </a:spcBef>
              </a:pPr>
              <a:t>41</a:t>
            </a:fld>
            <a:endParaRPr lang="en-US" altLang="ja-JP" sz="1300">
              <a:solidFill>
                <a:schemeClr val="bg1"/>
              </a:solidFill>
              <a:ea typeface="ＭＳ ゴシック" panose="020B0609070205080204" pitchFamily="49"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子どもは検査に協力的で、しっかり器械の画面を見ているのに、結果が表示されずに測定不能となる場合、どうすればよいでしょうか？</a:t>
            </a:r>
            <a:endParaRPr lang="en-US" altLang="ja-JP" dirty="0"/>
          </a:p>
          <a:p>
            <a:r>
              <a:rPr lang="ja-JP" altLang="en-US" dirty="0"/>
              <a:t>瞳孔が小さい、まつ毛が邪魔しているなどの原因も考えられますが、白内障や角膜混濁、眼底病変などが原因で測定不能となるケースがあり注意が必要です。眼科で詳しく調べなければ原因は特定できないので、保護者に過度に心配をかけないようにして要精検とします。</a:t>
            </a:r>
          </a:p>
          <a:p>
            <a:endParaRPr lang="ja-JP" altLang="en-US" dirty="0"/>
          </a:p>
        </p:txBody>
      </p:sp>
    </p:spTree>
    <p:extLst>
      <p:ext uri="{BB962C8B-B14F-4D97-AF65-F5344CB8AC3E}">
        <p14:creationId xmlns:p14="http://schemas.microsoft.com/office/powerpoint/2010/main" val="28761849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02075" y="9520238"/>
            <a:ext cx="29860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3" tIns="47627" rIns="95253" bIns="47627" anchor="b"/>
          <a:lstStyle>
            <a:lvl1pPr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eaLnBrk="1" hangingPunct="1">
              <a:spcBef>
                <a:spcPct val="0"/>
              </a:spcBef>
            </a:pPr>
            <a:fld id="{B359BB88-4C7C-431E-9A74-33A682A29C94}" type="slidenum">
              <a:rPr lang="en-US" altLang="ja-JP" sz="1300">
                <a:solidFill>
                  <a:schemeClr val="bg1"/>
                </a:solidFill>
                <a:ea typeface="ＭＳ ゴシック" panose="020B0609070205080204" pitchFamily="49" charset="-128"/>
              </a:rPr>
              <a:pPr algn="r" eaLnBrk="1" hangingPunct="1">
                <a:spcBef>
                  <a:spcPct val="0"/>
                </a:spcBef>
              </a:pPr>
              <a:t>42</a:t>
            </a:fld>
            <a:endParaRPr lang="en-US" altLang="ja-JP" sz="1300">
              <a:solidFill>
                <a:schemeClr val="bg1"/>
              </a:solidFill>
              <a:ea typeface="ＭＳ ゴシック" panose="020B0609070205080204" pitchFamily="49"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屈折検査で異常値が出た場合、どのような時に再測定が必要となるでしょうか？</a:t>
            </a:r>
          </a:p>
          <a:p>
            <a:r>
              <a:rPr lang="en-US" altLang="ja-JP" dirty="0"/>
              <a:t>SVS</a:t>
            </a:r>
            <a:r>
              <a:rPr lang="ja-JP" altLang="en-US" dirty="0"/>
              <a:t>では機器の特徴として、まぶたがかかっている、涙がたまっていると、乱視が大きく測定される傾向にあります。また、顔が傾いていても、両眼の視線がずれて眼位異常となることがあります。正しい姿勢でまぶたをしっかり開いて検査ができていたか測定条件を確認し、正しく測定できていなければ再測定します。</a:t>
            </a:r>
          </a:p>
          <a:p>
            <a:endParaRPr lang="ja-JP" altLang="en-US" dirty="0"/>
          </a:p>
          <a:p>
            <a:endParaRPr lang="ja-JP" altLang="ja-JP" dirty="0"/>
          </a:p>
        </p:txBody>
      </p:sp>
    </p:spTree>
    <p:extLst>
      <p:ext uri="{BB962C8B-B14F-4D97-AF65-F5344CB8AC3E}">
        <p14:creationId xmlns:p14="http://schemas.microsoft.com/office/powerpoint/2010/main" val="13093405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02075" y="9520238"/>
            <a:ext cx="29860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3" tIns="47627" rIns="95253" bIns="47627" anchor="b"/>
          <a:lstStyle>
            <a:lvl1pPr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eaLnBrk="1" hangingPunct="1">
              <a:spcBef>
                <a:spcPct val="0"/>
              </a:spcBef>
            </a:pPr>
            <a:fld id="{B359BB88-4C7C-431E-9A74-33A682A29C94}" type="slidenum">
              <a:rPr lang="en-US" altLang="ja-JP" sz="1300">
                <a:solidFill>
                  <a:schemeClr val="bg1"/>
                </a:solidFill>
                <a:ea typeface="ＭＳ ゴシック" panose="020B0609070205080204" pitchFamily="49" charset="-128"/>
              </a:rPr>
              <a:pPr algn="r" eaLnBrk="1" hangingPunct="1">
                <a:spcBef>
                  <a:spcPct val="0"/>
                </a:spcBef>
              </a:pPr>
              <a:t>43</a:t>
            </a:fld>
            <a:endParaRPr lang="en-US" altLang="ja-JP" sz="1300">
              <a:solidFill>
                <a:schemeClr val="bg1"/>
              </a:solidFill>
              <a:ea typeface="ＭＳ ゴシック" panose="020B0609070205080204" pitchFamily="49"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視力は異常ないが、屈折検査で異常と判定された場合どうすればよいでしょうか？</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遠視では眼鏡が必要な強い度数でも視力</a:t>
            </a:r>
            <a:r>
              <a:rPr lang="en-US" altLang="ja-JP" sz="1200" u="none"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0.5</a:t>
            </a:r>
            <a:r>
              <a:rPr lang="ja-JP" altLang="en-US" sz="1200" u="none"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が見えることがあります。また、不同視弱視は家庭で正しく視力検査を実施することは難しく、視力検査結果が誤っている恐れがあります。視力検査結果に異状はなくても、屈折検査が異常であれば、眼科での精密検査を勧めます。</a:t>
            </a:r>
          </a:p>
        </p:txBody>
      </p:sp>
    </p:spTree>
    <p:extLst>
      <p:ext uri="{BB962C8B-B14F-4D97-AF65-F5344CB8AC3E}">
        <p14:creationId xmlns:p14="http://schemas.microsoft.com/office/powerpoint/2010/main" val="24769718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02075" y="9520238"/>
            <a:ext cx="29860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3" tIns="47627" rIns="95253" bIns="47627" anchor="b"/>
          <a:lstStyle>
            <a:lvl1pPr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eaLnBrk="1" hangingPunct="1">
              <a:spcBef>
                <a:spcPct val="0"/>
              </a:spcBef>
            </a:pPr>
            <a:fld id="{B359BB88-4C7C-431E-9A74-33A682A29C94}" type="slidenum">
              <a:rPr lang="en-US" altLang="ja-JP" sz="1300">
                <a:solidFill>
                  <a:schemeClr val="bg1"/>
                </a:solidFill>
                <a:ea typeface="ＭＳ ゴシック" panose="020B0609070205080204" pitchFamily="49" charset="-128"/>
              </a:rPr>
              <a:pPr algn="r" eaLnBrk="1" hangingPunct="1">
                <a:spcBef>
                  <a:spcPct val="0"/>
                </a:spcBef>
              </a:pPr>
              <a:t>44</a:t>
            </a:fld>
            <a:endParaRPr lang="en-US" altLang="ja-JP" sz="1300">
              <a:solidFill>
                <a:schemeClr val="bg1"/>
              </a:solidFill>
              <a:ea typeface="ＭＳ ゴシック" panose="020B0609070205080204" pitchFamily="49"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屈折検査や眼位検査の結果について、保護者から視能訓練士や保健師に質問があった場合どうすればよいでしょうか？</a:t>
            </a:r>
            <a:endParaRPr lang="en-US" altLang="ja-JP" dirty="0"/>
          </a:p>
          <a:p>
            <a:r>
              <a:rPr lang="ja-JP" altLang="en-US" dirty="0"/>
              <a:t>健診医の指示なしに、遠視・乱視・内斜視・外斜視など診断的な内容に触れる発言をしてはいけません。保護者からの質問内容を健診医に伝え、検査結果は健診医からお話しします。</a:t>
            </a:r>
          </a:p>
          <a:p>
            <a:endParaRPr lang="ja-JP" altLang="en-US" dirty="0"/>
          </a:p>
          <a:p>
            <a:endParaRPr lang="ja-JP" altLang="ja-JP" dirty="0"/>
          </a:p>
        </p:txBody>
      </p:sp>
    </p:spTree>
    <p:extLst>
      <p:ext uri="{BB962C8B-B14F-4D97-AF65-F5344CB8AC3E}">
        <p14:creationId xmlns:p14="http://schemas.microsoft.com/office/powerpoint/2010/main" val="21906974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02075" y="9520238"/>
            <a:ext cx="29860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3" tIns="47627" rIns="95253" bIns="47627" anchor="b"/>
          <a:lstStyle>
            <a:lvl1pPr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eaLnBrk="1" hangingPunct="1">
              <a:spcBef>
                <a:spcPct val="0"/>
              </a:spcBef>
            </a:pPr>
            <a:fld id="{B359BB88-4C7C-431E-9A74-33A682A29C94}" type="slidenum">
              <a:rPr lang="en-US" altLang="ja-JP" sz="1300">
                <a:solidFill>
                  <a:schemeClr val="bg1"/>
                </a:solidFill>
                <a:ea typeface="ＭＳ ゴシック" panose="020B0609070205080204" pitchFamily="49" charset="-128"/>
              </a:rPr>
              <a:pPr algn="r" eaLnBrk="1" hangingPunct="1">
                <a:spcBef>
                  <a:spcPct val="0"/>
                </a:spcBef>
              </a:pPr>
              <a:t>45</a:t>
            </a:fld>
            <a:endParaRPr lang="en-US" altLang="ja-JP" sz="1300">
              <a:solidFill>
                <a:schemeClr val="bg1"/>
              </a:solidFill>
              <a:ea typeface="ＭＳ ゴシック" panose="020B0609070205080204" pitchFamily="49"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健診後２～３か月しても眼科未受診の場合はどうすればよいでしょうか？発達障害等で検査が出来ず、保護者が眼科受診をためらう場合は様子を見てもよいでしょうか</a:t>
            </a:r>
            <a:r>
              <a:rPr lang="en-US" altLang="ja-JP" dirty="0"/>
              <a:t>?</a:t>
            </a:r>
          </a:p>
          <a:p>
            <a:r>
              <a:rPr lang="ja-JP" altLang="en-US" dirty="0"/>
              <a:t>弱視は本人も家族も気付かないことが多く、治療にはタイムリミットがあります。本人が不自由をしていないから様子をみようなどの理由から、治療のチャンスを逃すことはあってはいけません。電話やハガキなどで再度受診を勧めます。発達障害で受診をためらう場合も受診を先延ばしにせずに、小児科医にも相談して、速やかに支援センターなどに繋げます。</a:t>
            </a:r>
          </a:p>
          <a:p>
            <a:endParaRPr lang="ja-JP" altLang="ja-JP" dirty="0"/>
          </a:p>
        </p:txBody>
      </p:sp>
    </p:spTree>
    <p:extLst>
      <p:ext uri="{BB962C8B-B14F-4D97-AF65-F5344CB8AC3E}">
        <p14:creationId xmlns:p14="http://schemas.microsoft.com/office/powerpoint/2010/main" val="30048976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02075" y="9520238"/>
            <a:ext cx="29860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3" tIns="47627" rIns="95253" bIns="47627" anchor="b"/>
          <a:lstStyle>
            <a:lvl1pPr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eaLnBrk="1" hangingPunct="1">
              <a:spcBef>
                <a:spcPct val="0"/>
              </a:spcBef>
            </a:pPr>
            <a:fld id="{B359BB88-4C7C-431E-9A74-33A682A29C94}" type="slidenum">
              <a:rPr lang="en-US" altLang="ja-JP" sz="1300">
                <a:solidFill>
                  <a:schemeClr val="bg1"/>
                </a:solidFill>
                <a:ea typeface="ＭＳ ゴシック" panose="020B0609070205080204" pitchFamily="49" charset="-128"/>
              </a:rPr>
              <a:pPr algn="r" eaLnBrk="1" hangingPunct="1">
                <a:spcBef>
                  <a:spcPct val="0"/>
                </a:spcBef>
              </a:pPr>
              <a:t>46</a:t>
            </a:fld>
            <a:endParaRPr lang="en-US" altLang="ja-JP" sz="1300">
              <a:solidFill>
                <a:schemeClr val="bg1"/>
              </a:solidFill>
              <a:ea typeface="ＭＳ ゴシック" panose="020B0609070205080204" pitchFamily="49"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健診会場で眼位異常はないが、保護者が気にしている場合はどうすればよいでしょうか？</a:t>
            </a:r>
          </a:p>
          <a:p>
            <a:r>
              <a:rPr lang="ja-JP" altLang="en-US" dirty="0"/>
              <a:t>健診会場で常に眼位異常が出るとは限らないため眼科精密検査を勧めます。斜視には常に視線がずれている恒常性斜視と、眼位が変動する間欠性斜視があります。ぼーっとしているときなどには斜視となりやすいので、家庭では斜視となっている可能性があります。</a:t>
            </a:r>
          </a:p>
          <a:p>
            <a:endParaRPr lang="ja-JP" altLang="en-US" dirty="0"/>
          </a:p>
          <a:p>
            <a:endParaRPr lang="ja-JP" altLang="ja-JP" dirty="0"/>
          </a:p>
        </p:txBody>
      </p:sp>
    </p:spTree>
    <p:extLst>
      <p:ext uri="{BB962C8B-B14F-4D97-AF65-F5344CB8AC3E}">
        <p14:creationId xmlns:p14="http://schemas.microsoft.com/office/powerpoint/2010/main" val="18387364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a:prstGeom prst="rect">
            <a:avLst/>
          </a:prstGeom>
          <a:noFill/>
          <a:ln w="12700">
            <a:solidFill>
              <a:prstClr val="black"/>
            </a:solidFill>
          </a:ln>
        </p:spPr>
      </p:sp>
      <p:sp>
        <p:nvSpPr>
          <p:cNvPr id="3" name="ノート プレースホルダー 2"/>
          <p:cNvSpPr>
            <a:spLocks noGrp="1"/>
          </p:cNvSpPr>
          <p:nvPr>
            <p:ph type="body" idx="1"/>
          </p:nvPr>
        </p:nvSpPr>
        <p:spPr/>
        <p:txBody>
          <a:bodyPr/>
          <a:lstStyle/>
          <a:p>
            <a:r>
              <a:rPr kumimoji="1" lang="ja-JP" altLang="en-US" dirty="0"/>
              <a:t>精検対象児集計表には、</a:t>
            </a:r>
            <a:r>
              <a:rPr kumimoji="1" lang="en-US" altLang="ja-JP" dirty="0"/>
              <a:t>SVS</a:t>
            </a:r>
            <a:r>
              <a:rPr kumimoji="1" lang="ja-JP" altLang="en-US" dirty="0"/>
              <a:t>の結果から、等価球面度数・球面度数・円柱度数を記入します。</a:t>
            </a:r>
          </a:p>
          <a:p>
            <a:r>
              <a:rPr kumimoji="1" lang="ja-JP" altLang="en-US" dirty="0"/>
              <a:t>家庭で視力検査不可の場合は二次検査会場または家庭で再検査を行い、再検査でも検査不可の場合は経過観察にせずに異常判定で要精検とし、その他精検理由に「視力検査不可」と記入します。</a:t>
            </a:r>
          </a:p>
          <a:p>
            <a:r>
              <a:rPr kumimoji="1" lang="ja-JP" altLang="en-US" dirty="0"/>
              <a:t>眼位は、健診医や視能訓練士がペンライト等を用いて検査をするか、</a:t>
            </a:r>
            <a:r>
              <a:rPr kumimoji="1" lang="en-US" altLang="ja-JP" dirty="0"/>
              <a:t>SVS</a:t>
            </a:r>
            <a:r>
              <a:rPr kumimoji="1" lang="ja-JP" altLang="en-US" dirty="0"/>
              <a:t>の結果を参考に健診医が判定します。</a:t>
            </a:r>
          </a:p>
        </p:txBody>
      </p:sp>
    </p:spTree>
    <p:extLst>
      <p:ext uri="{BB962C8B-B14F-4D97-AF65-F5344CB8AC3E}">
        <p14:creationId xmlns:p14="http://schemas.microsoft.com/office/powerpoint/2010/main" val="3155040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a:prstGeom prst="rect">
            <a:avLst/>
          </a:prstGeom>
          <a:noFill/>
          <a:ln w="12700">
            <a:solidFill>
              <a:prstClr val="black"/>
            </a:solidFill>
          </a:ln>
        </p:spPr>
      </p:sp>
      <p:sp>
        <p:nvSpPr>
          <p:cNvPr id="3" name="ノート プレースホルダー 2"/>
          <p:cNvSpPr>
            <a:spLocks noGrp="1"/>
          </p:cNvSpPr>
          <p:nvPr>
            <p:ph type="body" idx="1"/>
          </p:nvPr>
        </p:nvSpPr>
        <p:spPr/>
        <p:txBody>
          <a:bodyPr/>
          <a:lstStyle/>
          <a:p>
            <a:r>
              <a:rPr kumimoji="1" lang="ja-JP" altLang="en-US" dirty="0"/>
              <a:t>眼科精密検査ですが、矯正視力の欄に、数値ではなく、</a:t>
            </a:r>
            <a:r>
              <a:rPr kumimoji="1" lang="en-US" altLang="ja-JP" dirty="0"/>
              <a:t>n.c </a:t>
            </a:r>
            <a:r>
              <a:rPr kumimoji="1" lang="ja-JP" altLang="en-US" dirty="0"/>
              <a:t>と記載されていることがあります。</a:t>
            </a:r>
          </a:p>
          <a:p>
            <a:r>
              <a:rPr kumimoji="1" lang="ja-JP" altLang="en-US" dirty="0"/>
              <a:t>これは、矯正不能という意味で、裸眼視力と変わらないことを表していますので、裸眼視力を集計表に記入します。</a:t>
            </a:r>
          </a:p>
          <a:p>
            <a:r>
              <a:rPr kumimoji="1" lang="ja-JP" altLang="en-US" dirty="0"/>
              <a:t>他施設紹介となった場合は、保護者に連絡して、紹介先を受診したか、どのような診断名・判定だったかを確認し、結果を記入します。保護者に連絡がつかなかった場合は、紹介元の診断名を記入します。</a:t>
            </a:r>
          </a:p>
        </p:txBody>
      </p:sp>
    </p:spTree>
    <p:extLst>
      <p:ext uri="{BB962C8B-B14F-4D97-AF65-F5344CB8AC3E}">
        <p14:creationId xmlns:p14="http://schemas.microsoft.com/office/powerpoint/2010/main" val="12821143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a:prstGeom prst="rect">
            <a:avLst/>
          </a:prstGeom>
          <a:noFill/>
          <a:ln w="12700">
            <a:solidFill>
              <a:prstClr val="black"/>
            </a:solidFill>
          </a:ln>
        </p:spPr>
      </p:sp>
      <p:sp>
        <p:nvSpPr>
          <p:cNvPr id="3" name="ノート プレースホルダー 2"/>
          <p:cNvSpPr>
            <a:spLocks noGrp="1"/>
          </p:cNvSpPr>
          <p:nvPr>
            <p:ph type="body" idx="1"/>
          </p:nvPr>
        </p:nvSpPr>
        <p:spPr/>
        <p:txBody>
          <a:bodyPr/>
          <a:lstStyle/>
          <a:p>
            <a:r>
              <a:rPr kumimoji="1" lang="en-US" altLang="ja-JP" dirty="0"/>
              <a:t>3</a:t>
            </a:r>
            <a:r>
              <a:rPr kumimoji="1" lang="ja-JP" altLang="en-US" dirty="0"/>
              <a:t>歳児健診における視覚検査の集計結果を記入する際に注意が必要なのは、視力検査不可や屈折検査不可など、再検査や精密検査が必要な場合でも「経過観察」とされるケースがあることです。視力再検査や精密検査が必要なのに「経過観察」として保留にしてしまうと、精密検査受診の適切なタイミングを逃すことになりかねないため、次に何をするべきかを明確な形で分類し、データを管理する必要があります。</a:t>
            </a:r>
          </a:p>
          <a:p>
            <a:endParaRPr kumimoji="1" lang="ja-JP" altLang="en-US" dirty="0"/>
          </a:p>
        </p:txBody>
      </p:sp>
    </p:spTree>
    <p:extLst>
      <p:ext uri="{BB962C8B-B14F-4D97-AF65-F5344CB8AC3E}">
        <p14:creationId xmlns:p14="http://schemas.microsoft.com/office/powerpoint/2010/main" val="14899549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02075" y="9520238"/>
            <a:ext cx="29860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3" tIns="47627" rIns="95253" bIns="47627" anchor="b"/>
          <a:lstStyle>
            <a:lvl1pPr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eaLnBrk="1" hangingPunct="1">
              <a:spcBef>
                <a:spcPct val="0"/>
              </a:spcBef>
            </a:pPr>
            <a:fld id="{B359BB88-4C7C-431E-9A74-33A682A29C94}" type="slidenum">
              <a:rPr lang="en-US" altLang="ja-JP" sz="1300">
                <a:solidFill>
                  <a:schemeClr val="bg1"/>
                </a:solidFill>
                <a:ea typeface="ＭＳ ゴシック" panose="020B0609070205080204" pitchFamily="49" charset="-128"/>
              </a:rPr>
              <a:pPr algn="r" eaLnBrk="1" hangingPunct="1">
                <a:spcBef>
                  <a:spcPct val="0"/>
                </a:spcBef>
              </a:pPr>
              <a:t>50</a:t>
            </a:fld>
            <a:endParaRPr lang="en-US" altLang="ja-JP" sz="1300" dirty="0">
              <a:solidFill>
                <a:schemeClr val="bg1"/>
              </a:solidFill>
              <a:ea typeface="ＭＳ ゴシック" panose="020B0609070205080204" pitchFamily="49" charset="-128"/>
            </a:endParaRPr>
          </a:p>
        </p:txBody>
      </p:sp>
      <p:sp>
        <p:nvSpPr>
          <p:cNvPr id="102403" name="Rectangle 2"/>
          <p:cNvSpPr>
            <a:spLocks noGrp="1" noRot="1" noChangeAspect="1" noChangeArrowheads="1" noTextEdit="1"/>
          </p:cNvSpPr>
          <p:nvPr>
            <p:ph type="sldImg"/>
          </p:nvPr>
        </p:nvSpPr>
        <p:spPr>
          <a:xfrm>
            <a:off x="80963" y="741363"/>
            <a:ext cx="6573837" cy="3698875"/>
          </a:xfrm>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市町村は、健診後</a:t>
            </a:r>
            <a:r>
              <a:rPr lang="en-US" altLang="ja-JP" dirty="0"/>
              <a:t>4</a:t>
            </a:r>
            <a:r>
              <a:rPr lang="ja-JP" altLang="en-US" dirty="0"/>
              <a:t>ヵ月までに精密検査結果を確認し、精検対象児集計表に記入します。</a:t>
            </a:r>
          </a:p>
          <a:p>
            <a:r>
              <a:rPr lang="ja-JP" altLang="en-US" dirty="0"/>
              <a:t>年度末の受診状況が十分把握できる時期（</a:t>
            </a:r>
            <a:r>
              <a:rPr lang="en-US" altLang="ja-JP" dirty="0"/>
              <a:t>7</a:t>
            </a:r>
            <a:r>
              <a:rPr lang="ja-JP" altLang="en-US" dirty="0"/>
              <a:t>月末頃）までの結果を集計し、関係機関で共有・分析し精度管理し、集計結果を都道府県へも提出します。</a:t>
            </a:r>
            <a:endParaRPr lang="en-US" altLang="ja-JP" dirty="0"/>
          </a:p>
          <a:p>
            <a:r>
              <a:rPr lang="ja-JP" altLang="en-US" dirty="0"/>
              <a:t>都道府県レベルでも検討会などを通して精度管理を行い、分析結果を市町村にフィードバックします。</a:t>
            </a:r>
          </a:p>
        </p:txBody>
      </p:sp>
    </p:spTree>
    <p:extLst>
      <p:ext uri="{BB962C8B-B14F-4D97-AF65-F5344CB8AC3E}">
        <p14:creationId xmlns:p14="http://schemas.microsoft.com/office/powerpoint/2010/main" val="323432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弱視とは</a:t>
            </a:r>
            <a:r>
              <a:rPr kumimoji="1" lang="en-US" altLang="ja-JP" dirty="0"/>
              <a:t>】</a:t>
            </a:r>
          </a:p>
          <a:p>
            <a:r>
              <a:rPr kumimoji="1" lang="ja-JP" altLang="en-US" dirty="0"/>
              <a:t>“弱視”は、単なる近視や遠視とは全く違います。弱視とは、視覚が発達する過程（生後</a:t>
            </a:r>
            <a:r>
              <a:rPr kumimoji="1" lang="en-US" altLang="ja-JP" dirty="0"/>
              <a:t>〜6</a:t>
            </a:r>
            <a:r>
              <a:rPr kumimoji="1" lang="ja-JP" altLang="en-US" dirty="0"/>
              <a:t>歳ぐらい）で、なんらかの原因によって視力の発達が妨げられた</a:t>
            </a:r>
            <a:r>
              <a:rPr kumimoji="1" lang="en-US" altLang="ja-JP" dirty="0"/>
              <a:t>『</a:t>
            </a:r>
            <a:r>
              <a:rPr kumimoji="1" lang="ja-JP" altLang="en-US" dirty="0"/>
              <a:t>視力の未発達</a:t>
            </a:r>
            <a:r>
              <a:rPr kumimoji="1" lang="en-US" altLang="ja-JP" dirty="0"/>
              <a:t>』</a:t>
            </a:r>
            <a:r>
              <a:rPr kumimoji="1" lang="ja-JP" altLang="en-US" dirty="0"/>
              <a:t>状態をいい、メガネやコンタクトをしても 視力</a:t>
            </a:r>
            <a:r>
              <a:rPr kumimoji="1" lang="en-US" altLang="ja-JP" dirty="0"/>
              <a:t>1.0</a:t>
            </a:r>
            <a:r>
              <a:rPr kumimoji="1" lang="ja-JP" altLang="en-US" dirty="0"/>
              <a:t>の視標が見えません。</a:t>
            </a:r>
          </a:p>
          <a:p>
            <a:r>
              <a:rPr kumimoji="1" lang="ja-JP" altLang="en-US"/>
              <a:t>こう</a:t>
            </a:r>
            <a:r>
              <a:rPr kumimoji="1" lang="ja-JP" altLang="en-US" dirty="0"/>
              <a:t>した弱視のこどもは、</a:t>
            </a:r>
            <a:r>
              <a:rPr kumimoji="1" lang="en-US" altLang="ja-JP" dirty="0"/>
              <a:t>50</a:t>
            </a:r>
            <a:r>
              <a:rPr kumimoji="1" lang="ja-JP" altLang="en-US" dirty="0"/>
              <a:t>人にひとりといわれます。 </a:t>
            </a:r>
          </a:p>
        </p:txBody>
      </p:sp>
      <p:sp>
        <p:nvSpPr>
          <p:cNvPr id="4" name="スライド番号プレースホルダー 3"/>
          <p:cNvSpPr>
            <a:spLocks noGrp="1"/>
          </p:cNvSpPr>
          <p:nvPr>
            <p:ph type="sldNum" sz="quarter" idx="5"/>
          </p:nvPr>
        </p:nvSpPr>
        <p:spPr/>
        <p:txBody>
          <a:bodyPr/>
          <a:lstStyle/>
          <a:p>
            <a:fld id="{5E321F36-AA51-47E6-93C4-0B0EDB797D45}" type="slidenum">
              <a:rPr lang="ja-JP" altLang="en-US" smtClean="0"/>
              <a:pPr/>
              <a:t>6</a:t>
            </a:fld>
            <a:endParaRPr lang="ja-JP" altLang="en-US" dirty="0"/>
          </a:p>
        </p:txBody>
      </p:sp>
    </p:spTree>
    <p:extLst>
      <p:ext uri="{BB962C8B-B14F-4D97-AF65-F5344CB8AC3E}">
        <p14:creationId xmlns:p14="http://schemas.microsoft.com/office/powerpoint/2010/main" val="33753721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4115434" y="9875619"/>
            <a:ext cx="3149362" cy="51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473" tIns="49737" rIns="99473" bIns="49737" anchor="b"/>
          <a:lstStyle>
            <a:lvl1pPr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eaLnBrk="1" hangingPunct="1">
              <a:spcBef>
                <a:spcPct val="0"/>
              </a:spcBef>
            </a:pPr>
            <a:fld id="{B359BB88-4C7C-431E-9A74-33A682A29C94}" type="slidenum">
              <a:rPr lang="en-US" altLang="ja-JP" sz="1400">
                <a:solidFill>
                  <a:schemeClr val="bg1"/>
                </a:solidFill>
                <a:ea typeface="ＭＳ ゴシック" panose="020B0609070205080204" pitchFamily="49" charset="-128"/>
              </a:rPr>
              <a:pPr algn="r" eaLnBrk="1" hangingPunct="1">
                <a:spcBef>
                  <a:spcPct val="0"/>
                </a:spcBef>
              </a:pPr>
              <a:t>51</a:t>
            </a:fld>
            <a:endParaRPr lang="en-US" altLang="ja-JP" sz="1400">
              <a:solidFill>
                <a:schemeClr val="bg1"/>
              </a:solidFill>
              <a:ea typeface="ＭＳ ゴシック" panose="020B0609070205080204" pitchFamily="49" charset="-128"/>
            </a:endParaRPr>
          </a:p>
        </p:txBody>
      </p:sp>
      <p:sp>
        <p:nvSpPr>
          <p:cNvPr id="102403" name="Rectangle 2"/>
          <p:cNvSpPr>
            <a:spLocks noGrp="1" noRot="1" noChangeAspect="1" noChangeArrowheads="1" noTextEdit="1"/>
          </p:cNvSpPr>
          <p:nvPr>
            <p:ph type="sldImg"/>
          </p:nvPr>
        </p:nvSpPr>
        <p:spPr>
          <a:xfrm>
            <a:off x="141288" y="768350"/>
            <a:ext cx="6821487" cy="3836988"/>
          </a:xfrm>
          <a:prstGeom prst="rect">
            <a:avLst/>
          </a:prstGeom>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弱視の早期発見には、保護者が、弱視の知識を獲得する機会を増やすことが大切です。視能訓練士協会が作成した、「目の健康チェックシート」などを用いて、子どもの弱視や眼疾患についての啓発を行います。</a:t>
            </a:r>
          </a:p>
          <a:p>
            <a:r>
              <a:rPr lang="ja-JP" altLang="en-US" dirty="0"/>
              <a:t>こちらの視能訓練士協会のチラシは、協会に</a:t>
            </a:r>
            <a:r>
              <a:rPr lang="en-US" altLang="ja-JP" dirty="0"/>
              <a:t>FAX</a:t>
            </a:r>
            <a:r>
              <a:rPr lang="ja-JP" altLang="en-US" dirty="0"/>
              <a:t>すると、無料で送ってもらえます。</a:t>
            </a:r>
          </a:p>
          <a:p>
            <a:r>
              <a:rPr lang="en-US" altLang="ja-JP" dirty="0"/>
              <a:t>3</a:t>
            </a:r>
            <a:r>
              <a:rPr lang="ja-JP" altLang="en-US" dirty="0"/>
              <a:t>歳未満での</a:t>
            </a:r>
            <a:r>
              <a:rPr lang="en-US" altLang="ja-JP" dirty="0"/>
              <a:t>SVS</a:t>
            </a:r>
            <a:r>
              <a:rPr lang="ja-JP" altLang="en-US" dirty="0"/>
              <a:t>精度は確立しておらず、現時点では、</a:t>
            </a:r>
            <a:r>
              <a:rPr lang="en-US" altLang="ja-JP" dirty="0"/>
              <a:t>1</a:t>
            </a:r>
            <a:r>
              <a:rPr lang="ja-JP" altLang="en-US" dirty="0"/>
              <a:t>歳</a:t>
            </a:r>
            <a:r>
              <a:rPr lang="en-US" altLang="ja-JP" dirty="0"/>
              <a:t>6</a:t>
            </a:r>
            <a:r>
              <a:rPr lang="ja-JP" altLang="en-US" dirty="0"/>
              <a:t>か月児集団健診での</a:t>
            </a:r>
            <a:r>
              <a:rPr lang="en-US" altLang="ja-JP" dirty="0"/>
              <a:t>SVS</a:t>
            </a:r>
            <a:r>
              <a:rPr lang="ja-JP" altLang="en-US" dirty="0"/>
              <a:t>使用は推奨されていません。</a:t>
            </a:r>
          </a:p>
          <a:p>
            <a:endParaRPr lang="ja-JP" altLang="ja-JP" dirty="0"/>
          </a:p>
        </p:txBody>
      </p:sp>
    </p:spTree>
    <p:extLst>
      <p:ext uri="{BB962C8B-B14F-4D97-AF65-F5344CB8AC3E}">
        <p14:creationId xmlns:p14="http://schemas.microsoft.com/office/powerpoint/2010/main" val="42132455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a:prstGeom prst="rect">
            <a:avLst/>
          </a:prstGeom>
          <a:noFill/>
          <a:ln w="12700">
            <a:solidFill>
              <a:prstClr val="black"/>
            </a:solidFill>
          </a:ln>
        </p:spPr>
      </p:sp>
      <p:sp>
        <p:nvSpPr>
          <p:cNvPr id="3" name="ノート プレースホルダー 2"/>
          <p:cNvSpPr>
            <a:spLocks noGrp="1"/>
          </p:cNvSpPr>
          <p:nvPr>
            <p:ph type="body" idx="1"/>
          </p:nvPr>
        </p:nvSpPr>
        <p:spPr/>
        <p:txBody>
          <a:bodyPr/>
          <a:lstStyle/>
          <a:p>
            <a:r>
              <a:rPr kumimoji="1" lang="ja-JP" altLang="en-US" dirty="0"/>
              <a:t>誰ひとり取り残されることなく、未来を担う子供たちが健やかな人生を送れるよう</a:t>
            </a:r>
          </a:p>
          <a:p>
            <a:r>
              <a:rPr kumimoji="1" lang="ja-JP" altLang="en-US" dirty="0"/>
              <a:t>３歳児健診に屈折検査を導入し、市町村内だけでなく、関係機関が協働して都道府県レベルでも精度管理を行うことが大切です。</a:t>
            </a:r>
          </a:p>
          <a:p>
            <a:endParaRPr kumimoji="1" lang="ja-JP" altLang="en-US" dirty="0"/>
          </a:p>
        </p:txBody>
      </p:sp>
    </p:spTree>
    <p:extLst>
      <p:ext uri="{BB962C8B-B14F-4D97-AF65-F5344CB8AC3E}">
        <p14:creationId xmlns:p14="http://schemas.microsoft.com/office/powerpoint/2010/main" val="20161951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0963" y="741363"/>
            <a:ext cx="6573837" cy="3698875"/>
          </a:xfrm>
          <a:prstGeom prst="rect">
            <a:avLst/>
          </a:prstGeo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a:xfrm>
            <a:off x="3815374" y="9371285"/>
            <a:ext cx="2918831" cy="49331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321F36-AA51-47E6-93C4-0B0EDB797D45}"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173995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a:prstGeom prst="rect">
            <a:avLst/>
          </a:prstGeom>
          <a:noFill/>
          <a:ln w="12700">
            <a:solidFill>
              <a:prstClr val="black"/>
            </a:solidFill>
          </a:ln>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40819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698750" y="511175"/>
            <a:ext cx="4529138" cy="2547938"/>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弱視の原因①屈折異常弱視</a:t>
            </a:r>
            <a:r>
              <a:rPr kumimoji="1" lang="en-US" altLang="ja-JP" dirty="0"/>
              <a:t>】</a:t>
            </a:r>
          </a:p>
          <a:p>
            <a:r>
              <a:rPr kumimoji="1" lang="ja-JP" altLang="en-US" dirty="0"/>
              <a:t>両眼同程度の強い遠視や乱視があると、くっきり見ることができず両眼とも視力の発達が妨げられます。</a:t>
            </a:r>
            <a:endParaRPr kumimoji="1" lang="en-US" altLang="ja-JP" dirty="0"/>
          </a:p>
          <a:p>
            <a:r>
              <a:rPr kumimoji="1" lang="ja-JP" altLang="en-US" dirty="0"/>
              <a:t>左右眼の屈折値に差があり，適切な眼鏡をかけても，より屈折異常の強い方の眼の視力が他眼より明らかに不良な状態を不同視弱視といいます。子どもは片眼がよく見えると何不自由なく行動することができるため、日常生活では気づかれないことがほとんどです。見逃されやすいため、３歳児健診で最も発見したい弱視のひとつです。</a:t>
            </a:r>
            <a:endParaRPr kumimoji="1" lang="en-US" altLang="ja-JP" dirty="0"/>
          </a:p>
        </p:txBody>
      </p:sp>
      <p:sp>
        <p:nvSpPr>
          <p:cNvPr id="4" name="スライド番号プレースホルダー 3"/>
          <p:cNvSpPr>
            <a:spLocks noGrp="1"/>
          </p:cNvSpPr>
          <p:nvPr>
            <p:ph type="sldNum" sz="quarter" idx="10"/>
          </p:nvPr>
        </p:nvSpPr>
        <p:spPr/>
        <p:txBody>
          <a:bodyPr/>
          <a:lstStyle/>
          <a:p>
            <a:fld id="{5E321F36-AA51-47E6-93C4-0B0EDB797D45}" type="slidenum">
              <a:rPr kumimoji="1" lang="ja-JP" altLang="en-US" smtClean="0"/>
              <a:t>7</a:t>
            </a:fld>
            <a:endParaRPr kumimoji="1" lang="ja-JP" altLang="en-US"/>
          </a:p>
        </p:txBody>
      </p:sp>
    </p:spTree>
    <p:extLst>
      <p:ext uri="{BB962C8B-B14F-4D97-AF65-F5344CB8AC3E}">
        <p14:creationId xmlns:p14="http://schemas.microsoft.com/office/powerpoint/2010/main" val="428868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屈折異常とは、目から入った光線のピントが合う位置が網膜上にないことをいいます。近視では、ピントの合う位置が網膜より手前、遠視では、網膜より後ろとなります。乱視は、光線が</a:t>
            </a:r>
            <a:r>
              <a:rPr kumimoji="1" lang="en-US" altLang="ja-JP" dirty="0"/>
              <a:t>1</a:t>
            </a:r>
            <a:r>
              <a:rPr kumimoji="1" lang="ja-JP" altLang="en-US" dirty="0"/>
              <a:t>点に結像しない状態です。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5E321F36-AA51-47E6-93C4-0B0EDB797D45}" type="slidenum">
              <a:rPr lang="ja-JP" altLang="en-US" smtClean="0"/>
              <a:pPr/>
              <a:t>8</a:t>
            </a:fld>
            <a:endParaRPr lang="ja-JP" altLang="en-US" dirty="0"/>
          </a:p>
        </p:txBody>
      </p:sp>
    </p:spTree>
    <p:extLst>
      <p:ext uri="{BB962C8B-B14F-4D97-AF65-F5344CB8AC3E}">
        <p14:creationId xmlns:p14="http://schemas.microsoft.com/office/powerpoint/2010/main" val="376921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2272" eaLnBrk="0" hangingPunct="0">
              <a:defRPr kumimoji="1">
                <a:solidFill>
                  <a:schemeClr val="tx1"/>
                </a:solidFill>
                <a:latin typeface="Times New Roman" pitchFamily="18" charset="0"/>
                <a:ea typeface="ＭＳ 明朝" pitchFamily="17" charset="-128"/>
              </a:defRPr>
            </a:lvl1pPr>
            <a:lvl2pPr marL="744904" indent="-286502" defTabSz="942272" eaLnBrk="0" hangingPunct="0">
              <a:defRPr kumimoji="1">
                <a:solidFill>
                  <a:schemeClr val="tx1"/>
                </a:solidFill>
                <a:latin typeface="Times New Roman" pitchFamily="18" charset="0"/>
                <a:ea typeface="ＭＳ 明朝" pitchFamily="17" charset="-128"/>
              </a:defRPr>
            </a:lvl2pPr>
            <a:lvl3pPr marL="1146006" indent="-229201" defTabSz="942272" eaLnBrk="0" hangingPunct="0">
              <a:defRPr kumimoji="1">
                <a:solidFill>
                  <a:schemeClr val="tx1"/>
                </a:solidFill>
                <a:latin typeface="Times New Roman" pitchFamily="18" charset="0"/>
                <a:ea typeface="ＭＳ 明朝" pitchFamily="17" charset="-128"/>
              </a:defRPr>
            </a:lvl3pPr>
            <a:lvl4pPr marL="1604409" indent="-229201" defTabSz="942272" eaLnBrk="0" hangingPunct="0">
              <a:defRPr kumimoji="1">
                <a:solidFill>
                  <a:schemeClr val="tx1"/>
                </a:solidFill>
                <a:latin typeface="Times New Roman" pitchFamily="18" charset="0"/>
                <a:ea typeface="ＭＳ 明朝" pitchFamily="17" charset="-128"/>
              </a:defRPr>
            </a:lvl4pPr>
            <a:lvl5pPr marL="2062811" indent="-229201" defTabSz="942272" eaLnBrk="0" hangingPunct="0">
              <a:defRPr kumimoji="1">
                <a:solidFill>
                  <a:schemeClr val="tx1"/>
                </a:solidFill>
                <a:latin typeface="Times New Roman" pitchFamily="18" charset="0"/>
                <a:ea typeface="ＭＳ 明朝" pitchFamily="17" charset="-128"/>
              </a:defRPr>
            </a:lvl5pPr>
            <a:lvl6pPr marL="2521214" indent="-229201" defTabSz="942272" eaLnBrk="0" fontAlgn="base" hangingPunct="0">
              <a:spcBef>
                <a:spcPct val="0"/>
              </a:spcBef>
              <a:spcAft>
                <a:spcPct val="0"/>
              </a:spcAft>
              <a:defRPr kumimoji="1">
                <a:solidFill>
                  <a:schemeClr val="tx1"/>
                </a:solidFill>
                <a:latin typeface="Times New Roman" pitchFamily="18" charset="0"/>
                <a:ea typeface="ＭＳ 明朝" pitchFamily="17" charset="-128"/>
              </a:defRPr>
            </a:lvl6pPr>
            <a:lvl7pPr marL="2979617" indent="-229201" defTabSz="942272" eaLnBrk="0" fontAlgn="base" hangingPunct="0">
              <a:spcBef>
                <a:spcPct val="0"/>
              </a:spcBef>
              <a:spcAft>
                <a:spcPct val="0"/>
              </a:spcAft>
              <a:defRPr kumimoji="1">
                <a:solidFill>
                  <a:schemeClr val="tx1"/>
                </a:solidFill>
                <a:latin typeface="Times New Roman" pitchFamily="18" charset="0"/>
                <a:ea typeface="ＭＳ 明朝" pitchFamily="17" charset="-128"/>
              </a:defRPr>
            </a:lvl7pPr>
            <a:lvl8pPr marL="3438020" indent="-229201" defTabSz="942272" eaLnBrk="0" fontAlgn="base" hangingPunct="0">
              <a:spcBef>
                <a:spcPct val="0"/>
              </a:spcBef>
              <a:spcAft>
                <a:spcPct val="0"/>
              </a:spcAft>
              <a:defRPr kumimoji="1">
                <a:solidFill>
                  <a:schemeClr val="tx1"/>
                </a:solidFill>
                <a:latin typeface="Times New Roman" pitchFamily="18" charset="0"/>
                <a:ea typeface="ＭＳ 明朝" pitchFamily="17" charset="-128"/>
              </a:defRPr>
            </a:lvl8pPr>
            <a:lvl9pPr marL="3896422" indent="-229201" defTabSz="942272" eaLnBrk="0" fontAlgn="base" hangingPunct="0">
              <a:spcBef>
                <a:spcPct val="0"/>
              </a:spcBef>
              <a:spcAft>
                <a:spcPct val="0"/>
              </a:spcAft>
              <a:defRPr kumimoji="1">
                <a:solidFill>
                  <a:schemeClr val="tx1"/>
                </a:solidFill>
                <a:latin typeface="Times New Roman" pitchFamily="18" charset="0"/>
                <a:ea typeface="ＭＳ 明朝" pitchFamily="17" charset="-128"/>
              </a:defRPr>
            </a:lvl9pPr>
          </a:lstStyle>
          <a:p>
            <a:pPr eaLnBrk="1" hangingPunct="1"/>
            <a:fld id="{6B42F592-B99C-4E26-9815-C4C67691AA3E}" type="slidenum">
              <a:rPr lang="en-US" altLang="ja-JP" smtClean="0">
                <a:ea typeface="ＭＳ Ｐ明朝" pitchFamily="18" charset="-128"/>
              </a:rPr>
              <a:pPr eaLnBrk="1" hangingPunct="1"/>
              <a:t>9</a:t>
            </a:fld>
            <a:endParaRPr lang="en-US" altLang="ja-JP" dirty="0">
              <a:ea typeface="ＭＳ Ｐ明朝" pitchFamily="18" charset="-128"/>
            </a:endParaRPr>
          </a:p>
        </p:txBody>
      </p:sp>
      <p:sp>
        <p:nvSpPr>
          <p:cNvPr id="96259" name="Rectangle 2"/>
          <p:cNvSpPr>
            <a:spLocks noGrp="1" noRot="1" noChangeAspect="1" noChangeArrowheads="1" noTextEdit="1"/>
          </p:cNvSpPr>
          <p:nvPr>
            <p:ph type="sldImg"/>
          </p:nvPr>
        </p:nvSpPr>
        <p:spPr>
          <a:xfrm>
            <a:off x="2700338" y="511175"/>
            <a:ext cx="4524375" cy="2546350"/>
          </a:xfrm>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ja-JP" dirty="0"/>
              <a:t>【</a:t>
            </a:r>
            <a:r>
              <a:rPr lang="ja-JP" altLang="en-US" dirty="0"/>
              <a:t>弱視の原因②斜視弱視</a:t>
            </a:r>
            <a:r>
              <a:rPr lang="en-US" altLang="ja-JP" dirty="0"/>
              <a:t>】</a:t>
            </a:r>
          </a:p>
          <a:p>
            <a:pPr eaLnBrk="1" hangingPunct="1"/>
            <a:r>
              <a:rPr lang="ja-JP" altLang="en-US" dirty="0"/>
              <a:t>両眼の視線がずれていると、右眼と左眼はそれぞれ別のものを見てしまうため、脳が混乱します。この混乱を避けるために、ずれている方の眼の映像を見えなくする脳の働き（抑制）が起こります。抑制された方の眼は、使われていないことと同じになり、視力発達が損なわれます。</a:t>
            </a:r>
            <a:endParaRPr lang="ja-JP" altLang="ja-JP" dirty="0"/>
          </a:p>
        </p:txBody>
      </p:sp>
    </p:spTree>
    <p:extLst>
      <p:ext uri="{BB962C8B-B14F-4D97-AF65-F5344CB8AC3E}">
        <p14:creationId xmlns:p14="http://schemas.microsoft.com/office/powerpoint/2010/main" val="640225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698750" y="511175"/>
            <a:ext cx="4529138" cy="2547938"/>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弱視の原因③形態覚遮断弱視</a:t>
            </a:r>
            <a:r>
              <a:rPr kumimoji="1" lang="en-US" altLang="ja-JP" dirty="0"/>
              <a:t>】</a:t>
            </a:r>
          </a:p>
          <a:p>
            <a:r>
              <a:rPr kumimoji="1" lang="ja-JP" altLang="en-US" dirty="0"/>
              <a:t>網膜に像を結ぶ前に、光線を遮るような目の病気があると、網膜にピントの合った映像が映らず、脳に信号を送ることができないため弱視となります。</a:t>
            </a:r>
          </a:p>
          <a:p>
            <a:r>
              <a:rPr kumimoji="1" lang="ja-JP" altLang="en-US" dirty="0"/>
              <a:t>視力の予後は，形態覚が遮断された時期，時間と程度に左右されるため，早期に異常をみつけて対策をとることが必要となります。代表的な原因は，先天白内障ですが、網膜芽細胞腫、先天緑内障も緊急性があります。そのほか、先天性眼瞼下垂、角膜混濁、乳幼児期の眼帯などで弱視となるおそれがあり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1AF55907-27A2-451C-ADFD-A0A35B1A1B30}" type="slidenum">
              <a:rPr kumimoji="1" lang="ja-JP" altLang="en-US" smtClean="0"/>
              <a:t>10</a:t>
            </a:fld>
            <a:endParaRPr kumimoji="1" lang="ja-JP" altLang="en-US"/>
          </a:p>
        </p:txBody>
      </p:sp>
    </p:spTree>
    <p:extLst>
      <p:ext uri="{BB962C8B-B14F-4D97-AF65-F5344CB8AC3E}">
        <p14:creationId xmlns:p14="http://schemas.microsoft.com/office/powerpoint/2010/main" val="1004638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9"/>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p>
            <a:pPr>
              <a:defRPr/>
            </a:pPr>
            <a:fld id="{24E2CB87-FC33-4885-A3B4-28078F1062ED}" type="slidenum">
              <a:rPr lang="en-US" altLang="ja-JP" smtClean="0"/>
              <a:pPr>
                <a:defRPr/>
              </a:pPr>
              <a:t>‹#›</a:t>
            </a:fld>
            <a:endParaRPr lang="en-US" altLang="ja-JP"/>
          </a:p>
        </p:txBody>
      </p:sp>
    </p:spTree>
    <p:extLst>
      <p:ext uri="{BB962C8B-B14F-4D97-AF65-F5344CB8AC3E}">
        <p14:creationId xmlns:p14="http://schemas.microsoft.com/office/powerpoint/2010/main" val="190510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p>
            <a:pPr>
              <a:defRPr/>
            </a:pPr>
            <a:fld id="{ED6AD5A0-79A6-4937-B53B-FADADF064803}" type="slidenum">
              <a:rPr lang="en-US" altLang="ja-JP" smtClean="0"/>
              <a:pPr>
                <a:defRPr/>
              </a:pPr>
              <a:t>‹#›</a:t>
            </a:fld>
            <a:endParaRPr lang="en-US" altLang="ja-JP"/>
          </a:p>
        </p:txBody>
      </p:sp>
    </p:spTree>
    <p:extLst>
      <p:ext uri="{BB962C8B-B14F-4D97-AF65-F5344CB8AC3E}">
        <p14:creationId xmlns:p14="http://schemas.microsoft.com/office/powerpoint/2010/main" val="387178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2"/>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42"/>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p>
            <a:pPr>
              <a:defRPr/>
            </a:pPr>
            <a:fld id="{C433B65F-F022-4814-91AB-CD76B2C8740A}" type="slidenum">
              <a:rPr lang="en-US" altLang="ja-JP" smtClean="0"/>
              <a:pPr>
                <a:defRPr/>
              </a:pPr>
              <a:t>‹#›</a:t>
            </a:fld>
            <a:endParaRPr lang="en-US" altLang="ja-JP"/>
          </a:p>
        </p:txBody>
      </p:sp>
    </p:spTree>
    <p:extLst>
      <p:ext uri="{BB962C8B-B14F-4D97-AF65-F5344CB8AC3E}">
        <p14:creationId xmlns:p14="http://schemas.microsoft.com/office/powerpoint/2010/main" val="88482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2873191-BDD0-FE4D-938B-6F8B153A2DA4}" type="datetimeFigureOut">
              <a:rPr kumimoji="1" lang="ja-JP" altLang="en-US" smtClean="0"/>
              <a:t>2023/8/14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F6499E2-6B46-D84D-87AD-4103E0CE09F0}" type="slidenum">
              <a:rPr kumimoji="1" lang="ja-JP" altLang="en-US" smtClean="0"/>
              <a:t>‹#›</a:t>
            </a:fld>
            <a:endParaRPr kumimoji="1" lang="ja-JP" altLang="en-US"/>
          </a:p>
        </p:txBody>
      </p:sp>
    </p:spTree>
    <p:extLst>
      <p:ext uri="{BB962C8B-B14F-4D97-AF65-F5344CB8AC3E}">
        <p14:creationId xmlns:p14="http://schemas.microsoft.com/office/powerpoint/2010/main" val="399566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2873191-BDD0-FE4D-938B-6F8B153A2DA4}" type="datetimeFigureOut">
              <a:rPr kumimoji="1" lang="ja-JP" altLang="en-US" smtClean="0"/>
              <a:t>2023/8/14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F6499E2-6B46-D84D-87AD-4103E0CE09F0}" type="slidenum">
              <a:rPr kumimoji="1" lang="ja-JP" altLang="en-US" smtClean="0"/>
              <a:t>‹#›</a:t>
            </a:fld>
            <a:endParaRPr kumimoji="1" lang="ja-JP" altLang="en-US"/>
          </a:p>
        </p:txBody>
      </p:sp>
    </p:spTree>
    <p:extLst>
      <p:ext uri="{BB962C8B-B14F-4D97-AF65-F5344CB8AC3E}">
        <p14:creationId xmlns:p14="http://schemas.microsoft.com/office/powerpoint/2010/main" val="391498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2873191-BDD0-FE4D-938B-6F8B153A2DA4}" type="datetimeFigureOut">
              <a:rPr kumimoji="1" lang="ja-JP" altLang="en-US" smtClean="0"/>
              <a:t>2023/8/14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F6499E2-6B46-D84D-87AD-4103E0CE09F0}" type="slidenum">
              <a:rPr kumimoji="1" lang="ja-JP" altLang="en-US" smtClean="0"/>
              <a:t>‹#›</a:t>
            </a:fld>
            <a:endParaRPr kumimoji="1" lang="ja-JP" altLang="en-US"/>
          </a:p>
        </p:txBody>
      </p:sp>
    </p:spTree>
    <p:extLst>
      <p:ext uri="{BB962C8B-B14F-4D97-AF65-F5344CB8AC3E}">
        <p14:creationId xmlns:p14="http://schemas.microsoft.com/office/powerpoint/2010/main" val="380855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2873191-BDD0-FE4D-938B-6F8B153A2DA4}" type="datetimeFigureOut">
              <a:rPr kumimoji="1" lang="ja-JP" altLang="en-US" smtClean="0"/>
              <a:t>2023/8/14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F6499E2-6B46-D84D-87AD-4103E0CE09F0}" type="slidenum">
              <a:rPr kumimoji="1" lang="ja-JP" altLang="en-US" smtClean="0"/>
              <a:t>‹#›</a:t>
            </a:fld>
            <a:endParaRPr kumimoji="1" lang="ja-JP" altLang="en-US"/>
          </a:p>
        </p:txBody>
      </p:sp>
    </p:spTree>
    <p:extLst>
      <p:ext uri="{BB962C8B-B14F-4D97-AF65-F5344CB8AC3E}">
        <p14:creationId xmlns:p14="http://schemas.microsoft.com/office/powerpoint/2010/main" val="137349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2873191-BDD0-FE4D-938B-6F8B153A2DA4}" type="datetimeFigureOut">
              <a:rPr kumimoji="1" lang="ja-JP" altLang="en-US" smtClean="0"/>
              <a:t>2023/8/14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F6499E2-6B46-D84D-87AD-4103E0CE09F0}" type="slidenum">
              <a:rPr kumimoji="1" lang="ja-JP" altLang="en-US" smtClean="0"/>
              <a:t>‹#›</a:t>
            </a:fld>
            <a:endParaRPr kumimoji="1" lang="ja-JP" altLang="en-US"/>
          </a:p>
        </p:txBody>
      </p:sp>
    </p:spTree>
    <p:extLst>
      <p:ext uri="{BB962C8B-B14F-4D97-AF65-F5344CB8AC3E}">
        <p14:creationId xmlns:p14="http://schemas.microsoft.com/office/powerpoint/2010/main" val="184520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2873191-BDD0-FE4D-938B-6F8B153A2DA4}" type="datetimeFigureOut">
              <a:rPr kumimoji="1" lang="ja-JP" altLang="en-US" smtClean="0"/>
              <a:t>2023/8/14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F6499E2-6B46-D84D-87AD-4103E0CE09F0}" type="slidenum">
              <a:rPr kumimoji="1" lang="ja-JP" altLang="en-US" smtClean="0"/>
              <a:t>‹#›</a:t>
            </a:fld>
            <a:endParaRPr kumimoji="1" lang="ja-JP" altLang="en-US"/>
          </a:p>
        </p:txBody>
      </p:sp>
    </p:spTree>
    <p:extLst>
      <p:ext uri="{BB962C8B-B14F-4D97-AF65-F5344CB8AC3E}">
        <p14:creationId xmlns:p14="http://schemas.microsoft.com/office/powerpoint/2010/main" val="9686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2873191-BDD0-FE4D-938B-6F8B153A2DA4}" type="datetimeFigureOut">
              <a:rPr kumimoji="1" lang="ja-JP" altLang="en-US" smtClean="0"/>
              <a:t>2023/8/14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F6499E2-6B46-D84D-87AD-4103E0CE09F0}" type="slidenum">
              <a:rPr kumimoji="1" lang="ja-JP" altLang="en-US" smtClean="0"/>
              <a:t>‹#›</a:t>
            </a:fld>
            <a:endParaRPr kumimoji="1" lang="ja-JP" altLang="en-US"/>
          </a:p>
        </p:txBody>
      </p:sp>
    </p:spTree>
    <p:extLst>
      <p:ext uri="{BB962C8B-B14F-4D97-AF65-F5344CB8AC3E}">
        <p14:creationId xmlns:p14="http://schemas.microsoft.com/office/powerpoint/2010/main" val="262373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2873191-BDD0-FE4D-938B-6F8B153A2DA4}" type="datetimeFigureOut">
              <a:rPr kumimoji="1" lang="ja-JP" altLang="en-US" smtClean="0"/>
              <a:t>2023/8/14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F6499E2-6B46-D84D-87AD-4103E0CE09F0}" type="slidenum">
              <a:rPr kumimoji="1" lang="ja-JP" altLang="en-US" smtClean="0"/>
              <a:t>‹#›</a:t>
            </a:fld>
            <a:endParaRPr kumimoji="1" lang="ja-JP" altLang="en-US"/>
          </a:p>
        </p:txBody>
      </p:sp>
    </p:spTree>
    <p:extLst>
      <p:ext uri="{BB962C8B-B14F-4D97-AF65-F5344CB8AC3E}">
        <p14:creationId xmlns:p14="http://schemas.microsoft.com/office/powerpoint/2010/main" val="299611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p>
            <a:pPr>
              <a:defRPr/>
            </a:pPr>
            <a:fld id="{F0CFBF8D-0264-40ED-B724-205417C4FE47}" type="slidenum">
              <a:rPr lang="en-US" altLang="ja-JP" smtClean="0"/>
              <a:pPr>
                <a:defRPr/>
              </a:pPr>
              <a:t>‹#›</a:t>
            </a:fld>
            <a:endParaRPr lang="en-US" altLang="ja-JP"/>
          </a:p>
        </p:txBody>
      </p:sp>
    </p:spTree>
    <p:extLst>
      <p:ext uri="{BB962C8B-B14F-4D97-AF65-F5344CB8AC3E}">
        <p14:creationId xmlns:p14="http://schemas.microsoft.com/office/powerpoint/2010/main" val="353937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dirty="0"/>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2873191-BDD0-FE4D-938B-6F8B153A2DA4}" type="datetimeFigureOut">
              <a:rPr kumimoji="1" lang="ja-JP" altLang="en-US" smtClean="0"/>
              <a:t>2023/8/14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F6499E2-6B46-D84D-87AD-4103E0CE09F0}" type="slidenum">
              <a:rPr kumimoji="1" lang="ja-JP" altLang="en-US" smtClean="0"/>
              <a:t>‹#›</a:t>
            </a:fld>
            <a:endParaRPr kumimoji="1" lang="ja-JP" altLang="en-US"/>
          </a:p>
        </p:txBody>
      </p:sp>
    </p:spTree>
    <p:extLst>
      <p:ext uri="{BB962C8B-B14F-4D97-AF65-F5344CB8AC3E}">
        <p14:creationId xmlns:p14="http://schemas.microsoft.com/office/powerpoint/2010/main" val="35783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2873191-BDD0-FE4D-938B-6F8B153A2DA4}" type="datetimeFigureOut">
              <a:rPr kumimoji="1" lang="ja-JP" altLang="en-US" smtClean="0"/>
              <a:t>2023/8/14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F6499E2-6B46-D84D-87AD-4103E0CE09F0}" type="slidenum">
              <a:rPr kumimoji="1" lang="ja-JP" altLang="en-US" smtClean="0"/>
              <a:t>‹#›</a:t>
            </a:fld>
            <a:endParaRPr kumimoji="1" lang="ja-JP" altLang="en-US"/>
          </a:p>
        </p:txBody>
      </p:sp>
    </p:spTree>
    <p:extLst>
      <p:ext uri="{BB962C8B-B14F-4D97-AF65-F5344CB8AC3E}">
        <p14:creationId xmlns:p14="http://schemas.microsoft.com/office/powerpoint/2010/main" val="213794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2873191-BDD0-FE4D-938B-6F8B153A2DA4}" type="datetimeFigureOut">
              <a:rPr kumimoji="1" lang="ja-JP" altLang="en-US" smtClean="0"/>
              <a:t>2023/8/14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F6499E2-6B46-D84D-87AD-4103E0CE09F0}" type="slidenum">
              <a:rPr kumimoji="1" lang="ja-JP" altLang="en-US" smtClean="0"/>
              <a:t>‹#›</a:t>
            </a:fld>
            <a:endParaRPr kumimoji="1" lang="ja-JP" altLang="en-US"/>
          </a:p>
        </p:txBody>
      </p:sp>
    </p:spTree>
    <p:extLst>
      <p:ext uri="{BB962C8B-B14F-4D97-AF65-F5344CB8AC3E}">
        <p14:creationId xmlns:p14="http://schemas.microsoft.com/office/powerpoint/2010/main" val="134814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9"/>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endParaRPr lang="en-US" altLang="ja-JP" dirty="0">
              <a:solidFill>
                <a:srgbClr val="000000"/>
              </a:solidFill>
            </a:endParaRPr>
          </a:p>
        </p:txBody>
      </p:sp>
      <p:sp>
        <p:nvSpPr>
          <p:cNvPr id="5" name="フッター プレースホルダー 4"/>
          <p:cNvSpPr>
            <a:spLocks noGrp="1"/>
          </p:cNvSpPr>
          <p:nvPr>
            <p:ph type="ftr" sz="quarter" idx="11"/>
          </p:nvPr>
        </p:nvSpPr>
        <p:spPr/>
        <p:txBody>
          <a:bodyPr/>
          <a:lstStyle/>
          <a:p>
            <a:pPr>
              <a:defRPr/>
            </a:pPr>
            <a:endParaRPr lang="en-US" altLang="ja-JP" dirty="0">
              <a:solidFill>
                <a:srgbClr val="000000"/>
              </a:solidFill>
            </a:endParaRPr>
          </a:p>
        </p:txBody>
      </p:sp>
      <p:sp>
        <p:nvSpPr>
          <p:cNvPr id="6" name="スライド番号プレースホルダー 5"/>
          <p:cNvSpPr>
            <a:spLocks noGrp="1"/>
          </p:cNvSpPr>
          <p:nvPr>
            <p:ph type="sldNum" sz="quarter" idx="12"/>
          </p:nvPr>
        </p:nvSpPr>
        <p:spPr/>
        <p:txBody>
          <a:bodyPr/>
          <a:lstStyle/>
          <a:p>
            <a:pPr>
              <a:defRPr/>
            </a:pPr>
            <a:fld id="{24E2CB87-FC33-4885-A3B4-28078F1062ED}" type="slidenum">
              <a:rPr lang="en-US" altLang="ja-JP" smtClean="0"/>
              <a:pPr>
                <a:defRPr/>
              </a:pPr>
              <a:t>‹#›</a:t>
            </a:fld>
            <a:endParaRPr lang="en-US" altLang="ja-JP" dirty="0"/>
          </a:p>
        </p:txBody>
      </p:sp>
    </p:spTree>
    <p:extLst>
      <p:ext uri="{BB962C8B-B14F-4D97-AF65-F5344CB8AC3E}">
        <p14:creationId xmlns:p14="http://schemas.microsoft.com/office/powerpoint/2010/main" val="303926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dirty="0">
              <a:solidFill>
                <a:srgbClr val="000000"/>
              </a:solidFill>
            </a:endParaRPr>
          </a:p>
        </p:txBody>
      </p:sp>
      <p:sp>
        <p:nvSpPr>
          <p:cNvPr id="5" name="フッター プレースホルダー 4"/>
          <p:cNvSpPr>
            <a:spLocks noGrp="1"/>
          </p:cNvSpPr>
          <p:nvPr>
            <p:ph type="ftr" sz="quarter" idx="11"/>
          </p:nvPr>
        </p:nvSpPr>
        <p:spPr/>
        <p:txBody>
          <a:bodyPr/>
          <a:lstStyle/>
          <a:p>
            <a:pPr>
              <a:defRPr/>
            </a:pPr>
            <a:endParaRPr lang="en-US" altLang="ja-JP" dirty="0">
              <a:solidFill>
                <a:srgbClr val="000000"/>
              </a:solidFill>
            </a:endParaRPr>
          </a:p>
        </p:txBody>
      </p:sp>
      <p:sp>
        <p:nvSpPr>
          <p:cNvPr id="6" name="スライド番号プレースホルダー 5"/>
          <p:cNvSpPr>
            <a:spLocks noGrp="1"/>
          </p:cNvSpPr>
          <p:nvPr>
            <p:ph type="sldNum" sz="quarter" idx="12"/>
          </p:nvPr>
        </p:nvSpPr>
        <p:spPr/>
        <p:txBody>
          <a:bodyPr/>
          <a:lstStyle/>
          <a:p>
            <a:pPr>
              <a:defRPr/>
            </a:pPr>
            <a:fld id="{F0CFBF8D-0264-40ED-B724-205417C4FE47}" type="slidenum">
              <a:rPr lang="en-US" altLang="ja-JP" smtClean="0"/>
              <a:pPr>
                <a:defRPr/>
              </a:pPr>
              <a:t>‹#›</a:t>
            </a:fld>
            <a:endParaRPr lang="en-US" altLang="ja-JP" dirty="0"/>
          </a:p>
        </p:txBody>
      </p:sp>
    </p:spTree>
    <p:extLst>
      <p:ext uri="{BB962C8B-B14F-4D97-AF65-F5344CB8AC3E}">
        <p14:creationId xmlns:p14="http://schemas.microsoft.com/office/powerpoint/2010/main" val="301648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dirty="0">
              <a:solidFill>
                <a:srgbClr val="000000"/>
              </a:solidFill>
            </a:endParaRPr>
          </a:p>
        </p:txBody>
      </p:sp>
      <p:sp>
        <p:nvSpPr>
          <p:cNvPr id="5" name="フッター プレースホルダー 4"/>
          <p:cNvSpPr>
            <a:spLocks noGrp="1"/>
          </p:cNvSpPr>
          <p:nvPr>
            <p:ph type="ftr" sz="quarter" idx="11"/>
          </p:nvPr>
        </p:nvSpPr>
        <p:spPr/>
        <p:txBody>
          <a:bodyPr/>
          <a:lstStyle/>
          <a:p>
            <a:pPr>
              <a:defRPr/>
            </a:pPr>
            <a:endParaRPr lang="en-US" altLang="ja-JP" dirty="0">
              <a:solidFill>
                <a:srgbClr val="000000"/>
              </a:solidFill>
            </a:endParaRPr>
          </a:p>
        </p:txBody>
      </p:sp>
      <p:sp>
        <p:nvSpPr>
          <p:cNvPr id="6" name="スライド番号プレースホルダー 5"/>
          <p:cNvSpPr>
            <a:spLocks noGrp="1"/>
          </p:cNvSpPr>
          <p:nvPr>
            <p:ph type="sldNum" sz="quarter" idx="12"/>
          </p:nvPr>
        </p:nvSpPr>
        <p:spPr/>
        <p:txBody>
          <a:bodyPr/>
          <a:lstStyle/>
          <a:p>
            <a:pPr>
              <a:defRPr/>
            </a:pPr>
            <a:fld id="{048AA12A-AA63-41B6-BFA9-05EE1361B1FB}" type="slidenum">
              <a:rPr lang="en-US" altLang="ja-JP" smtClean="0"/>
              <a:pPr>
                <a:defRPr/>
              </a:pPr>
              <a:t>‹#›</a:t>
            </a:fld>
            <a:endParaRPr lang="en-US" altLang="ja-JP" dirty="0"/>
          </a:p>
        </p:txBody>
      </p:sp>
    </p:spTree>
    <p:extLst>
      <p:ext uri="{BB962C8B-B14F-4D97-AF65-F5344CB8AC3E}">
        <p14:creationId xmlns:p14="http://schemas.microsoft.com/office/powerpoint/2010/main" val="6351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endParaRPr lang="en-US" altLang="ja-JP" dirty="0">
              <a:solidFill>
                <a:srgbClr val="000000"/>
              </a:solidFill>
            </a:endParaRPr>
          </a:p>
        </p:txBody>
      </p:sp>
      <p:sp>
        <p:nvSpPr>
          <p:cNvPr id="6" name="フッター プレースホルダー 5"/>
          <p:cNvSpPr>
            <a:spLocks noGrp="1"/>
          </p:cNvSpPr>
          <p:nvPr>
            <p:ph type="ftr" sz="quarter" idx="11"/>
          </p:nvPr>
        </p:nvSpPr>
        <p:spPr/>
        <p:txBody>
          <a:bodyPr/>
          <a:lstStyle/>
          <a:p>
            <a:pPr>
              <a:defRPr/>
            </a:pPr>
            <a:endParaRPr lang="en-US" altLang="ja-JP" dirty="0">
              <a:solidFill>
                <a:srgbClr val="000000"/>
              </a:solidFill>
            </a:endParaRPr>
          </a:p>
        </p:txBody>
      </p:sp>
      <p:sp>
        <p:nvSpPr>
          <p:cNvPr id="7" name="スライド番号プレースホルダー 6"/>
          <p:cNvSpPr>
            <a:spLocks noGrp="1"/>
          </p:cNvSpPr>
          <p:nvPr>
            <p:ph type="sldNum" sz="quarter" idx="12"/>
          </p:nvPr>
        </p:nvSpPr>
        <p:spPr/>
        <p:txBody>
          <a:bodyPr/>
          <a:lstStyle/>
          <a:p>
            <a:pPr>
              <a:defRPr/>
            </a:pPr>
            <a:fld id="{CFE393D2-9E2E-4D7B-85E1-3EB8E62C57E1}" type="slidenum">
              <a:rPr lang="en-US" altLang="ja-JP" smtClean="0"/>
              <a:pPr>
                <a:defRPr/>
              </a:pPr>
              <a:t>‹#›</a:t>
            </a:fld>
            <a:endParaRPr lang="en-US" altLang="ja-JP" dirty="0"/>
          </a:p>
        </p:txBody>
      </p:sp>
    </p:spTree>
    <p:extLst>
      <p:ext uri="{BB962C8B-B14F-4D97-AF65-F5344CB8AC3E}">
        <p14:creationId xmlns:p14="http://schemas.microsoft.com/office/powerpoint/2010/main" val="4299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endParaRPr lang="en-US" altLang="ja-JP" dirty="0">
              <a:solidFill>
                <a:srgbClr val="000000"/>
              </a:solidFill>
            </a:endParaRPr>
          </a:p>
        </p:txBody>
      </p:sp>
      <p:sp>
        <p:nvSpPr>
          <p:cNvPr id="8" name="フッター プレースホルダー 7"/>
          <p:cNvSpPr>
            <a:spLocks noGrp="1"/>
          </p:cNvSpPr>
          <p:nvPr>
            <p:ph type="ftr" sz="quarter" idx="11"/>
          </p:nvPr>
        </p:nvSpPr>
        <p:spPr/>
        <p:txBody>
          <a:bodyPr/>
          <a:lstStyle/>
          <a:p>
            <a:pPr>
              <a:defRPr/>
            </a:pPr>
            <a:endParaRPr lang="en-US" altLang="ja-JP" dirty="0">
              <a:solidFill>
                <a:srgbClr val="000000"/>
              </a:solidFill>
            </a:endParaRPr>
          </a:p>
        </p:txBody>
      </p:sp>
      <p:sp>
        <p:nvSpPr>
          <p:cNvPr id="9" name="スライド番号プレースホルダー 8"/>
          <p:cNvSpPr>
            <a:spLocks noGrp="1"/>
          </p:cNvSpPr>
          <p:nvPr>
            <p:ph type="sldNum" sz="quarter" idx="12"/>
          </p:nvPr>
        </p:nvSpPr>
        <p:spPr/>
        <p:txBody>
          <a:bodyPr/>
          <a:lstStyle/>
          <a:p>
            <a:pPr>
              <a:defRPr/>
            </a:pPr>
            <a:fld id="{52AF7FA6-689F-497B-A243-0A034E5E9FB0}" type="slidenum">
              <a:rPr lang="en-US" altLang="ja-JP" smtClean="0"/>
              <a:pPr>
                <a:defRPr/>
              </a:pPr>
              <a:t>‹#›</a:t>
            </a:fld>
            <a:endParaRPr lang="en-US" altLang="ja-JP" dirty="0"/>
          </a:p>
        </p:txBody>
      </p:sp>
    </p:spTree>
    <p:extLst>
      <p:ext uri="{BB962C8B-B14F-4D97-AF65-F5344CB8AC3E}">
        <p14:creationId xmlns:p14="http://schemas.microsoft.com/office/powerpoint/2010/main" val="282074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endParaRPr lang="en-US" altLang="ja-JP" dirty="0">
              <a:solidFill>
                <a:srgbClr val="000000"/>
              </a:solidFill>
            </a:endParaRPr>
          </a:p>
        </p:txBody>
      </p:sp>
      <p:sp>
        <p:nvSpPr>
          <p:cNvPr id="4" name="フッター プレースホルダー 3"/>
          <p:cNvSpPr>
            <a:spLocks noGrp="1"/>
          </p:cNvSpPr>
          <p:nvPr>
            <p:ph type="ftr" sz="quarter" idx="11"/>
          </p:nvPr>
        </p:nvSpPr>
        <p:spPr/>
        <p:txBody>
          <a:bodyPr/>
          <a:lstStyle/>
          <a:p>
            <a:pPr>
              <a:defRPr/>
            </a:pPr>
            <a:endParaRPr lang="en-US" altLang="ja-JP" dirty="0">
              <a:solidFill>
                <a:srgbClr val="000000"/>
              </a:solidFill>
            </a:endParaRPr>
          </a:p>
        </p:txBody>
      </p:sp>
      <p:sp>
        <p:nvSpPr>
          <p:cNvPr id="5" name="スライド番号プレースホルダー 4"/>
          <p:cNvSpPr>
            <a:spLocks noGrp="1"/>
          </p:cNvSpPr>
          <p:nvPr>
            <p:ph type="sldNum" sz="quarter" idx="12"/>
          </p:nvPr>
        </p:nvSpPr>
        <p:spPr/>
        <p:txBody>
          <a:bodyPr/>
          <a:lstStyle/>
          <a:p>
            <a:pPr>
              <a:defRPr/>
            </a:pPr>
            <a:fld id="{57F6DC48-FFE9-4799-B7AD-58F6564A4D8B}" type="slidenum">
              <a:rPr lang="en-US" altLang="ja-JP" smtClean="0"/>
              <a:pPr>
                <a:defRPr/>
              </a:pPr>
              <a:t>‹#›</a:t>
            </a:fld>
            <a:endParaRPr lang="en-US" altLang="ja-JP" dirty="0"/>
          </a:p>
        </p:txBody>
      </p:sp>
    </p:spTree>
    <p:extLst>
      <p:ext uri="{BB962C8B-B14F-4D97-AF65-F5344CB8AC3E}">
        <p14:creationId xmlns:p14="http://schemas.microsoft.com/office/powerpoint/2010/main" val="191013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dirty="0">
              <a:solidFill>
                <a:srgbClr val="000000"/>
              </a:solidFill>
            </a:endParaRPr>
          </a:p>
        </p:txBody>
      </p:sp>
      <p:sp>
        <p:nvSpPr>
          <p:cNvPr id="3" name="フッター プレースホルダー 2"/>
          <p:cNvSpPr>
            <a:spLocks noGrp="1"/>
          </p:cNvSpPr>
          <p:nvPr>
            <p:ph type="ftr" sz="quarter" idx="11"/>
          </p:nvPr>
        </p:nvSpPr>
        <p:spPr/>
        <p:txBody>
          <a:bodyPr/>
          <a:lstStyle/>
          <a:p>
            <a:pPr>
              <a:defRPr/>
            </a:pPr>
            <a:endParaRPr lang="en-US" altLang="ja-JP" dirty="0">
              <a:solidFill>
                <a:srgbClr val="000000"/>
              </a:solidFill>
            </a:endParaRPr>
          </a:p>
        </p:txBody>
      </p:sp>
      <p:sp>
        <p:nvSpPr>
          <p:cNvPr id="4" name="スライド番号プレースホルダー 3"/>
          <p:cNvSpPr>
            <a:spLocks noGrp="1"/>
          </p:cNvSpPr>
          <p:nvPr>
            <p:ph type="sldNum" sz="quarter" idx="12"/>
          </p:nvPr>
        </p:nvSpPr>
        <p:spPr/>
        <p:txBody>
          <a:bodyPr/>
          <a:lstStyle/>
          <a:p>
            <a:pPr>
              <a:defRPr/>
            </a:pPr>
            <a:fld id="{81D89CB6-4A08-4B45-A819-94F1BD2FD32D}" type="slidenum">
              <a:rPr lang="en-US" altLang="ja-JP" smtClean="0"/>
              <a:pPr>
                <a:defRPr/>
              </a:pPr>
              <a:t>‹#›</a:t>
            </a:fld>
            <a:endParaRPr lang="en-US" altLang="ja-JP" dirty="0"/>
          </a:p>
        </p:txBody>
      </p:sp>
    </p:spTree>
    <p:extLst>
      <p:ext uri="{BB962C8B-B14F-4D97-AF65-F5344CB8AC3E}">
        <p14:creationId xmlns:p14="http://schemas.microsoft.com/office/powerpoint/2010/main" val="263404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p>
            <a:pPr>
              <a:defRPr/>
            </a:pPr>
            <a:fld id="{048AA12A-AA63-41B6-BFA9-05EE1361B1FB}" type="slidenum">
              <a:rPr lang="en-US" altLang="ja-JP" smtClean="0"/>
              <a:pPr>
                <a:defRPr/>
              </a:pPr>
              <a:t>‹#›</a:t>
            </a:fld>
            <a:endParaRPr lang="en-US" altLang="ja-JP"/>
          </a:p>
        </p:txBody>
      </p:sp>
    </p:spTree>
    <p:extLst>
      <p:ext uri="{BB962C8B-B14F-4D97-AF65-F5344CB8AC3E}">
        <p14:creationId xmlns:p14="http://schemas.microsoft.com/office/powerpoint/2010/main" val="200080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6"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8"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dirty="0">
              <a:solidFill>
                <a:srgbClr val="000000"/>
              </a:solidFill>
            </a:endParaRPr>
          </a:p>
        </p:txBody>
      </p:sp>
      <p:sp>
        <p:nvSpPr>
          <p:cNvPr id="6" name="フッター プレースホルダー 5"/>
          <p:cNvSpPr>
            <a:spLocks noGrp="1"/>
          </p:cNvSpPr>
          <p:nvPr>
            <p:ph type="ftr" sz="quarter" idx="11"/>
          </p:nvPr>
        </p:nvSpPr>
        <p:spPr/>
        <p:txBody>
          <a:bodyPr/>
          <a:lstStyle/>
          <a:p>
            <a:pPr>
              <a:defRPr/>
            </a:pPr>
            <a:endParaRPr lang="en-US" altLang="ja-JP" dirty="0">
              <a:solidFill>
                <a:srgbClr val="000000"/>
              </a:solidFill>
            </a:endParaRPr>
          </a:p>
        </p:txBody>
      </p:sp>
      <p:sp>
        <p:nvSpPr>
          <p:cNvPr id="7" name="スライド番号プレースホルダー 6"/>
          <p:cNvSpPr>
            <a:spLocks noGrp="1"/>
          </p:cNvSpPr>
          <p:nvPr>
            <p:ph type="sldNum" sz="quarter" idx="12"/>
          </p:nvPr>
        </p:nvSpPr>
        <p:spPr/>
        <p:txBody>
          <a:bodyPr/>
          <a:lstStyle/>
          <a:p>
            <a:pPr>
              <a:defRPr/>
            </a:pPr>
            <a:fld id="{431320C4-AE84-41E2-93B9-B4ABDB134457}" type="slidenum">
              <a:rPr lang="en-US" altLang="ja-JP" smtClean="0"/>
              <a:pPr>
                <a:defRPr/>
              </a:pPr>
              <a:t>‹#›</a:t>
            </a:fld>
            <a:endParaRPr lang="en-US" altLang="ja-JP" dirty="0"/>
          </a:p>
        </p:txBody>
      </p:sp>
    </p:spTree>
    <p:extLst>
      <p:ext uri="{BB962C8B-B14F-4D97-AF65-F5344CB8AC3E}">
        <p14:creationId xmlns:p14="http://schemas.microsoft.com/office/powerpoint/2010/main" val="379960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1"/>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dirty="0">
              <a:solidFill>
                <a:srgbClr val="000000"/>
              </a:solidFill>
            </a:endParaRPr>
          </a:p>
        </p:txBody>
      </p:sp>
      <p:sp>
        <p:nvSpPr>
          <p:cNvPr id="6" name="フッター プレースホルダー 5"/>
          <p:cNvSpPr>
            <a:spLocks noGrp="1"/>
          </p:cNvSpPr>
          <p:nvPr>
            <p:ph type="ftr" sz="quarter" idx="11"/>
          </p:nvPr>
        </p:nvSpPr>
        <p:spPr/>
        <p:txBody>
          <a:bodyPr/>
          <a:lstStyle/>
          <a:p>
            <a:pPr>
              <a:defRPr/>
            </a:pPr>
            <a:endParaRPr lang="en-US" altLang="ja-JP" dirty="0">
              <a:solidFill>
                <a:srgbClr val="000000"/>
              </a:solidFill>
            </a:endParaRPr>
          </a:p>
        </p:txBody>
      </p:sp>
      <p:sp>
        <p:nvSpPr>
          <p:cNvPr id="7" name="スライド番号プレースホルダー 6"/>
          <p:cNvSpPr>
            <a:spLocks noGrp="1"/>
          </p:cNvSpPr>
          <p:nvPr>
            <p:ph type="sldNum" sz="quarter" idx="12"/>
          </p:nvPr>
        </p:nvSpPr>
        <p:spPr/>
        <p:txBody>
          <a:bodyPr/>
          <a:lstStyle/>
          <a:p>
            <a:pPr>
              <a:defRPr/>
            </a:pPr>
            <a:fld id="{4FAE8121-7C7B-4028-BDE0-230EB42F9A5D}" type="slidenum">
              <a:rPr lang="en-US" altLang="ja-JP" smtClean="0"/>
              <a:pPr>
                <a:defRPr/>
              </a:pPr>
              <a:t>‹#›</a:t>
            </a:fld>
            <a:endParaRPr lang="en-US" altLang="ja-JP" dirty="0"/>
          </a:p>
        </p:txBody>
      </p:sp>
    </p:spTree>
    <p:extLst>
      <p:ext uri="{BB962C8B-B14F-4D97-AF65-F5344CB8AC3E}">
        <p14:creationId xmlns:p14="http://schemas.microsoft.com/office/powerpoint/2010/main" val="12412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dirty="0">
              <a:solidFill>
                <a:srgbClr val="000000"/>
              </a:solidFill>
            </a:endParaRPr>
          </a:p>
        </p:txBody>
      </p:sp>
      <p:sp>
        <p:nvSpPr>
          <p:cNvPr id="5" name="フッター プレースホルダー 4"/>
          <p:cNvSpPr>
            <a:spLocks noGrp="1"/>
          </p:cNvSpPr>
          <p:nvPr>
            <p:ph type="ftr" sz="quarter" idx="11"/>
          </p:nvPr>
        </p:nvSpPr>
        <p:spPr/>
        <p:txBody>
          <a:bodyPr/>
          <a:lstStyle/>
          <a:p>
            <a:pPr>
              <a:defRPr/>
            </a:pPr>
            <a:endParaRPr lang="en-US" altLang="ja-JP" dirty="0">
              <a:solidFill>
                <a:srgbClr val="000000"/>
              </a:solidFill>
            </a:endParaRPr>
          </a:p>
        </p:txBody>
      </p:sp>
      <p:sp>
        <p:nvSpPr>
          <p:cNvPr id="6" name="スライド番号プレースホルダー 5"/>
          <p:cNvSpPr>
            <a:spLocks noGrp="1"/>
          </p:cNvSpPr>
          <p:nvPr>
            <p:ph type="sldNum" sz="quarter" idx="12"/>
          </p:nvPr>
        </p:nvSpPr>
        <p:spPr/>
        <p:txBody>
          <a:bodyPr/>
          <a:lstStyle/>
          <a:p>
            <a:pPr>
              <a:defRPr/>
            </a:pPr>
            <a:fld id="{ED6AD5A0-79A6-4937-B53B-FADADF064803}" type="slidenum">
              <a:rPr lang="en-US" altLang="ja-JP" smtClean="0"/>
              <a:pPr>
                <a:defRPr/>
              </a:pPr>
              <a:t>‹#›</a:t>
            </a:fld>
            <a:endParaRPr lang="en-US" altLang="ja-JP" dirty="0"/>
          </a:p>
        </p:txBody>
      </p:sp>
    </p:spTree>
    <p:extLst>
      <p:ext uri="{BB962C8B-B14F-4D97-AF65-F5344CB8AC3E}">
        <p14:creationId xmlns:p14="http://schemas.microsoft.com/office/powerpoint/2010/main" val="12419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2"/>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42"/>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dirty="0">
              <a:solidFill>
                <a:srgbClr val="000000"/>
              </a:solidFill>
            </a:endParaRPr>
          </a:p>
        </p:txBody>
      </p:sp>
      <p:sp>
        <p:nvSpPr>
          <p:cNvPr id="5" name="フッター プレースホルダー 4"/>
          <p:cNvSpPr>
            <a:spLocks noGrp="1"/>
          </p:cNvSpPr>
          <p:nvPr>
            <p:ph type="ftr" sz="quarter" idx="11"/>
          </p:nvPr>
        </p:nvSpPr>
        <p:spPr/>
        <p:txBody>
          <a:bodyPr/>
          <a:lstStyle/>
          <a:p>
            <a:pPr>
              <a:defRPr/>
            </a:pPr>
            <a:endParaRPr lang="en-US" altLang="ja-JP" dirty="0">
              <a:solidFill>
                <a:srgbClr val="000000"/>
              </a:solidFill>
            </a:endParaRPr>
          </a:p>
        </p:txBody>
      </p:sp>
      <p:sp>
        <p:nvSpPr>
          <p:cNvPr id="6" name="スライド番号プレースホルダー 5"/>
          <p:cNvSpPr>
            <a:spLocks noGrp="1"/>
          </p:cNvSpPr>
          <p:nvPr>
            <p:ph type="sldNum" sz="quarter" idx="12"/>
          </p:nvPr>
        </p:nvSpPr>
        <p:spPr/>
        <p:txBody>
          <a:bodyPr/>
          <a:lstStyle/>
          <a:p>
            <a:pPr>
              <a:defRPr/>
            </a:pPr>
            <a:fld id="{C433B65F-F022-4814-91AB-CD76B2C8740A}" type="slidenum">
              <a:rPr lang="en-US" altLang="ja-JP" smtClean="0"/>
              <a:pPr>
                <a:defRPr/>
              </a:pPr>
              <a:t>‹#›</a:t>
            </a:fld>
            <a:endParaRPr lang="en-US" altLang="ja-JP" dirty="0"/>
          </a:p>
        </p:txBody>
      </p:sp>
    </p:spTree>
    <p:extLst>
      <p:ext uri="{BB962C8B-B14F-4D97-AF65-F5344CB8AC3E}">
        <p14:creationId xmlns:p14="http://schemas.microsoft.com/office/powerpoint/2010/main" val="33279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93B8BCE-5A56-8948-B4E8-ED49EB5494D0}" type="datetimeFigureOut">
              <a:rPr kumimoji="1" lang="ja-JP" altLang="en-US" smtClean="0"/>
              <a:t>2023/8/14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B6009C-2BA7-664C-A95B-8BFB3D7C168A}" type="slidenum">
              <a:rPr kumimoji="1" lang="ja-JP" altLang="en-US" smtClean="0"/>
              <a:t>‹#›</a:t>
            </a:fld>
            <a:endParaRPr kumimoji="1" lang="ja-JP" altLang="en-US"/>
          </a:p>
        </p:txBody>
      </p:sp>
    </p:spTree>
    <p:extLst>
      <p:ext uri="{BB962C8B-B14F-4D97-AF65-F5344CB8AC3E}">
        <p14:creationId xmlns:p14="http://schemas.microsoft.com/office/powerpoint/2010/main" val="42791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3B8BCE-5A56-8948-B4E8-ED49EB5494D0}" type="datetimeFigureOut">
              <a:rPr kumimoji="1" lang="ja-JP" altLang="en-US" smtClean="0"/>
              <a:t>2023/8/14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B6009C-2BA7-664C-A95B-8BFB3D7C168A}" type="slidenum">
              <a:rPr kumimoji="1" lang="ja-JP" altLang="en-US" smtClean="0"/>
              <a:t>‹#›</a:t>
            </a:fld>
            <a:endParaRPr kumimoji="1" lang="ja-JP" altLang="en-US"/>
          </a:p>
        </p:txBody>
      </p:sp>
    </p:spTree>
    <p:extLst>
      <p:ext uri="{BB962C8B-B14F-4D97-AF65-F5344CB8AC3E}">
        <p14:creationId xmlns:p14="http://schemas.microsoft.com/office/powerpoint/2010/main" val="85445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93B8BCE-5A56-8948-B4E8-ED49EB5494D0}" type="datetimeFigureOut">
              <a:rPr kumimoji="1" lang="ja-JP" altLang="en-US" smtClean="0"/>
              <a:t>2023/8/14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B6009C-2BA7-664C-A95B-8BFB3D7C168A}" type="slidenum">
              <a:rPr kumimoji="1" lang="ja-JP" altLang="en-US" smtClean="0"/>
              <a:t>‹#›</a:t>
            </a:fld>
            <a:endParaRPr kumimoji="1" lang="ja-JP" altLang="en-US"/>
          </a:p>
        </p:txBody>
      </p:sp>
    </p:spTree>
    <p:extLst>
      <p:ext uri="{BB962C8B-B14F-4D97-AF65-F5344CB8AC3E}">
        <p14:creationId xmlns:p14="http://schemas.microsoft.com/office/powerpoint/2010/main" val="400620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93B8BCE-5A56-8948-B4E8-ED49EB5494D0}" type="datetimeFigureOut">
              <a:rPr kumimoji="1" lang="ja-JP" altLang="en-US" smtClean="0"/>
              <a:t>2023/8/14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B6009C-2BA7-664C-A95B-8BFB3D7C168A}" type="slidenum">
              <a:rPr kumimoji="1" lang="ja-JP" altLang="en-US" smtClean="0"/>
              <a:t>‹#›</a:t>
            </a:fld>
            <a:endParaRPr kumimoji="1" lang="ja-JP" altLang="en-US"/>
          </a:p>
        </p:txBody>
      </p:sp>
    </p:spTree>
    <p:extLst>
      <p:ext uri="{BB962C8B-B14F-4D97-AF65-F5344CB8AC3E}">
        <p14:creationId xmlns:p14="http://schemas.microsoft.com/office/powerpoint/2010/main" val="201595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93B8BCE-5A56-8948-B4E8-ED49EB5494D0}" type="datetimeFigureOut">
              <a:rPr kumimoji="1" lang="ja-JP" altLang="en-US" smtClean="0"/>
              <a:t>2023/8/14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1B6009C-2BA7-664C-A95B-8BFB3D7C168A}" type="slidenum">
              <a:rPr kumimoji="1" lang="ja-JP" altLang="en-US" smtClean="0"/>
              <a:t>‹#›</a:t>
            </a:fld>
            <a:endParaRPr kumimoji="1" lang="ja-JP" altLang="en-US"/>
          </a:p>
        </p:txBody>
      </p:sp>
    </p:spTree>
    <p:extLst>
      <p:ext uri="{BB962C8B-B14F-4D97-AF65-F5344CB8AC3E}">
        <p14:creationId xmlns:p14="http://schemas.microsoft.com/office/powerpoint/2010/main" val="289583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93B8BCE-5A56-8948-B4E8-ED49EB5494D0}" type="datetimeFigureOut">
              <a:rPr kumimoji="1" lang="ja-JP" altLang="en-US" smtClean="0"/>
              <a:t>2023/8/14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1B6009C-2BA7-664C-A95B-8BFB3D7C168A}" type="slidenum">
              <a:rPr kumimoji="1" lang="ja-JP" altLang="en-US" smtClean="0"/>
              <a:t>‹#›</a:t>
            </a:fld>
            <a:endParaRPr kumimoji="1" lang="ja-JP" altLang="en-US"/>
          </a:p>
        </p:txBody>
      </p:sp>
    </p:spTree>
    <p:extLst>
      <p:ext uri="{BB962C8B-B14F-4D97-AF65-F5344CB8AC3E}">
        <p14:creationId xmlns:p14="http://schemas.microsoft.com/office/powerpoint/2010/main" val="51992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p>
            <a:pPr>
              <a:defRPr/>
            </a:pPr>
            <a:fld id="{CFE393D2-9E2E-4D7B-85E1-3EB8E62C57E1}" type="slidenum">
              <a:rPr lang="en-US" altLang="ja-JP" smtClean="0"/>
              <a:pPr>
                <a:defRPr/>
              </a:pPr>
              <a:t>‹#›</a:t>
            </a:fld>
            <a:endParaRPr lang="en-US" altLang="ja-JP"/>
          </a:p>
        </p:txBody>
      </p:sp>
    </p:spTree>
    <p:extLst>
      <p:ext uri="{BB962C8B-B14F-4D97-AF65-F5344CB8AC3E}">
        <p14:creationId xmlns:p14="http://schemas.microsoft.com/office/powerpoint/2010/main" val="356584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B8BCE-5A56-8948-B4E8-ED49EB5494D0}" type="datetimeFigureOut">
              <a:rPr kumimoji="1" lang="ja-JP" altLang="en-US" smtClean="0"/>
              <a:t>2023/8/14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B6009C-2BA7-664C-A95B-8BFB3D7C168A}" type="slidenum">
              <a:rPr kumimoji="1" lang="ja-JP" altLang="en-US" smtClean="0"/>
              <a:t>‹#›</a:t>
            </a:fld>
            <a:endParaRPr kumimoji="1" lang="ja-JP" altLang="en-US"/>
          </a:p>
        </p:txBody>
      </p:sp>
    </p:spTree>
    <p:extLst>
      <p:ext uri="{BB962C8B-B14F-4D97-AF65-F5344CB8AC3E}">
        <p14:creationId xmlns:p14="http://schemas.microsoft.com/office/powerpoint/2010/main" val="230221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93B8BCE-5A56-8948-B4E8-ED49EB5494D0}" type="datetimeFigureOut">
              <a:rPr kumimoji="1" lang="ja-JP" altLang="en-US" smtClean="0"/>
              <a:t>2023/8/14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B6009C-2BA7-664C-A95B-8BFB3D7C168A}" type="slidenum">
              <a:rPr kumimoji="1" lang="ja-JP" altLang="en-US" smtClean="0"/>
              <a:t>‹#›</a:t>
            </a:fld>
            <a:endParaRPr kumimoji="1" lang="ja-JP" altLang="en-US"/>
          </a:p>
        </p:txBody>
      </p:sp>
    </p:spTree>
    <p:extLst>
      <p:ext uri="{BB962C8B-B14F-4D97-AF65-F5344CB8AC3E}">
        <p14:creationId xmlns:p14="http://schemas.microsoft.com/office/powerpoint/2010/main" val="288025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93B8BCE-5A56-8948-B4E8-ED49EB5494D0}" type="datetimeFigureOut">
              <a:rPr kumimoji="1" lang="ja-JP" altLang="en-US" smtClean="0"/>
              <a:t>2023/8/14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B6009C-2BA7-664C-A95B-8BFB3D7C168A}" type="slidenum">
              <a:rPr kumimoji="1" lang="ja-JP" altLang="en-US" smtClean="0"/>
              <a:t>‹#›</a:t>
            </a:fld>
            <a:endParaRPr kumimoji="1" lang="ja-JP" altLang="en-US"/>
          </a:p>
        </p:txBody>
      </p:sp>
    </p:spTree>
    <p:extLst>
      <p:ext uri="{BB962C8B-B14F-4D97-AF65-F5344CB8AC3E}">
        <p14:creationId xmlns:p14="http://schemas.microsoft.com/office/powerpoint/2010/main" val="76973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3B8BCE-5A56-8948-B4E8-ED49EB5494D0}" type="datetimeFigureOut">
              <a:rPr kumimoji="1" lang="ja-JP" altLang="en-US" smtClean="0"/>
              <a:t>2023/8/14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B6009C-2BA7-664C-A95B-8BFB3D7C168A}" type="slidenum">
              <a:rPr kumimoji="1" lang="ja-JP" altLang="en-US" smtClean="0"/>
              <a:t>‹#›</a:t>
            </a:fld>
            <a:endParaRPr kumimoji="1" lang="ja-JP" altLang="en-US"/>
          </a:p>
        </p:txBody>
      </p:sp>
    </p:spTree>
    <p:extLst>
      <p:ext uri="{BB962C8B-B14F-4D97-AF65-F5344CB8AC3E}">
        <p14:creationId xmlns:p14="http://schemas.microsoft.com/office/powerpoint/2010/main" val="50592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3B8BCE-5A56-8948-B4E8-ED49EB5494D0}" type="datetimeFigureOut">
              <a:rPr kumimoji="1" lang="ja-JP" altLang="en-US" smtClean="0"/>
              <a:t>2023/8/14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B6009C-2BA7-664C-A95B-8BFB3D7C168A}" type="slidenum">
              <a:rPr kumimoji="1" lang="ja-JP" altLang="en-US" smtClean="0"/>
              <a:t>‹#›</a:t>
            </a:fld>
            <a:endParaRPr kumimoji="1" lang="ja-JP" altLang="en-US"/>
          </a:p>
        </p:txBody>
      </p:sp>
    </p:spTree>
    <p:extLst>
      <p:ext uri="{BB962C8B-B14F-4D97-AF65-F5344CB8AC3E}">
        <p14:creationId xmlns:p14="http://schemas.microsoft.com/office/powerpoint/2010/main" val="71015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p>
            <a:pPr>
              <a:defRPr/>
            </a:pP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p>
            <a:pPr>
              <a:defRPr/>
            </a:pPr>
            <a:fld id="{52AF7FA6-689F-497B-A243-0A034E5E9FB0}" type="slidenum">
              <a:rPr lang="en-US" altLang="ja-JP" smtClean="0"/>
              <a:pPr>
                <a:defRPr/>
              </a:pPr>
              <a:t>‹#›</a:t>
            </a:fld>
            <a:endParaRPr lang="en-US" altLang="ja-JP"/>
          </a:p>
        </p:txBody>
      </p:sp>
    </p:spTree>
    <p:extLst>
      <p:ext uri="{BB962C8B-B14F-4D97-AF65-F5344CB8AC3E}">
        <p14:creationId xmlns:p14="http://schemas.microsoft.com/office/powerpoint/2010/main" val="223535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p>
            <a:pPr>
              <a:defRPr/>
            </a:pP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p>
            <a:pPr>
              <a:defRPr/>
            </a:pPr>
            <a:fld id="{57F6DC48-FFE9-4799-B7AD-58F6564A4D8B}" type="slidenum">
              <a:rPr lang="en-US" altLang="ja-JP" smtClean="0"/>
              <a:pPr>
                <a:defRPr/>
              </a:pPr>
              <a:t>‹#›</a:t>
            </a:fld>
            <a:endParaRPr lang="en-US" altLang="ja-JP"/>
          </a:p>
        </p:txBody>
      </p:sp>
    </p:spTree>
    <p:extLst>
      <p:ext uri="{BB962C8B-B14F-4D97-AF65-F5344CB8AC3E}">
        <p14:creationId xmlns:p14="http://schemas.microsoft.com/office/powerpoint/2010/main" val="315108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p>
            <a:pPr>
              <a:defRPr/>
            </a:pPr>
            <a:fld id="{81D89CB6-4A08-4B45-A819-94F1BD2FD32D}" type="slidenum">
              <a:rPr lang="en-US" altLang="ja-JP" smtClean="0"/>
              <a:pPr>
                <a:defRPr/>
              </a:pPr>
              <a:t>‹#›</a:t>
            </a:fld>
            <a:endParaRPr lang="en-US" altLang="ja-JP"/>
          </a:p>
        </p:txBody>
      </p:sp>
    </p:spTree>
    <p:extLst>
      <p:ext uri="{BB962C8B-B14F-4D97-AF65-F5344CB8AC3E}">
        <p14:creationId xmlns:p14="http://schemas.microsoft.com/office/powerpoint/2010/main" val="257296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6"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8"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p>
            <a:pPr>
              <a:defRPr/>
            </a:pPr>
            <a:fld id="{431320C4-AE84-41E2-93B9-B4ABDB134457}" type="slidenum">
              <a:rPr lang="en-US" altLang="ja-JP" smtClean="0"/>
              <a:pPr>
                <a:defRPr/>
              </a:pPr>
              <a:t>‹#›</a:t>
            </a:fld>
            <a:endParaRPr lang="en-US" altLang="ja-JP"/>
          </a:p>
        </p:txBody>
      </p:sp>
    </p:spTree>
    <p:extLst>
      <p:ext uri="{BB962C8B-B14F-4D97-AF65-F5344CB8AC3E}">
        <p14:creationId xmlns:p14="http://schemas.microsoft.com/office/powerpoint/2010/main" val="408531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1"/>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p>
            <a:pPr>
              <a:defRPr/>
            </a:pPr>
            <a:fld id="{4FAE8121-7C7B-4028-BDE0-230EB42F9A5D}" type="slidenum">
              <a:rPr lang="en-US" altLang="ja-JP" smtClean="0"/>
              <a:pPr>
                <a:defRPr/>
              </a:pPr>
              <a:t>‹#›</a:t>
            </a:fld>
            <a:endParaRPr lang="en-US" altLang="ja-JP"/>
          </a:p>
        </p:txBody>
      </p:sp>
    </p:spTree>
    <p:extLst>
      <p:ext uri="{BB962C8B-B14F-4D97-AF65-F5344CB8AC3E}">
        <p14:creationId xmlns:p14="http://schemas.microsoft.com/office/powerpoint/2010/main" val="266634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latin typeface="メイリオ"/>
              </a:defRPr>
            </a:lvl1pPr>
          </a:lstStyle>
          <a:p>
            <a:pPr fontAlgn="base">
              <a:spcBef>
                <a:spcPct val="0"/>
              </a:spcBef>
              <a:spcAft>
                <a:spcPct val="0"/>
              </a:spcAft>
              <a:defRPr/>
            </a:pPr>
            <a:endParaRPr lang="en-US" altLang="ja-JP" dirty="0">
              <a:solidFill>
                <a:srgbClr val="000000"/>
              </a:solidFill>
            </a:endParaRPr>
          </a:p>
        </p:txBody>
      </p:sp>
      <p:sp>
        <p:nvSpPr>
          <p:cNvPr id="5" name="フッター プレースホルダー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latin typeface="メイリオ"/>
              </a:defRPr>
            </a:lvl1pPr>
          </a:lstStyle>
          <a:p>
            <a:pPr fontAlgn="base">
              <a:spcBef>
                <a:spcPct val="0"/>
              </a:spcBef>
              <a:spcAft>
                <a:spcPct val="0"/>
              </a:spcAft>
              <a:defRPr/>
            </a:pPr>
            <a:endParaRPr lang="en-US" altLang="ja-JP" dirty="0">
              <a:solidFill>
                <a:srgbClr val="000000"/>
              </a:solidFill>
            </a:endParaRPr>
          </a:p>
        </p:txBody>
      </p:sp>
      <p:sp>
        <p:nvSpPr>
          <p:cNvPr id="6" name="スライド番号プレースホルダー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latin typeface="メイリオ"/>
              </a:defRPr>
            </a:lvl1pPr>
          </a:lstStyle>
          <a:p>
            <a:pPr fontAlgn="base">
              <a:spcBef>
                <a:spcPct val="0"/>
              </a:spcBef>
              <a:spcAft>
                <a:spcPct val="0"/>
              </a:spcAft>
              <a:defRPr/>
            </a:pPr>
            <a:fld id="{CF3210FA-5798-4F1D-8F5C-599ACFFCD6C9}" type="slidenum">
              <a:rPr lang="en-US" altLang="ja-JP" smtClean="0">
                <a:ea typeface="ＭＳ 明朝" pitchFamily="17" charset="-128"/>
              </a:rPr>
              <a:pPr fontAlgn="base">
                <a:spcBef>
                  <a:spcPct val="0"/>
                </a:spcBef>
                <a:spcAft>
                  <a:spcPct val="0"/>
                </a:spcAft>
                <a:defRPr/>
              </a:pPr>
              <a:t>‹#›</a:t>
            </a:fld>
            <a:endParaRPr lang="en-US" altLang="ja-JP" dirty="0">
              <a:ea typeface="ＭＳ 明朝" pitchFamily="17" charset="-128"/>
            </a:endParaRPr>
          </a:p>
        </p:txBody>
      </p:sp>
    </p:spTree>
    <p:extLst>
      <p:ext uri="{BB962C8B-B14F-4D97-AF65-F5344CB8AC3E}">
        <p14:creationId xmlns:p14="http://schemas.microsoft.com/office/powerpoint/2010/main" val="392014056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kumimoji="1" sz="4400" kern="1200">
          <a:solidFill>
            <a:schemeClr val="tx1"/>
          </a:solidFill>
          <a:latin typeface="メイリオ"/>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メイリオ"/>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メイリオ"/>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メイリオ"/>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メイリオ"/>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メイリオ"/>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73191-BDD0-FE4D-938B-6F8B153A2DA4}" type="datetimeFigureOut">
              <a:rPr kumimoji="1" lang="ja-JP" altLang="en-US" smtClean="0"/>
              <a:t>2023/8/14</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499E2-6B46-D84D-87AD-4103E0CE09F0}" type="slidenum">
              <a:rPr kumimoji="1" lang="ja-JP" altLang="en-US" smtClean="0"/>
              <a:t>‹#›</a:t>
            </a:fld>
            <a:endParaRPr kumimoji="1" lang="ja-JP" altLang="en-US"/>
          </a:p>
        </p:txBody>
      </p:sp>
    </p:spTree>
    <p:extLst>
      <p:ext uri="{BB962C8B-B14F-4D97-AF65-F5344CB8AC3E}">
        <p14:creationId xmlns:p14="http://schemas.microsoft.com/office/powerpoint/2010/main" val="386121082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latin typeface="メイリオ"/>
              </a:defRPr>
            </a:lvl1pPr>
          </a:lstStyle>
          <a:p>
            <a:pPr fontAlgn="base">
              <a:spcBef>
                <a:spcPct val="0"/>
              </a:spcBef>
              <a:spcAft>
                <a:spcPct val="0"/>
              </a:spcAft>
              <a:defRPr/>
            </a:pPr>
            <a:endParaRPr lang="en-US" altLang="ja-JP" dirty="0">
              <a:solidFill>
                <a:srgbClr val="000000"/>
              </a:solidFill>
            </a:endParaRPr>
          </a:p>
        </p:txBody>
      </p:sp>
      <p:sp>
        <p:nvSpPr>
          <p:cNvPr id="5" name="フッター プレースホルダー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latin typeface="メイリオ"/>
              </a:defRPr>
            </a:lvl1pPr>
          </a:lstStyle>
          <a:p>
            <a:pPr fontAlgn="base">
              <a:spcBef>
                <a:spcPct val="0"/>
              </a:spcBef>
              <a:spcAft>
                <a:spcPct val="0"/>
              </a:spcAft>
              <a:defRPr/>
            </a:pPr>
            <a:endParaRPr lang="en-US" altLang="ja-JP" dirty="0">
              <a:solidFill>
                <a:srgbClr val="000000"/>
              </a:solidFill>
            </a:endParaRPr>
          </a:p>
        </p:txBody>
      </p:sp>
      <p:sp>
        <p:nvSpPr>
          <p:cNvPr id="6" name="スライド番号プレースホルダー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latin typeface="メイリオ"/>
              </a:defRPr>
            </a:lvl1pPr>
          </a:lstStyle>
          <a:p>
            <a:pPr fontAlgn="base">
              <a:spcBef>
                <a:spcPct val="0"/>
              </a:spcBef>
              <a:spcAft>
                <a:spcPct val="0"/>
              </a:spcAft>
              <a:defRPr/>
            </a:pPr>
            <a:fld id="{CF3210FA-5798-4F1D-8F5C-599ACFFCD6C9}" type="slidenum">
              <a:rPr lang="en-US" altLang="ja-JP" smtClean="0">
                <a:ea typeface="ＭＳ 明朝" pitchFamily="17" charset="-128"/>
              </a:rPr>
              <a:pPr fontAlgn="base">
                <a:spcBef>
                  <a:spcPct val="0"/>
                </a:spcBef>
                <a:spcAft>
                  <a:spcPct val="0"/>
                </a:spcAft>
                <a:defRPr/>
              </a:pPr>
              <a:t>‹#›</a:t>
            </a:fld>
            <a:endParaRPr lang="en-US" altLang="ja-JP" dirty="0">
              <a:ea typeface="ＭＳ 明朝" pitchFamily="17" charset="-128"/>
            </a:endParaRPr>
          </a:p>
        </p:txBody>
      </p:sp>
    </p:spTree>
    <p:extLst>
      <p:ext uri="{BB962C8B-B14F-4D97-AF65-F5344CB8AC3E}">
        <p14:creationId xmlns:p14="http://schemas.microsoft.com/office/powerpoint/2010/main" val="1231109201"/>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kumimoji="1" sz="4400" kern="1200">
          <a:solidFill>
            <a:schemeClr val="tx1"/>
          </a:solidFill>
          <a:latin typeface="メイリオ"/>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メイリオ"/>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メイリオ"/>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メイリオ"/>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メイリオ"/>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メイリオ"/>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ja-JP" dirty="0">
              <a:solidFill>
                <a:srgbClr val="000000"/>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tLang="ja-JP" dirty="0">
              <a:solidFill>
                <a:srgbClr val="000000"/>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CF3210FA-5798-4F1D-8F5C-599ACFFCD6C9}" type="slidenum">
              <a:rPr lang="en-US" altLang="ja-JP" smtClean="0">
                <a:ea typeface="ＭＳ 明朝" pitchFamily="17" charset="-128"/>
              </a:rPr>
              <a:pPr fontAlgn="base">
                <a:spcBef>
                  <a:spcPct val="0"/>
                </a:spcBef>
                <a:spcAft>
                  <a:spcPct val="0"/>
                </a:spcAft>
                <a:defRPr/>
              </a:pPr>
              <a:t>‹#›</a:t>
            </a:fld>
            <a:endParaRPr lang="en-US" altLang="ja-JP" dirty="0">
              <a:ea typeface="ＭＳ 明朝" pitchFamily="17" charset="-128"/>
            </a:endParaRPr>
          </a:p>
        </p:txBody>
      </p:sp>
    </p:spTree>
    <p:extLst>
      <p:ext uri="{BB962C8B-B14F-4D97-AF65-F5344CB8AC3E}">
        <p14:creationId xmlns:p14="http://schemas.microsoft.com/office/powerpoint/2010/main" val="3709073348"/>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2.jpg"/><Relationship Id="rId7" Type="http://schemas.openxmlformats.org/officeDocument/2006/relationships/diagramLayout" Target="../diagrams/layout2.xm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diagramData" Target="../diagrams/data2.xml"/><Relationship Id="rId5" Type="http://schemas.microsoft.com/office/2007/relationships/hdphoto" Target="../media/hdphoto2.wdp"/><Relationship Id="rId10" Type="http://schemas.microsoft.com/office/2007/relationships/diagramDrawing" Target="../diagrams/drawing2.xml"/><Relationship Id="rId4" Type="http://schemas.openxmlformats.org/officeDocument/2006/relationships/image" Target="../media/image13.png"/><Relationship Id="rId9" Type="http://schemas.openxmlformats.org/officeDocument/2006/relationships/diagramColors" Target="../diagrams/colors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image" Target="../media/image18.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17.xml"/><Relationship Id="rId16" Type="http://schemas.openxmlformats.org/officeDocument/2006/relationships/diagramColors" Target="../diagrams/colors5.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3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24.jpe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40.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5.png"/><Relationship Id="rId7" Type="http://schemas.openxmlformats.org/officeDocument/2006/relationships/diagramColors" Target="../diagrams/colors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2.png"/><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47.xml"/><Relationship Id="rId1" Type="http://schemas.openxmlformats.org/officeDocument/2006/relationships/slideLayout" Target="../slideLayouts/slideLayout29.xml"/><Relationship Id="rId5" Type="http://schemas.openxmlformats.org/officeDocument/2006/relationships/image" Target="../media/image48.emf"/><Relationship Id="rId4" Type="http://schemas.openxmlformats.org/officeDocument/2006/relationships/image" Target="../media/image47.emf"/></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48.xml"/><Relationship Id="rId1" Type="http://schemas.openxmlformats.org/officeDocument/2006/relationships/slideLayout" Target="../slideLayouts/slideLayout29.xml"/><Relationship Id="rId4" Type="http://schemas.openxmlformats.org/officeDocument/2006/relationships/image" Target="../media/image49.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9.xml"/><Relationship Id="rId1" Type="http://schemas.openxmlformats.org/officeDocument/2006/relationships/slideLayout" Target="../slideLayouts/slideLayout2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51.xml"/><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2.xml"/><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54EC7470-4470-4A2D-AAEA-C02F9C1A5AAA}"/>
              </a:ext>
            </a:extLst>
          </p:cNvPr>
          <p:cNvSpPr>
            <a:spLocks noGrp="1"/>
          </p:cNvSpPr>
          <p:nvPr>
            <p:ph type="subTitle" idx="1"/>
          </p:nvPr>
        </p:nvSpPr>
        <p:spPr>
          <a:xfrm>
            <a:off x="2909312" y="4365104"/>
            <a:ext cx="7448872" cy="1944216"/>
          </a:xfrm>
          <a:ln/>
        </p:spPr>
        <p:style>
          <a:lnRef idx="2">
            <a:schemeClr val="accent4">
              <a:shade val="50000"/>
            </a:schemeClr>
          </a:lnRef>
          <a:fillRef idx="1">
            <a:schemeClr val="accent4"/>
          </a:fillRef>
          <a:effectRef idx="0">
            <a:schemeClr val="accent4"/>
          </a:effectRef>
          <a:fontRef idx="minor">
            <a:schemeClr val="lt1"/>
          </a:fontRef>
        </p:style>
        <p:txBody>
          <a:bodyPr anchor="ctr">
            <a:normAutofit/>
          </a:bodyPr>
          <a:lstStyle/>
          <a:p>
            <a:pPr algn="l"/>
            <a:r>
              <a:rPr lang="ja-JP" altLang="en-US" sz="4000" dirty="0">
                <a:solidFill>
                  <a:schemeClr val="tx1"/>
                </a:solidFill>
                <a:latin typeface="+mj-ea"/>
                <a:ea typeface="+mj-ea"/>
              </a:rPr>
              <a:t> </a:t>
            </a:r>
            <a:endParaRPr lang="ja-JP" altLang="en-US" sz="3800" dirty="0">
              <a:solidFill>
                <a:schemeClr val="tx1"/>
              </a:solidFill>
              <a:latin typeface="+mj-ea"/>
              <a:ea typeface="+mj-ea"/>
            </a:endParaRPr>
          </a:p>
        </p:txBody>
      </p:sp>
      <p:sp>
        <p:nvSpPr>
          <p:cNvPr id="4" name="正方形/長方形 3">
            <a:extLst>
              <a:ext uri="{FF2B5EF4-FFF2-40B4-BE49-F238E27FC236}">
                <a16:creationId xmlns:a16="http://schemas.microsoft.com/office/drawing/2014/main" id="{F0174CC1-946F-47EC-AC1E-874CD6F398C1}"/>
              </a:ext>
            </a:extLst>
          </p:cNvPr>
          <p:cNvSpPr/>
          <p:nvPr/>
        </p:nvSpPr>
        <p:spPr>
          <a:xfrm>
            <a:off x="2895600" y="548680"/>
            <a:ext cx="7448872" cy="374441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000" b="1" dirty="0">
                <a:solidFill>
                  <a:schemeClr val="bg1"/>
                </a:solidFill>
                <a:latin typeface="メイリオ"/>
                <a:ea typeface="メイリオ"/>
                <a:cs typeface="メイリオ"/>
              </a:rPr>
              <a:t>STOP</a:t>
            </a:r>
            <a:r>
              <a:rPr lang="ja-JP" altLang="en-US" sz="6000" b="1" dirty="0">
                <a:solidFill>
                  <a:schemeClr val="bg1"/>
                </a:solidFill>
                <a:latin typeface="メイリオ"/>
                <a:ea typeface="メイリオ"/>
                <a:cs typeface="メイリオ"/>
              </a:rPr>
              <a:t>！弱視見逃し</a:t>
            </a:r>
            <a:endParaRPr lang="en-US" altLang="ja-JP" sz="6000" b="1" dirty="0">
              <a:solidFill>
                <a:schemeClr val="bg1"/>
              </a:solidFill>
              <a:latin typeface="メイリオ"/>
              <a:ea typeface="メイリオ"/>
              <a:cs typeface="メイリオ"/>
            </a:endParaRPr>
          </a:p>
          <a:p>
            <a:pPr algn="ctr"/>
            <a:r>
              <a:rPr lang="ja-JP" altLang="en-US" sz="3200" b="1" dirty="0">
                <a:solidFill>
                  <a:schemeClr val="bg1"/>
                </a:solidFill>
                <a:latin typeface="メイリオ"/>
                <a:ea typeface="メイリオ"/>
                <a:cs typeface="メイリオ"/>
              </a:rPr>
              <a:t>３歳児眼科健診における</a:t>
            </a:r>
            <a:endParaRPr lang="en-US" altLang="ja-JP" sz="3200" b="1" dirty="0">
              <a:solidFill>
                <a:schemeClr val="bg1"/>
              </a:solidFill>
              <a:latin typeface="メイリオ"/>
              <a:ea typeface="メイリオ"/>
              <a:cs typeface="メイリオ"/>
            </a:endParaRPr>
          </a:p>
          <a:p>
            <a:pPr algn="ctr"/>
            <a:r>
              <a:rPr lang="ja-JP" altLang="en-US" sz="3200" b="1" dirty="0">
                <a:solidFill>
                  <a:schemeClr val="bg1"/>
                </a:solidFill>
                <a:latin typeface="メイリオ"/>
                <a:ea typeface="メイリオ"/>
                <a:cs typeface="メイリオ"/>
              </a:rPr>
              <a:t>屈折検査の導入と精度管理に向けて</a:t>
            </a:r>
            <a:endParaRPr lang="en-US" altLang="ja-JP" sz="3200" b="1" dirty="0">
              <a:solidFill>
                <a:schemeClr val="bg1"/>
              </a:solidFill>
              <a:latin typeface="メイリオ"/>
              <a:ea typeface="メイリオ"/>
              <a:cs typeface="メイリオ"/>
            </a:endParaRPr>
          </a:p>
        </p:txBody>
      </p:sp>
      <p:sp>
        <p:nvSpPr>
          <p:cNvPr id="7" name="正方形/長方形 6">
            <a:extLst>
              <a:ext uri="{FF2B5EF4-FFF2-40B4-BE49-F238E27FC236}">
                <a16:creationId xmlns:a16="http://schemas.microsoft.com/office/drawing/2014/main" id="{6BB641B6-18CB-4312-8EC0-D9B661D07611}"/>
              </a:ext>
            </a:extLst>
          </p:cNvPr>
          <p:cNvSpPr/>
          <p:nvPr/>
        </p:nvSpPr>
        <p:spPr>
          <a:xfrm>
            <a:off x="1847528" y="548680"/>
            <a:ext cx="974920" cy="576064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a:p>
        </p:txBody>
      </p:sp>
      <p:pic>
        <p:nvPicPr>
          <p:cNvPr id="6" name="図 5" descr="公益社団法人日本眼科医会ロゴ(カラー1).pdf">
            <a:extLst>
              <a:ext uri="{FF2B5EF4-FFF2-40B4-BE49-F238E27FC236}">
                <a16:creationId xmlns:a16="http://schemas.microsoft.com/office/drawing/2014/main" id="{B2035473-8AEA-D540-B3C0-A58CC110BEF4}"/>
              </a:ext>
            </a:extLst>
          </p:cNvPr>
          <p:cNvPicPr>
            <a:picLocks noChangeAspect="1"/>
          </p:cNvPicPr>
          <p:nvPr/>
        </p:nvPicPr>
        <p:blipFill rotWithShape="1">
          <a:blip r:embed="rId2">
            <a:lum bright="70000" contrast="-54000"/>
            <a:extLst>
              <a:ext uri="{28A0092B-C50C-407E-A947-70E740481C1C}">
                <a14:useLocalDpi xmlns:a14="http://schemas.microsoft.com/office/drawing/2010/main" val="0"/>
              </a:ext>
            </a:extLst>
          </a:blip>
          <a:srcRect r="-4504"/>
          <a:stretch/>
        </p:blipFill>
        <p:spPr>
          <a:xfrm rot="10800000" flipH="1" flipV="1">
            <a:off x="3631704" y="4997400"/>
            <a:ext cx="5976664" cy="679624"/>
          </a:xfrm>
          <a:prstGeom prst="rect">
            <a:avLst/>
          </a:prstGeom>
        </p:spPr>
      </p:pic>
    </p:spTree>
    <p:extLst>
      <p:ext uri="{BB962C8B-B14F-4D97-AF65-F5344CB8AC3E}">
        <p14:creationId xmlns:p14="http://schemas.microsoft.com/office/powerpoint/2010/main" val="259192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446934" y="4671526"/>
            <a:ext cx="4176968" cy="2030538"/>
          </a:xfrm>
          <a:prstGeom prst="rect">
            <a:avLst/>
          </a:prstGeom>
          <a:ln>
            <a:noFill/>
          </a:ln>
        </p:spPr>
        <p:style>
          <a:lnRef idx="2">
            <a:schemeClr val="dk1"/>
          </a:lnRef>
          <a:fillRef idx="1">
            <a:schemeClr val="lt1"/>
          </a:fillRef>
          <a:effectRef idx="0">
            <a:schemeClr val="dk1"/>
          </a:effectRef>
          <a:fontRef idx="minor">
            <a:schemeClr val="dk1"/>
          </a:fontRef>
        </p:style>
        <p:txBody>
          <a:bodyPr wrap="square" tIns="108000" bIns="36000" rtlCol="0">
            <a:spAutoFit/>
          </a:bodyPr>
          <a:lstStyle/>
          <a:p>
            <a:pPr marL="457200" indent="-457200">
              <a:lnSpc>
                <a:spcPct val="150000"/>
              </a:lnSpc>
              <a:buFont typeface="Wingdings" panose="05000000000000000000" pitchFamily="2" charset="2"/>
              <a:buChar char="n"/>
            </a:pPr>
            <a:r>
              <a:rPr lang="ja-JP" altLang="en-US" sz="2800" dirty="0">
                <a:solidFill>
                  <a:srgbClr val="000000"/>
                </a:solidFill>
                <a:latin typeface="メイリオ"/>
                <a:ea typeface="メイリオ"/>
                <a:cs typeface="メイリオ"/>
              </a:rPr>
              <a:t>先天性眼瞼下垂　</a:t>
            </a:r>
            <a:endParaRPr lang="en-US" altLang="ja-JP" sz="2800" dirty="0">
              <a:solidFill>
                <a:srgbClr val="000000"/>
              </a:solidFill>
              <a:latin typeface="メイリオ"/>
              <a:ea typeface="メイリオ"/>
              <a:cs typeface="メイリオ"/>
            </a:endParaRPr>
          </a:p>
          <a:p>
            <a:pPr marL="457200" indent="-457200">
              <a:lnSpc>
                <a:spcPct val="150000"/>
              </a:lnSpc>
              <a:buFont typeface="Wingdings" panose="05000000000000000000" pitchFamily="2" charset="2"/>
              <a:buChar char="n"/>
            </a:pPr>
            <a:r>
              <a:rPr lang="ja-JP" altLang="en-US" sz="2800" dirty="0">
                <a:solidFill>
                  <a:srgbClr val="000000"/>
                </a:solidFill>
                <a:latin typeface="メイリオ"/>
                <a:ea typeface="メイリオ"/>
                <a:cs typeface="メイリオ"/>
              </a:rPr>
              <a:t>角膜の混濁</a:t>
            </a:r>
            <a:endParaRPr lang="en-US" altLang="ja-JP" sz="2800" dirty="0">
              <a:solidFill>
                <a:srgbClr val="000000"/>
              </a:solidFill>
              <a:latin typeface="メイリオ"/>
              <a:ea typeface="メイリオ"/>
              <a:cs typeface="メイリオ"/>
            </a:endParaRPr>
          </a:p>
          <a:p>
            <a:pPr marL="457200" indent="-457200">
              <a:lnSpc>
                <a:spcPct val="150000"/>
              </a:lnSpc>
              <a:buFont typeface="Wingdings" panose="05000000000000000000" pitchFamily="2" charset="2"/>
              <a:buChar char="n"/>
            </a:pPr>
            <a:r>
              <a:rPr lang="ja-JP" altLang="en-US" sz="2800" dirty="0">
                <a:solidFill>
                  <a:srgbClr val="000000"/>
                </a:solidFill>
                <a:latin typeface="メイリオ"/>
                <a:ea typeface="メイリオ"/>
                <a:cs typeface="メイリオ"/>
              </a:rPr>
              <a:t>長期間の眼帯など</a:t>
            </a:r>
            <a:endParaRPr lang="en-US" altLang="ja-JP" sz="2800" dirty="0">
              <a:solidFill>
                <a:srgbClr val="000000"/>
              </a:solidFill>
              <a:latin typeface="メイリオ"/>
              <a:ea typeface="メイリオ"/>
              <a:cs typeface="メイリオ"/>
            </a:endParaRPr>
          </a:p>
        </p:txBody>
      </p:sp>
      <p:sp>
        <p:nvSpPr>
          <p:cNvPr id="9" name="角丸四角形 2">
            <a:extLst>
              <a:ext uri="{FF2B5EF4-FFF2-40B4-BE49-F238E27FC236}">
                <a16:creationId xmlns:a16="http://schemas.microsoft.com/office/drawing/2014/main" id="{21AFC926-3C1E-4F03-8D71-2C7B34B2A1AE}"/>
              </a:ext>
            </a:extLst>
          </p:cNvPr>
          <p:cNvSpPr/>
          <p:nvPr/>
        </p:nvSpPr>
        <p:spPr>
          <a:xfrm>
            <a:off x="696000" y="180000"/>
            <a:ext cx="10800000" cy="720080"/>
          </a:xfrm>
          <a:prstGeom prst="roundRect">
            <a:avLst>
              <a:gd name="adj" fmla="val 0"/>
            </a:avLst>
          </a:prstGeom>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ja-JP" altLang="en-US" sz="3600" dirty="0">
                <a:solidFill>
                  <a:schemeClr val="bg1"/>
                </a:solidFill>
                <a:latin typeface="メイリオ"/>
                <a:ea typeface="メイリオ"/>
              </a:rPr>
              <a:t>原因③　形態覚遮断弱視</a:t>
            </a:r>
          </a:p>
        </p:txBody>
      </p:sp>
      <p:grpSp>
        <p:nvGrpSpPr>
          <p:cNvPr id="4" name="グループ化 3">
            <a:extLst>
              <a:ext uri="{FF2B5EF4-FFF2-40B4-BE49-F238E27FC236}">
                <a16:creationId xmlns:a16="http://schemas.microsoft.com/office/drawing/2014/main" id="{6B2755D2-9A2E-B541-5209-52C3863BB7FF}"/>
              </a:ext>
            </a:extLst>
          </p:cNvPr>
          <p:cNvGrpSpPr/>
          <p:nvPr/>
        </p:nvGrpSpPr>
        <p:grpSpPr>
          <a:xfrm>
            <a:off x="191344" y="1052736"/>
            <a:ext cx="4255590" cy="3521683"/>
            <a:chOff x="3575720" y="1124745"/>
            <a:chExt cx="4255590" cy="3521683"/>
          </a:xfrm>
        </p:grpSpPr>
        <p:pic>
          <p:nvPicPr>
            <p:cNvPr id="10" name="図 9">
              <a:extLst>
                <a:ext uri="{FF2B5EF4-FFF2-40B4-BE49-F238E27FC236}">
                  <a16:creationId xmlns:a16="http://schemas.microsoft.com/office/drawing/2014/main" id="{2EF5D10D-0225-4EAC-9DC5-F656785B60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87" t="11151" r="16365" b="3150"/>
            <a:stretch/>
          </p:blipFill>
          <p:spPr>
            <a:xfrm>
              <a:off x="4151785" y="1124745"/>
              <a:ext cx="3679525" cy="3521683"/>
            </a:xfrm>
            <a:prstGeom prst="rect">
              <a:avLst/>
            </a:prstGeom>
            <a:ln>
              <a:noFill/>
            </a:ln>
          </p:spPr>
        </p:pic>
        <p:cxnSp>
          <p:nvCxnSpPr>
            <p:cNvPr id="16" name="直線矢印コネクタ 15"/>
            <p:cNvCxnSpPr>
              <a:cxnSpLocks/>
            </p:cNvCxnSpPr>
            <p:nvPr/>
          </p:nvCxnSpPr>
          <p:spPr>
            <a:xfrm flipV="1">
              <a:off x="3575720" y="2729705"/>
              <a:ext cx="1008000" cy="25846"/>
            </a:xfrm>
            <a:prstGeom prst="straightConnector1">
              <a:avLst/>
            </a:prstGeom>
            <a:ln w="57150">
              <a:solidFill>
                <a:schemeClr val="tx2"/>
              </a:solidFill>
              <a:tailEnd type="none"/>
            </a:ln>
          </p:spPr>
          <p:style>
            <a:lnRef idx="1">
              <a:schemeClr val="accent6"/>
            </a:lnRef>
            <a:fillRef idx="0">
              <a:schemeClr val="accent6"/>
            </a:fillRef>
            <a:effectRef idx="0">
              <a:schemeClr val="accent6"/>
            </a:effectRef>
            <a:fontRef idx="minor">
              <a:schemeClr val="tx1"/>
            </a:fontRef>
          </p:style>
        </p:cxnSp>
        <p:sp>
          <p:nvSpPr>
            <p:cNvPr id="2" name="乗算記号 1"/>
            <p:cNvSpPr/>
            <p:nvPr/>
          </p:nvSpPr>
          <p:spPr>
            <a:xfrm>
              <a:off x="6096000" y="2369665"/>
              <a:ext cx="720080" cy="720080"/>
            </a:xfrm>
            <a:prstGeom prst="mathMultiply">
              <a:avLst>
                <a:gd name="adj1" fmla="val 9189"/>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latin typeface="メイリオ"/>
              </a:endParaRPr>
            </a:p>
          </p:txBody>
        </p:sp>
        <p:sp>
          <p:nvSpPr>
            <p:cNvPr id="17" name="乗算記号 16">
              <a:extLst>
                <a:ext uri="{FF2B5EF4-FFF2-40B4-BE49-F238E27FC236}">
                  <a16:creationId xmlns:a16="http://schemas.microsoft.com/office/drawing/2014/main" id="{38B85261-070C-48CD-AE52-B352CB8F0874}"/>
                </a:ext>
              </a:extLst>
            </p:cNvPr>
            <p:cNvSpPr/>
            <p:nvPr/>
          </p:nvSpPr>
          <p:spPr>
            <a:xfrm>
              <a:off x="4005861" y="2395511"/>
              <a:ext cx="720080" cy="720080"/>
            </a:xfrm>
            <a:prstGeom prst="mathMultiply">
              <a:avLst>
                <a:gd name="adj1" fmla="val 9189"/>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latin typeface="メイリオ"/>
              </a:endParaRPr>
            </a:p>
          </p:txBody>
        </p:sp>
        <p:sp>
          <p:nvSpPr>
            <p:cNvPr id="21" name="乗算記号 20">
              <a:extLst>
                <a:ext uri="{FF2B5EF4-FFF2-40B4-BE49-F238E27FC236}">
                  <a16:creationId xmlns:a16="http://schemas.microsoft.com/office/drawing/2014/main" id="{5E1CEF60-8103-4DC9-955C-23947632949C}"/>
                </a:ext>
              </a:extLst>
            </p:cNvPr>
            <p:cNvSpPr/>
            <p:nvPr/>
          </p:nvSpPr>
          <p:spPr>
            <a:xfrm>
              <a:off x="4668058" y="2395511"/>
              <a:ext cx="720080" cy="720080"/>
            </a:xfrm>
            <a:prstGeom prst="mathMultiply">
              <a:avLst>
                <a:gd name="adj1" fmla="val 9189"/>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latin typeface="メイリオ"/>
              </a:endParaRPr>
            </a:p>
          </p:txBody>
        </p:sp>
        <p:cxnSp>
          <p:nvCxnSpPr>
            <p:cNvPr id="13" name="直線矢印コネクタ 12">
              <a:extLst>
                <a:ext uri="{FF2B5EF4-FFF2-40B4-BE49-F238E27FC236}">
                  <a16:creationId xmlns:a16="http://schemas.microsoft.com/office/drawing/2014/main" id="{D536B522-69A3-D6FE-C2B1-C4554FBBF7F5}"/>
                </a:ext>
              </a:extLst>
            </p:cNvPr>
            <p:cNvCxnSpPr>
              <a:cxnSpLocks/>
            </p:cNvCxnSpPr>
            <p:nvPr/>
          </p:nvCxnSpPr>
          <p:spPr>
            <a:xfrm flipV="1">
              <a:off x="4588519" y="2719874"/>
              <a:ext cx="2373485" cy="9831"/>
            </a:xfrm>
            <a:prstGeom prst="straightConnector1">
              <a:avLst/>
            </a:prstGeom>
            <a:ln w="57150">
              <a:solidFill>
                <a:schemeClr val="tx2"/>
              </a:solidFill>
              <a:prstDash val="sysDot"/>
              <a:tailEnd type="triangle"/>
            </a:ln>
          </p:spPr>
          <p:style>
            <a:lnRef idx="1">
              <a:schemeClr val="accent6"/>
            </a:lnRef>
            <a:fillRef idx="0">
              <a:schemeClr val="accent6"/>
            </a:fillRef>
            <a:effectRef idx="0">
              <a:schemeClr val="accent6"/>
            </a:effectRef>
            <a:fontRef idx="minor">
              <a:schemeClr val="tx1"/>
            </a:fontRef>
          </p:style>
        </p:cxnSp>
      </p:grpSp>
      <p:pic>
        <p:nvPicPr>
          <p:cNvPr id="11" name="図 10">
            <a:extLst>
              <a:ext uri="{FF2B5EF4-FFF2-40B4-BE49-F238E27FC236}">
                <a16:creationId xmlns:a16="http://schemas.microsoft.com/office/drawing/2014/main" id="{8878E019-9CE9-87E6-5C59-753AB3EBE65C}"/>
              </a:ext>
            </a:extLst>
          </p:cNvPr>
          <p:cNvPicPr>
            <a:picLocks noChangeAspect="1"/>
          </p:cNvPicPr>
          <p:nvPr/>
        </p:nvPicPr>
        <p:blipFill rotWithShape="1">
          <a:blip r:embed="rId4"/>
          <a:srcRect l="10180" t="21919" r="7812" b="69810"/>
          <a:stretch/>
        </p:blipFill>
        <p:spPr>
          <a:xfrm>
            <a:off x="7220060" y="3611769"/>
            <a:ext cx="4549002" cy="962650"/>
          </a:xfrm>
          <a:prstGeom prst="rect">
            <a:avLst/>
          </a:prstGeom>
        </p:spPr>
      </p:pic>
      <p:sp>
        <p:nvSpPr>
          <p:cNvPr id="12" name="テキスト ボックス 11">
            <a:extLst>
              <a:ext uri="{FF2B5EF4-FFF2-40B4-BE49-F238E27FC236}">
                <a16:creationId xmlns:a16="http://schemas.microsoft.com/office/drawing/2014/main" id="{6BF680E8-75C5-A2E6-B64B-DC202F97199B}"/>
              </a:ext>
            </a:extLst>
          </p:cNvPr>
          <p:cNvSpPr txBox="1"/>
          <p:nvPr/>
        </p:nvSpPr>
        <p:spPr>
          <a:xfrm>
            <a:off x="4461840" y="2347632"/>
            <a:ext cx="2850308" cy="954107"/>
          </a:xfrm>
          <a:prstGeom prst="rect">
            <a:avLst/>
          </a:prstGeom>
          <a:noFill/>
        </p:spPr>
        <p:txBody>
          <a:bodyPr wrap="square">
            <a:spAutoFit/>
          </a:bodyPr>
          <a:lstStyle/>
          <a:p>
            <a:pPr marL="457200" indent="-457200">
              <a:buFont typeface="Wingdings" panose="05000000000000000000" pitchFamily="2" charset="2"/>
              <a:buChar char="n"/>
            </a:pPr>
            <a:r>
              <a:rPr lang="ja-JP" altLang="en-US" sz="2800" dirty="0">
                <a:solidFill>
                  <a:schemeClr val="tx2">
                    <a:lumMod val="50000"/>
                  </a:schemeClr>
                </a:solidFill>
              </a:rPr>
              <a:t>網膜芽細胞腫</a:t>
            </a:r>
            <a:endParaRPr lang="en-US" altLang="ja-JP" sz="2800" dirty="0">
              <a:solidFill>
                <a:schemeClr val="tx2">
                  <a:lumMod val="50000"/>
                </a:schemeClr>
              </a:solidFill>
            </a:endParaRPr>
          </a:p>
          <a:p>
            <a:r>
              <a:rPr lang="ja-JP" altLang="en-US" sz="2800" dirty="0">
                <a:solidFill>
                  <a:schemeClr val="tx2">
                    <a:lumMod val="50000"/>
                  </a:schemeClr>
                </a:solidFill>
              </a:rPr>
              <a:t>  （白色瞳孔）</a:t>
            </a:r>
            <a:endParaRPr lang="en-US" altLang="ja-JP" sz="2800" dirty="0">
              <a:solidFill>
                <a:schemeClr val="tx2">
                  <a:lumMod val="50000"/>
                </a:schemeClr>
              </a:solidFill>
            </a:endParaRPr>
          </a:p>
        </p:txBody>
      </p:sp>
      <p:sp>
        <p:nvSpPr>
          <p:cNvPr id="14" name="テキスト ボックス 13">
            <a:extLst>
              <a:ext uri="{FF2B5EF4-FFF2-40B4-BE49-F238E27FC236}">
                <a16:creationId xmlns:a16="http://schemas.microsoft.com/office/drawing/2014/main" id="{C717B093-4C95-1B8D-457D-061C5C420190}"/>
              </a:ext>
            </a:extLst>
          </p:cNvPr>
          <p:cNvSpPr txBox="1"/>
          <p:nvPr/>
        </p:nvSpPr>
        <p:spPr>
          <a:xfrm>
            <a:off x="8186978" y="4629403"/>
            <a:ext cx="4005022" cy="307777"/>
          </a:xfrm>
          <a:prstGeom prst="rect">
            <a:avLst/>
          </a:prstGeom>
          <a:noFill/>
        </p:spPr>
        <p:txBody>
          <a:bodyPr wrap="square">
            <a:spAutoFit/>
          </a:bodyPr>
          <a:lstStyle/>
          <a:p>
            <a:r>
              <a:rPr lang="ja-JP" altLang="en-US" sz="1200" dirty="0"/>
              <a:t>日本視能訓練士協会</a:t>
            </a:r>
            <a:r>
              <a:rPr lang="ja-JP" altLang="en-US" sz="1400" dirty="0"/>
              <a:t>「目の健康チェックシート」</a:t>
            </a:r>
            <a:endParaRPr lang="en-US" altLang="ja-JP" sz="1400" dirty="0"/>
          </a:p>
        </p:txBody>
      </p:sp>
      <p:pic>
        <p:nvPicPr>
          <p:cNvPr id="15" name="図 14">
            <a:extLst>
              <a:ext uri="{FF2B5EF4-FFF2-40B4-BE49-F238E27FC236}">
                <a16:creationId xmlns:a16="http://schemas.microsoft.com/office/drawing/2014/main" id="{D91A8859-3E14-7039-9759-A84270E84C30}"/>
              </a:ext>
            </a:extLst>
          </p:cNvPr>
          <p:cNvPicPr>
            <a:picLocks noChangeAspect="1"/>
          </p:cNvPicPr>
          <p:nvPr/>
        </p:nvPicPr>
        <p:blipFill rotWithShape="1">
          <a:blip r:embed="rId4"/>
          <a:srcRect l="10247" t="53053" r="7380" b="38350"/>
          <a:stretch/>
        </p:blipFill>
        <p:spPr>
          <a:xfrm>
            <a:off x="7205875" y="1079628"/>
            <a:ext cx="4549002" cy="996190"/>
          </a:xfrm>
          <a:prstGeom prst="rect">
            <a:avLst/>
          </a:prstGeom>
        </p:spPr>
      </p:pic>
      <p:pic>
        <p:nvPicPr>
          <p:cNvPr id="18" name="図 17">
            <a:extLst>
              <a:ext uri="{FF2B5EF4-FFF2-40B4-BE49-F238E27FC236}">
                <a16:creationId xmlns:a16="http://schemas.microsoft.com/office/drawing/2014/main" id="{1845ED3D-458A-3628-7E45-481B04787F38}"/>
              </a:ext>
            </a:extLst>
          </p:cNvPr>
          <p:cNvPicPr>
            <a:picLocks noChangeAspect="1"/>
          </p:cNvPicPr>
          <p:nvPr/>
        </p:nvPicPr>
        <p:blipFill rotWithShape="1">
          <a:blip r:embed="rId4"/>
          <a:srcRect l="10179" t="66135" r="7971" b="25268"/>
          <a:stretch/>
        </p:blipFill>
        <p:spPr>
          <a:xfrm>
            <a:off x="7248998" y="2344289"/>
            <a:ext cx="4520064" cy="996190"/>
          </a:xfrm>
          <a:prstGeom prst="rect">
            <a:avLst/>
          </a:prstGeom>
        </p:spPr>
      </p:pic>
      <p:sp>
        <p:nvSpPr>
          <p:cNvPr id="19" name="テキスト ボックス 18">
            <a:extLst>
              <a:ext uri="{FF2B5EF4-FFF2-40B4-BE49-F238E27FC236}">
                <a16:creationId xmlns:a16="http://schemas.microsoft.com/office/drawing/2014/main" id="{3C0610ED-796D-17F5-51BD-D57C8E4DCF6B}"/>
              </a:ext>
            </a:extLst>
          </p:cNvPr>
          <p:cNvSpPr txBox="1"/>
          <p:nvPr/>
        </p:nvSpPr>
        <p:spPr>
          <a:xfrm>
            <a:off x="4479959" y="1075017"/>
            <a:ext cx="2657509" cy="954107"/>
          </a:xfrm>
          <a:prstGeom prst="rect">
            <a:avLst/>
          </a:prstGeom>
          <a:noFill/>
        </p:spPr>
        <p:txBody>
          <a:bodyPr wrap="square">
            <a:spAutoFit/>
          </a:bodyPr>
          <a:lstStyle/>
          <a:p>
            <a:pPr marL="457200" indent="-457200">
              <a:buFont typeface="Wingdings" panose="05000000000000000000" pitchFamily="2" charset="2"/>
              <a:buChar char="n"/>
            </a:pPr>
            <a:r>
              <a:rPr lang="ja-JP" altLang="en-US" sz="2800" dirty="0">
                <a:solidFill>
                  <a:schemeClr val="tx2">
                    <a:lumMod val="50000"/>
                  </a:schemeClr>
                </a:solidFill>
              </a:rPr>
              <a:t>先天白内障</a:t>
            </a:r>
            <a:endParaRPr lang="en-US" altLang="ja-JP" sz="2800" dirty="0">
              <a:solidFill>
                <a:schemeClr val="tx2">
                  <a:lumMod val="50000"/>
                </a:schemeClr>
              </a:solidFill>
            </a:endParaRPr>
          </a:p>
          <a:p>
            <a:r>
              <a:rPr lang="ja-JP" altLang="en-US" sz="2800" dirty="0">
                <a:solidFill>
                  <a:schemeClr val="tx2">
                    <a:lumMod val="50000"/>
                  </a:schemeClr>
                </a:solidFill>
              </a:rPr>
              <a:t>  （白色瞳孔）</a:t>
            </a:r>
            <a:endParaRPr lang="en-US" altLang="ja-JP" sz="2800" dirty="0">
              <a:solidFill>
                <a:schemeClr val="tx2">
                  <a:lumMod val="50000"/>
                </a:schemeClr>
              </a:solidFill>
            </a:endParaRPr>
          </a:p>
        </p:txBody>
      </p:sp>
      <p:sp>
        <p:nvSpPr>
          <p:cNvPr id="20" name="テキスト ボックス 19">
            <a:extLst>
              <a:ext uri="{FF2B5EF4-FFF2-40B4-BE49-F238E27FC236}">
                <a16:creationId xmlns:a16="http://schemas.microsoft.com/office/drawing/2014/main" id="{7FD2CC24-CC39-94ED-1B8D-5521137FADFF}"/>
              </a:ext>
            </a:extLst>
          </p:cNvPr>
          <p:cNvSpPr txBox="1"/>
          <p:nvPr/>
        </p:nvSpPr>
        <p:spPr>
          <a:xfrm>
            <a:off x="4446934" y="3624292"/>
            <a:ext cx="2802064" cy="892552"/>
          </a:xfrm>
          <a:prstGeom prst="rect">
            <a:avLst/>
          </a:prstGeom>
          <a:noFill/>
        </p:spPr>
        <p:txBody>
          <a:bodyPr wrap="square" lIns="0" rIns="0">
            <a:spAutoFit/>
          </a:bodyPr>
          <a:lstStyle/>
          <a:p>
            <a:pPr marL="457200" indent="-457200">
              <a:buFont typeface="Wingdings" panose="05000000000000000000" pitchFamily="2" charset="2"/>
              <a:buChar char="n"/>
            </a:pPr>
            <a:r>
              <a:rPr lang="ja-JP" altLang="en-US" sz="2800" dirty="0">
                <a:solidFill>
                  <a:schemeClr val="tx2">
                    <a:lumMod val="50000"/>
                  </a:schemeClr>
                </a:solidFill>
              </a:rPr>
              <a:t>先天緑内障</a:t>
            </a:r>
            <a:endParaRPr lang="en-US" altLang="ja-JP" sz="2800" dirty="0">
              <a:solidFill>
                <a:schemeClr val="tx2">
                  <a:lumMod val="50000"/>
                </a:schemeClr>
              </a:solidFill>
            </a:endParaRPr>
          </a:p>
          <a:p>
            <a:r>
              <a:rPr lang="ja-JP" altLang="en-US" sz="2400" dirty="0">
                <a:solidFill>
                  <a:schemeClr val="tx2">
                    <a:lumMod val="50000"/>
                  </a:schemeClr>
                </a:solidFill>
              </a:rPr>
              <a:t>（牛眼・角膜混濁）</a:t>
            </a:r>
            <a:endParaRPr lang="en-US" altLang="ja-JP" sz="2400" dirty="0">
              <a:solidFill>
                <a:schemeClr val="tx2">
                  <a:lumMod val="50000"/>
                </a:schemeClr>
              </a:solidFill>
            </a:endParaRPr>
          </a:p>
        </p:txBody>
      </p:sp>
      <p:cxnSp>
        <p:nvCxnSpPr>
          <p:cNvPr id="6" name="直線矢印コネクタ 5">
            <a:extLst>
              <a:ext uri="{FF2B5EF4-FFF2-40B4-BE49-F238E27FC236}">
                <a16:creationId xmlns:a16="http://schemas.microsoft.com/office/drawing/2014/main" id="{643244DF-7933-2827-B408-7902795678DA}"/>
              </a:ext>
            </a:extLst>
          </p:cNvPr>
          <p:cNvCxnSpPr/>
          <p:nvPr/>
        </p:nvCxnSpPr>
        <p:spPr>
          <a:xfrm flipH="1">
            <a:off x="10603482" y="1311977"/>
            <a:ext cx="216024" cy="216024"/>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直線矢印コネクタ 21">
            <a:extLst>
              <a:ext uri="{FF2B5EF4-FFF2-40B4-BE49-F238E27FC236}">
                <a16:creationId xmlns:a16="http://schemas.microsoft.com/office/drawing/2014/main" id="{5B243C86-91C1-2BE1-F814-34A792AE4929}"/>
              </a:ext>
            </a:extLst>
          </p:cNvPr>
          <p:cNvCxnSpPr/>
          <p:nvPr/>
        </p:nvCxnSpPr>
        <p:spPr>
          <a:xfrm flipH="1">
            <a:off x="8623902" y="2562607"/>
            <a:ext cx="216024" cy="216024"/>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直線矢印コネクタ 22">
            <a:extLst>
              <a:ext uri="{FF2B5EF4-FFF2-40B4-BE49-F238E27FC236}">
                <a16:creationId xmlns:a16="http://schemas.microsoft.com/office/drawing/2014/main" id="{5E3EA947-F593-6D81-B437-B314EA40B032}"/>
              </a:ext>
            </a:extLst>
          </p:cNvPr>
          <p:cNvCxnSpPr/>
          <p:nvPr/>
        </p:nvCxnSpPr>
        <p:spPr>
          <a:xfrm flipH="1">
            <a:off x="10344472" y="3854039"/>
            <a:ext cx="216024" cy="216024"/>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7" name="テキスト ボックス 6">
            <a:extLst>
              <a:ext uri="{FF2B5EF4-FFF2-40B4-BE49-F238E27FC236}">
                <a16:creationId xmlns:a16="http://schemas.microsoft.com/office/drawing/2014/main" id="{5DC81080-553A-CBDC-100D-323EA7F64700}"/>
              </a:ext>
            </a:extLst>
          </p:cNvPr>
          <p:cNvSpPr txBox="1"/>
          <p:nvPr/>
        </p:nvSpPr>
        <p:spPr>
          <a:xfrm>
            <a:off x="191344" y="4898782"/>
            <a:ext cx="4091003" cy="1643696"/>
          </a:xfrm>
          <a:prstGeom prst="rect">
            <a:avLst/>
          </a:prstGeom>
        </p:spPr>
        <p:style>
          <a:lnRef idx="0">
            <a:scrgbClr r="0" g="0" b="0"/>
          </a:lnRef>
          <a:fillRef idx="1001">
            <a:schemeClr val="dk2"/>
          </a:fillRef>
          <a:effectRef idx="0">
            <a:scrgbClr r="0" g="0" b="0"/>
          </a:effectRef>
          <a:fontRef idx="major"/>
        </p:style>
        <p:txBody>
          <a:bodyPr wrap="square" lIns="72000" tIns="108000" rIns="36000" bIns="72000">
            <a:spAutoFit/>
          </a:bodyPr>
          <a:lstStyle/>
          <a:p>
            <a:pPr>
              <a:lnSpc>
                <a:spcPct val="120000"/>
              </a:lnSpc>
            </a:pPr>
            <a:r>
              <a:rPr kumimoji="1" lang="ja-JP" altLang="en-US" sz="2000" dirty="0">
                <a:solidFill>
                  <a:schemeClr val="bg1"/>
                </a:solidFill>
              </a:rPr>
              <a:t>網膜に像を結ぶ前に、光線を遮るような目の病気があると、網膜にピントの合った映像が映らず、</a:t>
            </a:r>
            <a:endParaRPr kumimoji="1" lang="en-US" altLang="ja-JP" sz="2000" dirty="0">
              <a:solidFill>
                <a:schemeClr val="bg1"/>
              </a:solidFill>
            </a:endParaRPr>
          </a:p>
          <a:p>
            <a:pPr>
              <a:lnSpc>
                <a:spcPct val="120000"/>
              </a:lnSpc>
            </a:pPr>
            <a:r>
              <a:rPr kumimoji="1" lang="ja-JP" altLang="en-US" sz="2000" dirty="0">
                <a:solidFill>
                  <a:schemeClr val="bg1"/>
                </a:solidFill>
              </a:rPr>
              <a:t>脳に信号を送ることができない</a:t>
            </a:r>
            <a:endParaRPr lang="ja-JP" altLang="en-US" sz="2000" dirty="0">
              <a:solidFill>
                <a:schemeClr val="bg1"/>
              </a:solidFill>
            </a:endParaRPr>
          </a:p>
        </p:txBody>
      </p:sp>
      <p:sp>
        <p:nvSpPr>
          <p:cNvPr id="24" name="テキスト ボックス 23">
            <a:extLst>
              <a:ext uri="{FF2B5EF4-FFF2-40B4-BE49-F238E27FC236}">
                <a16:creationId xmlns:a16="http://schemas.microsoft.com/office/drawing/2014/main" id="{5100CBB2-DE8D-D50E-2BD8-CFF043111783}"/>
              </a:ext>
            </a:extLst>
          </p:cNvPr>
          <p:cNvSpPr txBox="1"/>
          <p:nvPr/>
        </p:nvSpPr>
        <p:spPr>
          <a:xfrm>
            <a:off x="7939217" y="5016662"/>
            <a:ext cx="3549415" cy="8156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nSpc>
                <a:spcPct val="120000"/>
              </a:lnSpc>
            </a:pPr>
            <a:r>
              <a:rPr kumimoji="1" lang="ja-JP" altLang="en-US" sz="2000" dirty="0"/>
              <a:t>先天白内障や網膜芽細胞腫</a:t>
            </a:r>
            <a:r>
              <a:rPr lang="ja-JP" altLang="en-US" sz="2000" dirty="0"/>
              <a:t>、先天緑内障などは緊急性あり</a:t>
            </a:r>
          </a:p>
        </p:txBody>
      </p:sp>
    </p:spTree>
    <p:extLst>
      <p:ext uri="{BB962C8B-B14F-4D97-AF65-F5344CB8AC3E}">
        <p14:creationId xmlns:p14="http://schemas.microsoft.com/office/powerpoint/2010/main" val="13165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696000" y="4520872"/>
            <a:ext cx="10800000" cy="900281"/>
          </a:xfrm>
          <a:prstGeom prst="roundRect">
            <a:avLst>
              <a:gd name="adj" fmla="val 13454"/>
            </a:avLst>
          </a:prstGeom>
        </p:spPr>
        <p:style>
          <a:lnRef idx="2">
            <a:schemeClr val="dk1"/>
          </a:lnRef>
          <a:fillRef idx="1">
            <a:schemeClr val="lt1"/>
          </a:fillRef>
          <a:effectRef idx="0">
            <a:schemeClr val="dk1"/>
          </a:effectRef>
          <a:fontRef idx="minor">
            <a:schemeClr val="dk1"/>
          </a:fontRef>
        </p:style>
        <p:txBody>
          <a:bodyPr tIns="108000" rtlCol="0" anchor="ctr"/>
          <a:lstStyle/>
          <a:p>
            <a:r>
              <a:rPr lang="ja-JP" altLang="en-US" sz="3600" b="1" dirty="0">
                <a:solidFill>
                  <a:schemeClr val="accent2"/>
                </a:solidFill>
                <a:latin typeface="メイリオ"/>
                <a:ea typeface="メイリオ"/>
                <a:cs typeface="メイリオ"/>
              </a:rPr>
              <a:t>斜視弱視</a:t>
            </a:r>
            <a:r>
              <a:rPr lang="ja-JP" altLang="en-US" sz="2800" dirty="0">
                <a:solidFill>
                  <a:srgbClr val="000000"/>
                </a:solidFill>
                <a:latin typeface="メイリオ"/>
                <a:ea typeface="メイリオ"/>
                <a:cs typeface="メイリオ"/>
              </a:rPr>
              <a:t>⇒</a:t>
            </a:r>
            <a:r>
              <a:rPr lang="ja-JP" altLang="en-US" sz="2800" b="1" dirty="0">
                <a:solidFill>
                  <a:schemeClr val="accent1"/>
                </a:solidFill>
                <a:latin typeface="メイリオ"/>
                <a:ea typeface="メイリオ"/>
                <a:cs typeface="メイリオ"/>
              </a:rPr>
              <a:t>メガネ</a:t>
            </a:r>
            <a:r>
              <a:rPr lang="ja-JP" altLang="en-US" sz="2800" dirty="0">
                <a:solidFill>
                  <a:srgbClr val="000000"/>
                </a:solidFill>
                <a:latin typeface="メイリオ"/>
                <a:ea typeface="メイリオ"/>
                <a:cs typeface="メイリオ"/>
              </a:rPr>
              <a:t>、斜視</a:t>
            </a:r>
            <a:r>
              <a:rPr lang="ja-JP" altLang="en-US" sz="2800" b="1" dirty="0">
                <a:solidFill>
                  <a:schemeClr val="accent1"/>
                </a:solidFill>
                <a:latin typeface="メイリオ"/>
                <a:ea typeface="メイリオ"/>
                <a:cs typeface="メイリオ"/>
              </a:rPr>
              <a:t>手術</a:t>
            </a:r>
            <a:r>
              <a:rPr lang="ja-JP" altLang="en-US" sz="2800" dirty="0">
                <a:solidFill>
                  <a:srgbClr val="000000"/>
                </a:solidFill>
                <a:latin typeface="メイリオ"/>
                <a:ea typeface="メイリオ"/>
                <a:cs typeface="メイリオ"/>
              </a:rPr>
              <a:t>を組み合わせる</a:t>
            </a:r>
            <a:endParaRPr lang="en-US" altLang="ja-JP" sz="2800" dirty="0">
              <a:solidFill>
                <a:srgbClr val="000000"/>
              </a:solidFill>
              <a:latin typeface="メイリオ"/>
              <a:ea typeface="メイリオ"/>
              <a:cs typeface="メイリオ"/>
            </a:endParaRPr>
          </a:p>
        </p:txBody>
      </p:sp>
      <p:sp>
        <p:nvSpPr>
          <p:cNvPr id="11" name="角丸四角形 10"/>
          <p:cNvSpPr/>
          <p:nvPr/>
        </p:nvSpPr>
        <p:spPr>
          <a:xfrm>
            <a:off x="696000" y="5589241"/>
            <a:ext cx="10800000" cy="908720"/>
          </a:xfrm>
          <a:prstGeom prst="roundRect">
            <a:avLst>
              <a:gd name="adj" fmla="val 12551"/>
            </a:avLst>
          </a:prstGeom>
        </p:spPr>
        <p:style>
          <a:lnRef idx="2">
            <a:schemeClr val="dk1"/>
          </a:lnRef>
          <a:fillRef idx="1">
            <a:schemeClr val="lt1"/>
          </a:fillRef>
          <a:effectRef idx="0">
            <a:schemeClr val="dk1"/>
          </a:effectRef>
          <a:fontRef idx="minor">
            <a:schemeClr val="dk1"/>
          </a:fontRef>
        </p:style>
        <p:txBody>
          <a:bodyPr tIns="108000" rtlCol="0" anchor="ctr"/>
          <a:lstStyle/>
          <a:p>
            <a:r>
              <a:rPr lang="ja-JP" altLang="en-US" sz="3600" b="1" dirty="0">
                <a:solidFill>
                  <a:schemeClr val="accent2"/>
                </a:solidFill>
                <a:latin typeface="メイリオ"/>
                <a:ea typeface="メイリオ"/>
                <a:cs typeface="メイリオ"/>
              </a:rPr>
              <a:t>形態覚遮断弱視</a:t>
            </a:r>
            <a:r>
              <a:rPr lang="ja-JP" altLang="en-US" sz="2800" dirty="0">
                <a:solidFill>
                  <a:srgbClr val="000000"/>
                </a:solidFill>
                <a:latin typeface="メイリオ"/>
                <a:ea typeface="メイリオ"/>
                <a:cs typeface="メイリオ"/>
              </a:rPr>
              <a:t>⇒原因疾患の治療（手術等）を行う</a:t>
            </a:r>
            <a:endParaRPr lang="en-US" altLang="ja-JP" sz="2800" dirty="0">
              <a:solidFill>
                <a:srgbClr val="000000"/>
              </a:solidFill>
              <a:latin typeface="メイリオ"/>
              <a:ea typeface="メイリオ"/>
              <a:cs typeface="メイリオ"/>
            </a:endParaRPr>
          </a:p>
        </p:txBody>
      </p:sp>
      <p:sp>
        <p:nvSpPr>
          <p:cNvPr id="32" name="弦 31"/>
          <p:cNvSpPr/>
          <p:nvPr/>
        </p:nvSpPr>
        <p:spPr>
          <a:xfrm rot="15702061">
            <a:off x="9409228" y="2683716"/>
            <a:ext cx="380951" cy="331152"/>
          </a:xfrm>
          <a:prstGeom prst="chord">
            <a:avLst>
              <a:gd name="adj1" fmla="val 6509158"/>
              <a:gd name="adj2" fmla="val 1610974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7" name="角丸四角形 2">
            <a:extLst>
              <a:ext uri="{FF2B5EF4-FFF2-40B4-BE49-F238E27FC236}">
                <a16:creationId xmlns:a16="http://schemas.microsoft.com/office/drawing/2014/main" id="{48F58453-6EBB-4AD4-9012-904E4F874FD1}"/>
              </a:ext>
            </a:extLst>
          </p:cNvPr>
          <p:cNvSpPr/>
          <p:nvPr/>
        </p:nvSpPr>
        <p:spPr>
          <a:xfrm>
            <a:off x="696000" y="180000"/>
            <a:ext cx="10800000" cy="720080"/>
          </a:xfrm>
          <a:prstGeom prst="roundRect">
            <a:avLst>
              <a:gd name="adj" fmla="val 0"/>
            </a:avLst>
          </a:prstGeom>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ja-JP" altLang="en-US" sz="3600" dirty="0">
                <a:solidFill>
                  <a:schemeClr val="bg1"/>
                </a:solidFill>
                <a:latin typeface="メイリオ"/>
                <a:ea typeface="メイリオ"/>
              </a:rPr>
              <a:t>治療　くっきり見る機会を作る</a:t>
            </a:r>
          </a:p>
        </p:txBody>
      </p:sp>
      <p:pic>
        <p:nvPicPr>
          <p:cNvPr id="3" name="図 2" descr="アイコン が含まれている画像&#10;&#10;自動的に生成された説明">
            <a:extLst>
              <a:ext uri="{FF2B5EF4-FFF2-40B4-BE49-F238E27FC236}">
                <a16:creationId xmlns:a16="http://schemas.microsoft.com/office/drawing/2014/main" id="{8AA7C67D-5BAB-40F4-AF7E-D34622EDC5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0221" b="13250"/>
          <a:stretch/>
        </p:blipFill>
        <p:spPr>
          <a:xfrm>
            <a:off x="9264352" y="1910197"/>
            <a:ext cx="2016224" cy="2302949"/>
          </a:xfrm>
          <a:prstGeom prst="rect">
            <a:avLst/>
          </a:prstGeom>
        </p:spPr>
      </p:pic>
      <p:sp>
        <p:nvSpPr>
          <p:cNvPr id="8" name="角丸四角形 7"/>
          <p:cNvSpPr/>
          <p:nvPr/>
        </p:nvSpPr>
        <p:spPr>
          <a:xfrm>
            <a:off x="696000" y="1052736"/>
            <a:ext cx="10800000" cy="3284617"/>
          </a:xfrm>
          <a:prstGeom prst="roundRect">
            <a:avLst>
              <a:gd name="adj" fmla="val 3630"/>
            </a:avLst>
          </a:prstGeom>
          <a:noFill/>
        </p:spPr>
        <p:style>
          <a:lnRef idx="2">
            <a:schemeClr val="dk1"/>
          </a:lnRef>
          <a:fillRef idx="1">
            <a:schemeClr val="lt1"/>
          </a:fillRef>
          <a:effectRef idx="0">
            <a:schemeClr val="dk1"/>
          </a:effectRef>
          <a:fontRef idx="minor">
            <a:schemeClr val="dk1"/>
          </a:fontRef>
        </p:style>
        <p:txBody>
          <a:bodyPr rtlCol="0" anchor="ctr"/>
          <a:lstStyle/>
          <a:p>
            <a:pPr>
              <a:lnSpc>
                <a:spcPct val="120000"/>
              </a:lnSpc>
            </a:pPr>
            <a:r>
              <a:rPr lang="ja-JP" altLang="en-US" sz="3600" b="1" dirty="0">
                <a:solidFill>
                  <a:schemeClr val="accent2"/>
                </a:solidFill>
                <a:latin typeface="メイリオ"/>
                <a:ea typeface="メイリオ"/>
                <a:cs typeface="メイリオ"/>
              </a:rPr>
              <a:t>屈折異常弱視</a:t>
            </a:r>
            <a:r>
              <a:rPr lang="ja-JP" altLang="en-US" sz="2800" b="1" dirty="0">
                <a:solidFill>
                  <a:srgbClr val="000000"/>
                </a:solidFill>
                <a:latin typeface="メイリオ"/>
                <a:ea typeface="メイリオ"/>
                <a:cs typeface="メイリオ"/>
              </a:rPr>
              <a:t>　</a:t>
            </a:r>
            <a:r>
              <a:rPr lang="en-US" altLang="ja-JP" sz="2800" b="1" dirty="0">
                <a:solidFill>
                  <a:srgbClr val="000000"/>
                </a:solidFill>
                <a:latin typeface="メイリオ"/>
                <a:ea typeface="メイリオ"/>
                <a:cs typeface="メイリオ"/>
              </a:rPr>
              <a:t>※</a:t>
            </a:r>
            <a:r>
              <a:rPr lang="ja-JP" altLang="en-US" sz="2800" dirty="0">
                <a:solidFill>
                  <a:srgbClr val="000000"/>
                </a:solidFill>
                <a:latin typeface="メイリオ"/>
                <a:ea typeface="メイリオ"/>
                <a:cs typeface="メイリオ"/>
              </a:rPr>
              <a:t>主に遠視・乱視</a:t>
            </a:r>
            <a:endParaRPr lang="en-US" altLang="ja-JP" sz="2800" dirty="0">
              <a:solidFill>
                <a:srgbClr val="000000"/>
              </a:solidFill>
              <a:latin typeface="メイリオ"/>
              <a:ea typeface="メイリオ"/>
              <a:cs typeface="メイリオ"/>
            </a:endParaRPr>
          </a:p>
          <a:p>
            <a:pPr>
              <a:lnSpc>
                <a:spcPct val="120000"/>
              </a:lnSpc>
            </a:pPr>
            <a:r>
              <a:rPr lang="ja-JP" altLang="en-US" sz="2800" dirty="0">
                <a:solidFill>
                  <a:srgbClr val="000000"/>
                </a:solidFill>
                <a:latin typeface="メイリオ"/>
                <a:ea typeface="メイリオ"/>
                <a:cs typeface="メイリオ"/>
              </a:rPr>
              <a:t>　　　　⇒ 適切な</a:t>
            </a:r>
            <a:r>
              <a:rPr lang="ja-JP" altLang="en-US" sz="3200" b="1" dirty="0">
                <a:solidFill>
                  <a:schemeClr val="accent1"/>
                </a:solidFill>
                <a:latin typeface="メイリオ"/>
                <a:ea typeface="メイリオ"/>
                <a:cs typeface="メイリオ"/>
              </a:rPr>
              <a:t>メガネ</a:t>
            </a:r>
            <a:r>
              <a:rPr lang="ja-JP" altLang="en-US" sz="2800" dirty="0">
                <a:solidFill>
                  <a:srgbClr val="000000"/>
                </a:solidFill>
                <a:latin typeface="メイリオ"/>
                <a:ea typeface="メイリオ"/>
                <a:cs typeface="メイリオ"/>
              </a:rPr>
              <a:t>をかける</a:t>
            </a:r>
            <a:endParaRPr lang="en-US" altLang="ja-JP" sz="2800" dirty="0">
              <a:solidFill>
                <a:srgbClr val="000000"/>
              </a:solidFill>
              <a:latin typeface="メイリオ"/>
              <a:ea typeface="メイリオ"/>
              <a:cs typeface="メイリオ"/>
            </a:endParaRPr>
          </a:p>
          <a:p>
            <a:pPr>
              <a:lnSpc>
                <a:spcPct val="120000"/>
              </a:lnSpc>
            </a:pPr>
            <a:r>
              <a:rPr lang="ja-JP" altLang="en-US" sz="3600" b="1" dirty="0">
                <a:solidFill>
                  <a:schemeClr val="accent2"/>
                </a:solidFill>
                <a:latin typeface="メイリオ"/>
                <a:ea typeface="メイリオ"/>
                <a:cs typeface="メイリオ"/>
              </a:rPr>
              <a:t>不同視弱視</a:t>
            </a:r>
            <a:r>
              <a:rPr lang="ja-JP" altLang="en-US" sz="2800" dirty="0">
                <a:solidFill>
                  <a:srgbClr val="000000"/>
                </a:solidFill>
                <a:latin typeface="メイリオ"/>
                <a:ea typeface="メイリオ"/>
                <a:cs typeface="メイリオ"/>
              </a:rPr>
              <a:t>⇒ 適切な</a:t>
            </a:r>
            <a:r>
              <a:rPr lang="ja-JP" altLang="en-US" sz="2800" b="1" dirty="0">
                <a:solidFill>
                  <a:schemeClr val="accent1"/>
                </a:solidFill>
                <a:latin typeface="メイリオ"/>
                <a:ea typeface="メイリオ"/>
                <a:cs typeface="メイリオ"/>
              </a:rPr>
              <a:t>メガネ</a:t>
            </a:r>
            <a:r>
              <a:rPr lang="ja-JP" altLang="en-US" sz="2800" dirty="0">
                <a:solidFill>
                  <a:schemeClr val="tx1"/>
                </a:solidFill>
                <a:latin typeface="メイリオ"/>
                <a:ea typeface="メイリオ"/>
                <a:cs typeface="メイリオ"/>
              </a:rPr>
              <a:t>をかけ</a:t>
            </a:r>
            <a:endParaRPr lang="en-US" altLang="ja-JP" sz="2800" dirty="0">
              <a:solidFill>
                <a:schemeClr val="tx1"/>
              </a:solidFill>
              <a:latin typeface="メイリオ"/>
              <a:ea typeface="メイリオ"/>
              <a:cs typeface="メイリオ"/>
            </a:endParaRPr>
          </a:p>
          <a:p>
            <a:pPr>
              <a:lnSpc>
                <a:spcPct val="120000"/>
              </a:lnSpc>
            </a:pPr>
            <a:r>
              <a:rPr lang="ja-JP" altLang="en-US" sz="2800" dirty="0">
                <a:solidFill>
                  <a:schemeClr val="tx1"/>
                </a:solidFill>
                <a:latin typeface="メイリオ"/>
                <a:ea typeface="メイリオ"/>
                <a:cs typeface="メイリオ"/>
              </a:rPr>
              <a:t>  必要な場合、</a:t>
            </a:r>
            <a:r>
              <a:rPr lang="ja-JP" altLang="en-US" sz="2800" dirty="0">
                <a:solidFill>
                  <a:srgbClr val="000000"/>
                </a:solidFill>
                <a:latin typeface="メイリオ"/>
                <a:ea typeface="メイリオ"/>
                <a:cs typeface="メイリオ"/>
              </a:rPr>
              <a:t>視力の良い目を</a:t>
            </a:r>
            <a:r>
              <a:rPr lang="ja-JP" altLang="en-US" sz="3200" b="1" dirty="0">
                <a:solidFill>
                  <a:schemeClr val="accent1"/>
                </a:solidFill>
                <a:latin typeface="メイリオ"/>
                <a:ea typeface="メイリオ"/>
                <a:cs typeface="メイリオ"/>
              </a:rPr>
              <a:t>アイパッチ</a:t>
            </a:r>
            <a:r>
              <a:rPr lang="ja-JP" altLang="en-US" sz="2800" dirty="0">
                <a:solidFill>
                  <a:srgbClr val="000000"/>
                </a:solidFill>
                <a:latin typeface="メイリオ"/>
                <a:ea typeface="メイリオ"/>
                <a:cs typeface="メイリオ"/>
              </a:rPr>
              <a:t>で隠し、</a:t>
            </a:r>
            <a:endParaRPr lang="en-US" altLang="ja-JP" sz="2800" dirty="0">
              <a:solidFill>
                <a:srgbClr val="000000"/>
              </a:solidFill>
              <a:latin typeface="メイリオ"/>
              <a:ea typeface="メイリオ"/>
              <a:cs typeface="メイリオ"/>
            </a:endParaRPr>
          </a:p>
          <a:p>
            <a:pPr>
              <a:lnSpc>
                <a:spcPct val="120000"/>
              </a:lnSpc>
            </a:pPr>
            <a:r>
              <a:rPr lang="ja-JP" altLang="en-US" sz="2800" dirty="0">
                <a:solidFill>
                  <a:srgbClr val="000000"/>
                </a:solidFill>
                <a:latin typeface="メイリオ"/>
                <a:ea typeface="メイリオ"/>
                <a:cs typeface="メイリオ"/>
              </a:rPr>
              <a:t>  視力不良の目を使う訓練を行う</a:t>
            </a:r>
            <a:endParaRPr lang="en-US" altLang="ja-JP" sz="2800" dirty="0">
              <a:solidFill>
                <a:srgbClr val="000000"/>
              </a:solidFill>
              <a:latin typeface="メイリオ"/>
              <a:ea typeface="メイリオ"/>
              <a:cs typeface="メイリオ"/>
            </a:endParaRPr>
          </a:p>
        </p:txBody>
      </p:sp>
    </p:spTree>
    <p:extLst>
      <p:ext uri="{BB962C8B-B14F-4D97-AF65-F5344CB8AC3E}">
        <p14:creationId xmlns:p14="http://schemas.microsoft.com/office/powerpoint/2010/main" val="387174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2">
            <a:extLst>
              <a:ext uri="{FF2B5EF4-FFF2-40B4-BE49-F238E27FC236}">
                <a16:creationId xmlns:a16="http://schemas.microsoft.com/office/drawing/2014/main" id="{86E3051C-6BD6-4772-B97A-270554143F74}"/>
              </a:ext>
            </a:extLst>
          </p:cNvPr>
          <p:cNvSpPr/>
          <p:nvPr/>
        </p:nvSpPr>
        <p:spPr>
          <a:xfrm>
            <a:off x="638167" y="180000"/>
            <a:ext cx="10800000" cy="720000"/>
          </a:xfrm>
          <a:prstGeom prst="roundRect">
            <a:avLst>
              <a:gd name="adj" fmla="val 0"/>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0000"/>
              </a:lnSpc>
              <a:defRPr/>
            </a:pPr>
            <a:r>
              <a:rPr lang="en-US" altLang="ja-JP" sz="3200" dirty="0">
                <a:solidFill>
                  <a:schemeClr val="bg1"/>
                </a:solidFill>
                <a:effectLst>
                  <a:glow rad="12700">
                    <a:schemeClr val="accent1">
                      <a:lumMod val="75000"/>
                      <a:alpha val="60000"/>
                    </a:schemeClr>
                  </a:glow>
                </a:effectLst>
                <a:latin typeface="メイリオ"/>
                <a:ea typeface="メイリオ"/>
                <a:cs typeface="メイリオ"/>
              </a:rPr>
              <a:t>3</a:t>
            </a:r>
            <a:r>
              <a:rPr lang="ja-JP" altLang="en-US" sz="3200" dirty="0">
                <a:solidFill>
                  <a:schemeClr val="bg1"/>
                </a:solidFill>
                <a:effectLst>
                  <a:glow rad="12700">
                    <a:schemeClr val="accent1">
                      <a:lumMod val="75000"/>
                      <a:alpha val="60000"/>
                    </a:schemeClr>
                  </a:glow>
                </a:effectLst>
                <a:latin typeface="メイリオ"/>
                <a:ea typeface="メイリオ"/>
                <a:cs typeface="メイリオ"/>
              </a:rPr>
              <a:t>歳児健診での弱視見逃し</a:t>
            </a:r>
            <a:endParaRPr lang="en-US" altLang="ja-JP" sz="3200" dirty="0">
              <a:solidFill>
                <a:schemeClr val="bg1"/>
              </a:solidFill>
              <a:effectLst>
                <a:glow rad="12700">
                  <a:schemeClr val="accent1">
                    <a:lumMod val="75000"/>
                    <a:alpha val="60000"/>
                  </a:schemeClr>
                </a:glow>
              </a:effectLst>
              <a:latin typeface="メイリオ"/>
              <a:ea typeface="メイリオ"/>
              <a:cs typeface="メイリオ"/>
            </a:endParaRPr>
          </a:p>
        </p:txBody>
      </p:sp>
      <p:sp>
        <p:nvSpPr>
          <p:cNvPr id="7" name="テキスト ボックス 6">
            <a:extLst>
              <a:ext uri="{FF2B5EF4-FFF2-40B4-BE49-F238E27FC236}">
                <a16:creationId xmlns:a16="http://schemas.microsoft.com/office/drawing/2014/main" id="{450BDB95-B605-4B51-8813-76D6D3C52CAF}"/>
              </a:ext>
            </a:extLst>
          </p:cNvPr>
          <p:cNvSpPr txBox="1"/>
          <p:nvPr/>
        </p:nvSpPr>
        <p:spPr>
          <a:xfrm>
            <a:off x="1883531" y="1259802"/>
            <a:ext cx="5570756" cy="523220"/>
          </a:xfrm>
          <a:prstGeom prst="rect">
            <a:avLst/>
          </a:prstGeom>
          <a:noFill/>
        </p:spPr>
        <p:txBody>
          <a:bodyPr wrap="none" rtlCol="0">
            <a:spAutoFit/>
          </a:bodyPr>
          <a:lstStyle/>
          <a:p>
            <a:r>
              <a:rPr lang="ja-JP" altLang="en-US" sz="2800" dirty="0"/>
              <a:t>なぜ見逃してしまうのか・・・・</a:t>
            </a:r>
          </a:p>
        </p:txBody>
      </p:sp>
      <p:pic>
        <p:nvPicPr>
          <p:cNvPr id="5" name="図 4" descr="部屋, 挿絵, テーブル が含まれている画像&#10;&#10;自動的に生成された説明">
            <a:extLst>
              <a:ext uri="{FF2B5EF4-FFF2-40B4-BE49-F238E27FC236}">
                <a16:creationId xmlns:a16="http://schemas.microsoft.com/office/drawing/2014/main" id="{34BF1AC5-F192-2349-9324-F72FBA8169E8}"/>
              </a:ext>
            </a:extLst>
          </p:cNvPr>
          <p:cNvPicPr>
            <a:picLocks noChangeAspect="1"/>
          </p:cNvPicPr>
          <p:nvPr/>
        </p:nvPicPr>
        <p:blipFill rotWithShape="1">
          <a:blip r:embed="rId3">
            <a:extLst>
              <a:ext uri="{28A0092B-C50C-407E-A947-70E740481C1C}">
                <a14:useLocalDpi xmlns:a14="http://schemas.microsoft.com/office/drawing/2010/main" val="0"/>
              </a:ext>
            </a:extLst>
          </a:blip>
          <a:srcRect r="49403" b="17546"/>
          <a:stretch/>
        </p:blipFill>
        <p:spPr>
          <a:xfrm>
            <a:off x="3875218" y="4048202"/>
            <a:ext cx="4441562" cy="2719834"/>
          </a:xfrm>
          <a:prstGeom prst="rect">
            <a:avLst/>
          </a:prstGeom>
        </p:spPr>
      </p:pic>
      <p:sp>
        <p:nvSpPr>
          <p:cNvPr id="6" name="テキスト ボックス 5">
            <a:extLst>
              <a:ext uri="{FF2B5EF4-FFF2-40B4-BE49-F238E27FC236}">
                <a16:creationId xmlns:a16="http://schemas.microsoft.com/office/drawing/2014/main" id="{5F8FE025-41B9-9347-A881-E4130CCE2FDC}"/>
              </a:ext>
            </a:extLst>
          </p:cNvPr>
          <p:cNvSpPr txBox="1"/>
          <p:nvPr/>
        </p:nvSpPr>
        <p:spPr>
          <a:xfrm>
            <a:off x="2823058" y="3177732"/>
            <a:ext cx="6430218" cy="707886"/>
          </a:xfrm>
          <a:prstGeom prst="rect">
            <a:avLst/>
          </a:prstGeom>
          <a:noFill/>
        </p:spPr>
        <p:txBody>
          <a:bodyPr wrap="square" rtlCol="0">
            <a:spAutoFit/>
          </a:bodyPr>
          <a:lstStyle/>
          <a:p>
            <a:pPr algn="ctr">
              <a:spcAft>
                <a:spcPts val="1200"/>
              </a:spcAft>
            </a:pPr>
            <a:r>
              <a:rPr lang="ja-JP" altLang="en-US" sz="3200" dirty="0"/>
              <a:t>家庭での検査には</a:t>
            </a:r>
            <a:r>
              <a:rPr lang="ja-JP" altLang="en-US" sz="4000" b="1" dirty="0">
                <a:solidFill>
                  <a:schemeClr val="accent2"/>
                </a:solidFill>
              </a:rPr>
              <a:t>限界</a:t>
            </a:r>
            <a:r>
              <a:rPr lang="ja-JP" altLang="en-US" sz="3200" dirty="0"/>
              <a:t>がある</a:t>
            </a:r>
            <a:endParaRPr lang="en-US" altLang="ja-JP" sz="3200" dirty="0"/>
          </a:p>
        </p:txBody>
      </p:sp>
      <p:sp>
        <p:nvSpPr>
          <p:cNvPr id="3" name="テキスト ボックス 2">
            <a:extLst>
              <a:ext uri="{FF2B5EF4-FFF2-40B4-BE49-F238E27FC236}">
                <a16:creationId xmlns:a16="http://schemas.microsoft.com/office/drawing/2014/main" id="{8BC7ABEB-69BD-3C4F-B08A-707E7AA4A6EB}"/>
              </a:ext>
            </a:extLst>
          </p:cNvPr>
          <p:cNvSpPr txBox="1"/>
          <p:nvPr/>
        </p:nvSpPr>
        <p:spPr>
          <a:xfrm rot="649822">
            <a:off x="7707484" y="4067642"/>
            <a:ext cx="730660" cy="707886"/>
          </a:xfrm>
          <a:prstGeom prst="rect">
            <a:avLst/>
          </a:prstGeom>
          <a:noFill/>
        </p:spPr>
        <p:txBody>
          <a:bodyPr wrap="square" rtlCol="0">
            <a:spAutoFit/>
          </a:bodyPr>
          <a:lstStyle/>
          <a:p>
            <a:r>
              <a:rPr lang="ja-JP" altLang="en-US" sz="4000" b="1">
                <a:solidFill>
                  <a:srgbClr val="FF0000"/>
                </a:solidFill>
                <a:effectLst>
                  <a:glow rad="38100">
                    <a:schemeClr val="tx1">
                      <a:alpha val="33000"/>
                    </a:schemeClr>
                  </a:glow>
                </a:effectLst>
              </a:rPr>
              <a:t>？</a:t>
            </a:r>
          </a:p>
        </p:txBody>
      </p:sp>
      <p:sp>
        <p:nvSpPr>
          <p:cNvPr id="10" name="四角形: 角を丸くする 9">
            <a:extLst>
              <a:ext uri="{FF2B5EF4-FFF2-40B4-BE49-F238E27FC236}">
                <a16:creationId xmlns:a16="http://schemas.microsoft.com/office/drawing/2014/main" id="{8D1692C6-2DEA-4AB5-821E-98DBF77ECCCB}"/>
              </a:ext>
            </a:extLst>
          </p:cNvPr>
          <p:cNvSpPr/>
          <p:nvPr/>
        </p:nvSpPr>
        <p:spPr>
          <a:xfrm>
            <a:off x="1883531" y="2075134"/>
            <a:ext cx="8424936" cy="798507"/>
          </a:xfrm>
          <a:prstGeom prst="roundRect">
            <a:avLst>
              <a:gd name="adj" fmla="val 8328"/>
            </a:avLst>
          </a:prstGeom>
          <a:effectLst/>
        </p:spPr>
        <p:style>
          <a:lnRef idx="1">
            <a:schemeClr val="accent1"/>
          </a:lnRef>
          <a:fillRef idx="1001">
            <a:schemeClr val="dk2"/>
          </a:fillRef>
          <a:effectRef idx="2">
            <a:schemeClr val="accent1"/>
          </a:effectRef>
          <a:fontRef idx="minor">
            <a:schemeClr val="lt1"/>
          </a:fontRef>
        </p:style>
        <p:txBody>
          <a:bodyPr tIns="144000" rtlCol="0" anchor="ctr"/>
          <a:lstStyle/>
          <a:p>
            <a:pPr algn="ctr" defTabSz="1244600">
              <a:lnSpc>
                <a:spcPct val="90000"/>
              </a:lnSpc>
              <a:spcBef>
                <a:spcPct val="0"/>
              </a:spcBef>
              <a:spcAft>
                <a:spcPct val="35000"/>
              </a:spcAft>
              <a:defRPr/>
            </a:pPr>
            <a:r>
              <a:rPr lang="ja-JP" altLang="en-US" sz="2800" dirty="0">
                <a:solidFill>
                  <a:prstClr val="white"/>
                </a:solidFill>
                <a:effectLst>
                  <a:glow rad="12700">
                    <a:srgbClr val="9BBB59">
                      <a:lumMod val="50000"/>
                      <a:alpha val="54000"/>
                    </a:srgbClr>
                  </a:glow>
                </a:effectLst>
                <a:latin typeface="メイリオ"/>
                <a:ea typeface="メイリオ"/>
              </a:rPr>
              <a:t>家庭での</a:t>
            </a:r>
            <a:r>
              <a:rPr lang="ja-JP" altLang="en-US" sz="3600" b="1" dirty="0">
                <a:solidFill>
                  <a:srgbClr val="FFFF00"/>
                </a:solidFill>
                <a:effectLst>
                  <a:glow rad="12700">
                    <a:srgbClr val="9BBB59">
                      <a:lumMod val="50000"/>
                      <a:alpha val="54000"/>
                    </a:srgbClr>
                  </a:glow>
                </a:effectLst>
                <a:latin typeface="メイリオ"/>
                <a:ea typeface="メイリオ"/>
              </a:rPr>
              <a:t>視力検査の精度が悪い</a:t>
            </a:r>
            <a:endParaRPr lang="ja-JP" altLang="en-US" sz="3200" b="1" dirty="0">
              <a:solidFill>
                <a:srgbClr val="FFFF00"/>
              </a:solidFill>
              <a:effectLst>
                <a:glow rad="12700">
                  <a:srgbClr val="9BBB59">
                    <a:lumMod val="50000"/>
                    <a:alpha val="54000"/>
                  </a:srgbClr>
                </a:glow>
              </a:effectLst>
              <a:latin typeface="メイリオ"/>
              <a:ea typeface="メイリオ"/>
            </a:endParaRPr>
          </a:p>
        </p:txBody>
      </p:sp>
    </p:spTree>
    <p:extLst>
      <p:ext uri="{BB962C8B-B14F-4D97-AF65-F5344CB8AC3E}">
        <p14:creationId xmlns:p14="http://schemas.microsoft.com/office/powerpoint/2010/main" val="222825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7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7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0">
            <a:extLst>
              <a:ext uri="{FF2B5EF4-FFF2-40B4-BE49-F238E27FC236}">
                <a16:creationId xmlns:a16="http://schemas.microsoft.com/office/drawing/2014/main" id="{13CD09AA-7781-4709-9820-E540B3C82AD1}"/>
              </a:ext>
            </a:extLst>
          </p:cNvPr>
          <p:cNvSpPr/>
          <p:nvPr/>
        </p:nvSpPr>
        <p:spPr>
          <a:xfrm>
            <a:off x="696000" y="197536"/>
            <a:ext cx="10800000" cy="1359256"/>
          </a:xfrm>
          <a:prstGeom prst="roundRect">
            <a:avLst>
              <a:gd name="adj" fmla="val 8328"/>
            </a:avLst>
          </a:prstGeom>
          <a:effectLst/>
        </p:spPr>
        <p:style>
          <a:lnRef idx="1">
            <a:schemeClr val="accent1"/>
          </a:lnRef>
          <a:fillRef idx="1001">
            <a:schemeClr val="dk2"/>
          </a:fillRef>
          <a:effectRef idx="2">
            <a:schemeClr val="accent1"/>
          </a:effectRef>
          <a:fontRef idx="minor">
            <a:schemeClr val="lt1"/>
          </a:fontRef>
        </p:style>
        <p:txBody>
          <a:bodyPr tIns="144000" rtlCol="0" anchor="ctr"/>
          <a:lstStyle/>
          <a:p>
            <a:pPr algn="ctr" defTabSz="1244600">
              <a:lnSpc>
                <a:spcPct val="90000"/>
              </a:lnSpc>
              <a:spcBef>
                <a:spcPct val="0"/>
              </a:spcBef>
              <a:spcAft>
                <a:spcPct val="35000"/>
              </a:spcAft>
              <a:defRPr/>
            </a:pPr>
            <a:r>
              <a:rPr lang="ja-JP" altLang="en-US" sz="3200" dirty="0">
                <a:solidFill>
                  <a:schemeClr val="bg1"/>
                </a:solidFill>
                <a:effectLst>
                  <a:glow rad="12700">
                    <a:srgbClr val="9BBB59">
                      <a:lumMod val="50000"/>
                      <a:alpha val="54000"/>
                    </a:srgbClr>
                  </a:glow>
                </a:effectLst>
                <a:latin typeface="メイリオ"/>
                <a:ea typeface="メイリオ"/>
              </a:rPr>
              <a:t>幼児は視力</a:t>
            </a:r>
            <a:r>
              <a:rPr lang="en-US" altLang="ja-JP" sz="3600" dirty="0">
                <a:solidFill>
                  <a:srgbClr val="FFFF00"/>
                </a:solidFill>
                <a:effectLst>
                  <a:glow rad="12700">
                    <a:srgbClr val="9BBB59">
                      <a:lumMod val="50000"/>
                      <a:alpha val="54000"/>
                    </a:srgbClr>
                  </a:glow>
                </a:effectLst>
                <a:latin typeface="メイリオ"/>
                <a:ea typeface="メイリオ"/>
              </a:rPr>
              <a:t>0.3</a:t>
            </a:r>
            <a:r>
              <a:rPr lang="ja-JP" altLang="en-US" sz="3600" dirty="0">
                <a:solidFill>
                  <a:srgbClr val="FFFF00"/>
                </a:solidFill>
                <a:effectLst>
                  <a:glow rad="12700">
                    <a:srgbClr val="9BBB59">
                      <a:lumMod val="50000"/>
                      <a:alpha val="54000"/>
                    </a:srgbClr>
                  </a:glow>
                </a:effectLst>
                <a:latin typeface="メイリオ"/>
                <a:ea typeface="メイリオ"/>
              </a:rPr>
              <a:t>程度</a:t>
            </a:r>
            <a:r>
              <a:rPr lang="ja-JP" altLang="en-US" sz="3200" dirty="0">
                <a:solidFill>
                  <a:schemeClr val="bg1"/>
                </a:solidFill>
                <a:effectLst>
                  <a:glow rad="12700">
                    <a:srgbClr val="9BBB59">
                      <a:lumMod val="50000"/>
                      <a:alpha val="54000"/>
                    </a:srgbClr>
                  </a:glow>
                </a:effectLst>
                <a:latin typeface="メイリオ"/>
                <a:ea typeface="メイリオ"/>
              </a:rPr>
              <a:t>あれば、</a:t>
            </a:r>
          </a:p>
          <a:p>
            <a:pPr algn="ctr" defTabSz="1244600">
              <a:lnSpc>
                <a:spcPct val="90000"/>
              </a:lnSpc>
              <a:spcBef>
                <a:spcPct val="0"/>
              </a:spcBef>
              <a:spcAft>
                <a:spcPct val="35000"/>
              </a:spcAft>
              <a:defRPr/>
            </a:pPr>
            <a:r>
              <a:rPr lang="ja-JP" altLang="en-US" sz="3600" dirty="0">
                <a:solidFill>
                  <a:srgbClr val="FFFF00"/>
                </a:solidFill>
                <a:effectLst>
                  <a:glow rad="12700">
                    <a:srgbClr val="9BBB59">
                      <a:lumMod val="50000"/>
                      <a:alpha val="54000"/>
                    </a:srgbClr>
                  </a:glow>
                </a:effectLst>
                <a:latin typeface="メイリオ"/>
                <a:ea typeface="メイリオ"/>
              </a:rPr>
              <a:t>生活に不自由なく、気づかない</a:t>
            </a:r>
          </a:p>
        </p:txBody>
      </p:sp>
      <p:sp>
        <p:nvSpPr>
          <p:cNvPr id="13" name="テキスト ボックス 12">
            <a:extLst>
              <a:ext uri="{FF2B5EF4-FFF2-40B4-BE49-F238E27FC236}">
                <a16:creationId xmlns:a16="http://schemas.microsoft.com/office/drawing/2014/main" id="{CC5267AA-4119-4E9E-9E0D-9B645DB38309}"/>
              </a:ext>
            </a:extLst>
          </p:cNvPr>
          <p:cNvSpPr txBox="1"/>
          <p:nvPr/>
        </p:nvSpPr>
        <p:spPr>
          <a:xfrm>
            <a:off x="1019982" y="1779006"/>
            <a:ext cx="2339102" cy="461665"/>
          </a:xfrm>
          <a:prstGeom prst="rect">
            <a:avLst/>
          </a:prstGeom>
          <a:noFill/>
        </p:spPr>
        <p:txBody>
          <a:bodyPr wrap="none" rtlCol="0">
            <a:spAutoFit/>
          </a:bodyPr>
          <a:lstStyle/>
          <a:p>
            <a:r>
              <a:rPr lang="ja-JP" altLang="en-US" sz="2400" dirty="0"/>
              <a:t>親の見え方の例</a:t>
            </a:r>
          </a:p>
        </p:txBody>
      </p:sp>
      <p:sp>
        <p:nvSpPr>
          <p:cNvPr id="14" name="テキスト ボックス 13">
            <a:extLst>
              <a:ext uri="{FF2B5EF4-FFF2-40B4-BE49-F238E27FC236}">
                <a16:creationId xmlns:a16="http://schemas.microsoft.com/office/drawing/2014/main" id="{4B4F5B56-706C-45EC-883E-9A6A70ACCB08}"/>
              </a:ext>
            </a:extLst>
          </p:cNvPr>
          <p:cNvSpPr txBox="1"/>
          <p:nvPr/>
        </p:nvSpPr>
        <p:spPr>
          <a:xfrm>
            <a:off x="4653055" y="1779006"/>
            <a:ext cx="2954655" cy="461665"/>
          </a:xfrm>
          <a:prstGeom prst="rect">
            <a:avLst/>
          </a:prstGeom>
          <a:noFill/>
        </p:spPr>
        <p:txBody>
          <a:bodyPr wrap="none" rtlCol="0">
            <a:spAutoFit/>
          </a:bodyPr>
          <a:lstStyle/>
          <a:p>
            <a:r>
              <a:rPr lang="ja-JP" altLang="en-US" sz="2400" dirty="0"/>
              <a:t>弱視児の見え方の例</a:t>
            </a:r>
          </a:p>
        </p:txBody>
      </p:sp>
      <p:pic>
        <p:nvPicPr>
          <p:cNvPr id="5" name="図 4" descr="木の枝に止まっている鳥&#10;&#10;自動的に生成された説明">
            <a:extLst>
              <a:ext uri="{FF2B5EF4-FFF2-40B4-BE49-F238E27FC236}">
                <a16:creationId xmlns:a16="http://schemas.microsoft.com/office/drawing/2014/main" id="{5AF2B04E-6B6E-522E-855F-D2B3F1B11E9C}"/>
              </a:ext>
            </a:extLst>
          </p:cNvPr>
          <p:cNvPicPr>
            <a:picLocks noChangeAspect="1"/>
          </p:cNvPicPr>
          <p:nvPr/>
        </p:nvPicPr>
        <p:blipFill rotWithShape="1">
          <a:blip r:embed="rId3">
            <a:extLst>
              <a:ext uri="{28A0092B-C50C-407E-A947-70E740481C1C}">
                <a14:useLocalDpi xmlns:a14="http://schemas.microsoft.com/office/drawing/2010/main" val="0"/>
              </a:ext>
            </a:extLst>
          </a:blip>
          <a:srcRect l="14227" t="2956" r="7392" b="7328"/>
          <a:stretch/>
        </p:blipFill>
        <p:spPr>
          <a:xfrm>
            <a:off x="281321" y="2292142"/>
            <a:ext cx="3816424" cy="4368322"/>
          </a:xfrm>
          <a:prstGeom prst="rect">
            <a:avLst/>
          </a:prstGeom>
        </p:spPr>
      </p:pic>
      <p:pic>
        <p:nvPicPr>
          <p:cNvPr id="19" name="図 18" descr="木の枝に止まっている鳥&#10;&#10;自動的に生成された説明">
            <a:extLst>
              <a:ext uri="{FF2B5EF4-FFF2-40B4-BE49-F238E27FC236}">
                <a16:creationId xmlns:a16="http://schemas.microsoft.com/office/drawing/2014/main" id="{EDBA292C-78A2-6A33-DF80-14ABA4F96CF4}"/>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90000"/>
                    </a14:imgEffect>
                  </a14:imgLayer>
                </a14:imgProps>
              </a:ext>
              <a:ext uri="{28A0092B-C50C-407E-A947-70E740481C1C}">
                <a14:useLocalDpi xmlns:a14="http://schemas.microsoft.com/office/drawing/2010/main" val="0"/>
              </a:ext>
            </a:extLst>
          </a:blip>
          <a:srcRect l="14227" t="2956" r="7392" b="7328"/>
          <a:stretch/>
        </p:blipFill>
        <p:spPr>
          <a:xfrm>
            <a:off x="4222170" y="2292142"/>
            <a:ext cx="3816424" cy="4368322"/>
          </a:xfrm>
          <a:prstGeom prst="rect">
            <a:avLst/>
          </a:prstGeom>
        </p:spPr>
      </p:pic>
      <p:sp>
        <p:nvSpPr>
          <p:cNvPr id="8" name="テキスト ボックス 7">
            <a:extLst>
              <a:ext uri="{FF2B5EF4-FFF2-40B4-BE49-F238E27FC236}">
                <a16:creationId xmlns:a16="http://schemas.microsoft.com/office/drawing/2014/main" id="{8B25897A-69B0-40C9-EC8C-C90529B40DC4}"/>
              </a:ext>
            </a:extLst>
          </p:cNvPr>
          <p:cNvSpPr txBox="1"/>
          <p:nvPr/>
        </p:nvSpPr>
        <p:spPr>
          <a:xfrm>
            <a:off x="2851891" y="6426496"/>
            <a:ext cx="1245854" cy="253916"/>
          </a:xfrm>
          <a:prstGeom prst="rect">
            <a:avLst/>
          </a:prstGeom>
          <a:noFill/>
        </p:spPr>
        <p:txBody>
          <a:bodyPr wrap="none" rtlCol="0">
            <a:spAutoFit/>
          </a:bodyPr>
          <a:lstStyle/>
          <a:p>
            <a:r>
              <a:rPr lang="ja-JP" altLang="en-US" sz="1050" dirty="0"/>
              <a:t>視力</a:t>
            </a:r>
            <a:r>
              <a:rPr lang="en-US" altLang="ja-JP" sz="1050" dirty="0"/>
              <a:t>1.0</a:t>
            </a:r>
            <a:r>
              <a:rPr lang="ja-JP" altLang="en-US" sz="1050" dirty="0"/>
              <a:t> イメージ</a:t>
            </a:r>
            <a:endParaRPr kumimoji="1" lang="ja-JP" altLang="en-US" sz="1050" dirty="0"/>
          </a:p>
        </p:txBody>
      </p:sp>
      <p:sp>
        <p:nvSpPr>
          <p:cNvPr id="20" name="テキスト ボックス 19">
            <a:extLst>
              <a:ext uri="{FF2B5EF4-FFF2-40B4-BE49-F238E27FC236}">
                <a16:creationId xmlns:a16="http://schemas.microsoft.com/office/drawing/2014/main" id="{A67330FF-95BC-823B-A3AF-91EED10BF4FB}"/>
              </a:ext>
            </a:extLst>
          </p:cNvPr>
          <p:cNvSpPr txBox="1"/>
          <p:nvPr/>
        </p:nvSpPr>
        <p:spPr>
          <a:xfrm>
            <a:off x="6792740" y="6421853"/>
            <a:ext cx="1245854" cy="253916"/>
          </a:xfrm>
          <a:prstGeom prst="rect">
            <a:avLst/>
          </a:prstGeom>
          <a:noFill/>
        </p:spPr>
        <p:txBody>
          <a:bodyPr wrap="none" rtlCol="0">
            <a:spAutoFit/>
          </a:bodyPr>
          <a:lstStyle/>
          <a:p>
            <a:r>
              <a:rPr lang="ja-JP" altLang="en-US" sz="1050" dirty="0"/>
              <a:t>視力</a:t>
            </a:r>
            <a:r>
              <a:rPr lang="en-US" altLang="ja-JP" sz="1050" dirty="0"/>
              <a:t>0.3 </a:t>
            </a:r>
            <a:r>
              <a:rPr lang="ja-JP" altLang="en-US" sz="1050" dirty="0"/>
              <a:t>イメージ</a:t>
            </a:r>
            <a:endParaRPr kumimoji="1" lang="ja-JP" altLang="en-US" sz="1050" dirty="0"/>
          </a:p>
        </p:txBody>
      </p:sp>
      <p:graphicFrame>
        <p:nvGraphicFramePr>
          <p:cNvPr id="22" name="図表 21">
            <a:extLst>
              <a:ext uri="{FF2B5EF4-FFF2-40B4-BE49-F238E27FC236}">
                <a16:creationId xmlns:a16="http://schemas.microsoft.com/office/drawing/2014/main" id="{F363FE11-63A6-619D-FCDB-A1D6E1B134E0}"/>
              </a:ext>
            </a:extLst>
          </p:cNvPr>
          <p:cNvGraphicFramePr/>
          <p:nvPr>
            <p:extLst>
              <p:ext uri="{D42A27DB-BD31-4B8C-83A1-F6EECF244321}">
                <p14:modId xmlns:p14="http://schemas.microsoft.com/office/powerpoint/2010/main" val="3382223868"/>
              </p:ext>
            </p:extLst>
          </p:nvPr>
        </p:nvGraphicFramePr>
        <p:xfrm>
          <a:off x="8141429" y="3068960"/>
          <a:ext cx="3942752" cy="359150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3" name="フローチャート: 代替処理 22">
            <a:extLst>
              <a:ext uri="{FF2B5EF4-FFF2-40B4-BE49-F238E27FC236}">
                <a16:creationId xmlns:a16="http://schemas.microsoft.com/office/drawing/2014/main" id="{3C21971D-0DF7-BC69-90F5-2183DCB24C99}"/>
              </a:ext>
            </a:extLst>
          </p:cNvPr>
          <p:cNvSpPr/>
          <p:nvPr/>
        </p:nvSpPr>
        <p:spPr>
          <a:xfrm>
            <a:off x="4468660" y="5933562"/>
            <a:ext cx="2095719" cy="648072"/>
          </a:xfrm>
          <a:prstGeom prst="flowChartAlternateProcess">
            <a:avLst/>
          </a:prstGeom>
          <a:ln>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t>ぼやけていても</a:t>
            </a:r>
          </a:p>
          <a:p>
            <a:pPr algn="ctr"/>
            <a:r>
              <a:rPr kumimoji="1" lang="ja-JP" altLang="en-US" dirty="0"/>
              <a:t>鳥がいるとわかる</a:t>
            </a:r>
          </a:p>
        </p:txBody>
      </p:sp>
      <p:sp>
        <p:nvSpPr>
          <p:cNvPr id="24" name="吹き出し: 円形 23">
            <a:extLst>
              <a:ext uri="{FF2B5EF4-FFF2-40B4-BE49-F238E27FC236}">
                <a16:creationId xmlns:a16="http://schemas.microsoft.com/office/drawing/2014/main" id="{9DFC2DF4-8C63-4352-E08C-F0A0D84C5C0F}"/>
              </a:ext>
            </a:extLst>
          </p:cNvPr>
          <p:cNvSpPr/>
          <p:nvPr/>
        </p:nvSpPr>
        <p:spPr>
          <a:xfrm>
            <a:off x="3126683" y="2438667"/>
            <a:ext cx="2002466" cy="951812"/>
          </a:xfrm>
          <a:prstGeom prst="wedgeEllipseCallout">
            <a:avLst>
              <a:gd name="adj1" fmla="val 24816"/>
              <a:gd name="adj2" fmla="val 57690"/>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400" dirty="0"/>
              <a:t>鳥さん</a:t>
            </a:r>
            <a:endParaRPr lang="en-US" altLang="ja-JP" sz="2400" dirty="0"/>
          </a:p>
          <a:p>
            <a:pPr algn="ctr"/>
            <a:r>
              <a:rPr lang="ja-JP" altLang="en-US" sz="2400" dirty="0"/>
              <a:t>いるね！</a:t>
            </a:r>
            <a:endParaRPr kumimoji="1" lang="ja-JP" altLang="en-US" sz="2400" dirty="0"/>
          </a:p>
        </p:txBody>
      </p:sp>
      <p:sp>
        <p:nvSpPr>
          <p:cNvPr id="25" name="フローチャート: 処理 24">
            <a:extLst>
              <a:ext uri="{FF2B5EF4-FFF2-40B4-BE49-F238E27FC236}">
                <a16:creationId xmlns:a16="http://schemas.microsoft.com/office/drawing/2014/main" id="{34D99705-62BC-E1BA-F69E-9EE1F1AD62FF}"/>
              </a:ext>
            </a:extLst>
          </p:cNvPr>
          <p:cNvSpPr/>
          <p:nvPr/>
        </p:nvSpPr>
        <p:spPr>
          <a:xfrm>
            <a:off x="8163019" y="1685046"/>
            <a:ext cx="3766776" cy="1196506"/>
          </a:xfrm>
          <a:prstGeom prst="flowChartProcess">
            <a:avLst/>
          </a:prstGeom>
          <a:ln w="38100"/>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algn="ctr"/>
            <a:r>
              <a:rPr kumimoji="1" lang="ja-JP" altLang="en-US" sz="2000" dirty="0"/>
              <a:t>幼児が「見えた！」と言っても</a:t>
            </a:r>
            <a:endParaRPr kumimoji="1" lang="en-US" altLang="ja-JP" sz="2000" dirty="0"/>
          </a:p>
          <a:p>
            <a:pPr algn="ctr"/>
            <a:r>
              <a:rPr lang="ja-JP" altLang="en-US" sz="2000" dirty="0"/>
              <a:t>親と同じようにくっきり見えているとは限らない</a:t>
            </a:r>
            <a:endParaRPr kumimoji="1" lang="ja-JP" altLang="en-US" sz="2000" dirty="0"/>
          </a:p>
        </p:txBody>
      </p:sp>
    </p:spTree>
    <p:extLst>
      <p:ext uri="{BB962C8B-B14F-4D97-AF65-F5344CB8AC3E}">
        <p14:creationId xmlns:p14="http://schemas.microsoft.com/office/powerpoint/2010/main" val="409883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2">
            <a:extLst>
              <a:ext uri="{FF2B5EF4-FFF2-40B4-BE49-F238E27FC236}">
                <a16:creationId xmlns:a16="http://schemas.microsoft.com/office/drawing/2014/main" id="{A8A9DF0A-9468-4334-A2C7-76F4D3FD5166}"/>
              </a:ext>
            </a:extLst>
          </p:cNvPr>
          <p:cNvSpPr/>
          <p:nvPr/>
        </p:nvSpPr>
        <p:spPr>
          <a:xfrm>
            <a:off x="696000" y="180000"/>
            <a:ext cx="10800000" cy="720080"/>
          </a:xfrm>
          <a:prstGeom prst="roundRect">
            <a:avLst>
              <a:gd name="adj" fmla="val 0"/>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0000"/>
              </a:lnSpc>
              <a:defRPr/>
            </a:pPr>
            <a:r>
              <a:rPr lang="ja-JP" altLang="en-US" sz="3600" dirty="0">
                <a:solidFill>
                  <a:srgbClr val="FFFF00"/>
                </a:solidFill>
                <a:latin typeface="メイリオ"/>
                <a:ea typeface="メイリオ"/>
                <a:cs typeface="メイリオ"/>
              </a:rPr>
              <a:t>弱視は早期発見・治療で改善する！</a:t>
            </a:r>
            <a:endParaRPr lang="en-US" altLang="ja-JP" sz="3600" dirty="0">
              <a:solidFill>
                <a:srgbClr val="FFFF00"/>
              </a:solidFill>
              <a:latin typeface="メイリオ"/>
              <a:ea typeface="メイリオ"/>
              <a:cs typeface="メイリオ"/>
            </a:endParaRPr>
          </a:p>
        </p:txBody>
      </p:sp>
      <p:pic>
        <p:nvPicPr>
          <p:cNvPr id="11" name="図 10" descr="グラフィカル ユーザー インターフェイス, ダイアグラム&#10;&#10;自動的に生成された説明">
            <a:extLst>
              <a:ext uri="{FF2B5EF4-FFF2-40B4-BE49-F238E27FC236}">
                <a16:creationId xmlns:a16="http://schemas.microsoft.com/office/drawing/2014/main" id="{C577594B-C554-4DF0-943C-7630D8CE6E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t="58" r="232" b="10067"/>
          <a:stretch/>
        </p:blipFill>
        <p:spPr>
          <a:xfrm>
            <a:off x="696000" y="1052736"/>
            <a:ext cx="10800000" cy="5472607"/>
          </a:xfrm>
          <a:prstGeom prst="rect">
            <a:avLst/>
          </a:prstGeom>
        </p:spPr>
      </p:pic>
      <p:sp>
        <p:nvSpPr>
          <p:cNvPr id="2" name="テキスト ボックス 1">
            <a:extLst>
              <a:ext uri="{FF2B5EF4-FFF2-40B4-BE49-F238E27FC236}">
                <a16:creationId xmlns:a16="http://schemas.microsoft.com/office/drawing/2014/main" id="{C5D37148-02D9-4DD8-A1EA-63C2C2C4C835}"/>
              </a:ext>
            </a:extLst>
          </p:cNvPr>
          <p:cNvSpPr txBox="1"/>
          <p:nvPr/>
        </p:nvSpPr>
        <p:spPr>
          <a:xfrm>
            <a:off x="10560496" y="6525343"/>
            <a:ext cx="1152128" cy="215444"/>
          </a:xfrm>
          <a:prstGeom prst="rect">
            <a:avLst/>
          </a:prstGeom>
          <a:noFill/>
        </p:spPr>
        <p:txBody>
          <a:bodyPr wrap="square" rtlCol="0">
            <a:spAutoFit/>
          </a:bodyPr>
          <a:lstStyle/>
          <a:p>
            <a:r>
              <a:rPr lang="en-US" altLang="ja-JP" sz="800" dirty="0"/>
              <a:t>©</a:t>
            </a:r>
            <a:r>
              <a:rPr lang="ja-JP" altLang="en-US" sz="800" dirty="0"/>
              <a:t>慈恵医大</a:t>
            </a:r>
            <a:r>
              <a:rPr lang="en-US" altLang="ja-JP" sz="800" dirty="0"/>
              <a:t>/</a:t>
            </a:r>
            <a:r>
              <a:rPr lang="en-US" altLang="ja-JP" sz="800" dirty="0" err="1"/>
              <a:t>Crevo</a:t>
            </a:r>
            <a:endParaRPr lang="ja-JP" altLang="en-US" sz="800" dirty="0"/>
          </a:p>
        </p:txBody>
      </p:sp>
    </p:spTree>
    <p:extLst>
      <p:ext uri="{BB962C8B-B14F-4D97-AF65-F5344CB8AC3E}">
        <p14:creationId xmlns:p14="http://schemas.microsoft.com/office/powerpoint/2010/main" val="310743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2">
            <a:extLst>
              <a:ext uri="{FF2B5EF4-FFF2-40B4-BE49-F238E27FC236}">
                <a16:creationId xmlns:a16="http://schemas.microsoft.com/office/drawing/2014/main" id="{86E3051C-6BD6-4772-B97A-270554143F74}"/>
              </a:ext>
            </a:extLst>
          </p:cNvPr>
          <p:cNvSpPr/>
          <p:nvPr/>
        </p:nvSpPr>
        <p:spPr>
          <a:xfrm>
            <a:off x="694800" y="180000"/>
            <a:ext cx="10800000" cy="720000"/>
          </a:xfrm>
          <a:prstGeom prst="roundRect">
            <a:avLst>
              <a:gd name="adj" fmla="val 0"/>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0000"/>
              </a:lnSpc>
              <a:defRPr/>
            </a:pPr>
            <a:r>
              <a:rPr lang="ja-JP" altLang="en-US" sz="3600" dirty="0">
                <a:solidFill>
                  <a:prstClr val="white"/>
                </a:solidFill>
                <a:latin typeface="メイリオ"/>
                <a:ea typeface="メイリオ"/>
                <a:cs typeface="メイリオ"/>
              </a:rPr>
              <a:t>屈折検査が有用</a:t>
            </a:r>
            <a:endParaRPr lang="en-US" altLang="ja-JP" sz="3600" dirty="0">
              <a:solidFill>
                <a:prstClr val="white"/>
              </a:solidFill>
              <a:latin typeface="メイリオ"/>
              <a:ea typeface="メイリオ"/>
              <a:cs typeface="メイリオ"/>
            </a:endParaRPr>
          </a:p>
        </p:txBody>
      </p:sp>
      <p:sp>
        <p:nvSpPr>
          <p:cNvPr id="7" name="テキスト ボックス 6">
            <a:extLst>
              <a:ext uri="{FF2B5EF4-FFF2-40B4-BE49-F238E27FC236}">
                <a16:creationId xmlns:a16="http://schemas.microsoft.com/office/drawing/2014/main" id="{450BDB95-B605-4B51-8813-76D6D3C52CAF}"/>
              </a:ext>
            </a:extLst>
          </p:cNvPr>
          <p:cNvSpPr txBox="1"/>
          <p:nvPr/>
        </p:nvSpPr>
        <p:spPr>
          <a:xfrm>
            <a:off x="1052600" y="1301177"/>
            <a:ext cx="3775393" cy="523220"/>
          </a:xfrm>
          <a:prstGeom prst="rect">
            <a:avLst/>
          </a:prstGeom>
          <a:noFill/>
        </p:spPr>
        <p:txBody>
          <a:bodyPr wrap="none" rtlCol="0">
            <a:spAutoFit/>
          </a:bodyPr>
          <a:lstStyle/>
          <a:p>
            <a:pPr>
              <a:defRPr/>
            </a:pPr>
            <a:r>
              <a:rPr lang="ja-JP" altLang="en-US" sz="2800" dirty="0">
                <a:solidFill>
                  <a:prstClr val="black"/>
                </a:solidFill>
                <a:latin typeface="Corbel"/>
                <a:ea typeface="メイリオ" panose="020B0604030504040204" pitchFamily="50" charset="-128"/>
              </a:rPr>
              <a:t>フォトスクリーニング</a:t>
            </a:r>
          </a:p>
        </p:txBody>
      </p:sp>
      <p:pic>
        <p:nvPicPr>
          <p:cNvPr id="3" name="図 2">
            <a:extLst>
              <a:ext uri="{FF2B5EF4-FFF2-40B4-BE49-F238E27FC236}">
                <a16:creationId xmlns:a16="http://schemas.microsoft.com/office/drawing/2014/main" id="{526BBBA2-2D23-4D35-A421-11D962AFC902}"/>
              </a:ext>
            </a:extLst>
          </p:cNvPr>
          <p:cNvPicPr>
            <a:picLocks noChangeAspect="1"/>
          </p:cNvPicPr>
          <p:nvPr/>
        </p:nvPicPr>
        <p:blipFill>
          <a:blip r:embed="rId3"/>
          <a:stretch>
            <a:fillRect/>
          </a:stretch>
        </p:blipFill>
        <p:spPr>
          <a:xfrm>
            <a:off x="588445" y="4120609"/>
            <a:ext cx="4342502" cy="2605500"/>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5" name="図 4">
            <a:extLst>
              <a:ext uri="{FF2B5EF4-FFF2-40B4-BE49-F238E27FC236}">
                <a16:creationId xmlns:a16="http://schemas.microsoft.com/office/drawing/2014/main" id="{A04215DC-930B-41F8-8F31-49CD0C94F7FF}"/>
              </a:ext>
            </a:extLst>
          </p:cNvPr>
          <p:cNvPicPr>
            <a:picLocks noChangeAspect="1"/>
          </p:cNvPicPr>
          <p:nvPr/>
        </p:nvPicPr>
        <p:blipFill rotWithShape="1">
          <a:blip r:embed="rId4"/>
          <a:srcRect t="5659" b="9480"/>
          <a:stretch/>
        </p:blipFill>
        <p:spPr>
          <a:xfrm>
            <a:off x="167408" y="2024986"/>
            <a:ext cx="2592288" cy="1872209"/>
          </a:xfrm>
          <a:prstGeom prst="rect">
            <a:avLst/>
          </a:prstGeom>
        </p:spPr>
      </p:pic>
      <p:pic>
        <p:nvPicPr>
          <p:cNvPr id="10" name="図 9">
            <a:extLst>
              <a:ext uri="{FF2B5EF4-FFF2-40B4-BE49-F238E27FC236}">
                <a16:creationId xmlns:a16="http://schemas.microsoft.com/office/drawing/2014/main" id="{67C7CD35-6DF4-4CA9-817D-40F2025A3249}"/>
              </a:ext>
            </a:extLst>
          </p:cNvPr>
          <p:cNvPicPr>
            <a:picLocks noChangeAspect="1"/>
          </p:cNvPicPr>
          <p:nvPr/>
        </p:nvPicPr>
        <p:blipFill rotWithShape="1">
          <a:blip r:embed="rId5"/>
          <a:srcRect l="50000" t="41572"/>
          <a:stretch/>
        </p:blipFill>
        <p:spPr>
          <a:xfrm>
            <a:off x="2783632" y="2225575"/>
            <a:ext cx="2608275" cy="1872209"/>
          </a:xfrm>
          <a:prstGeom prst="rect">
            <a:avLst/>
          </a:prstGeom>
        </p:spPr>
      </p:pic>
      <p:sp>
        <p:nvSpPr>
          <p:cNvPr id="8" name="テキスト ボックス 7">
            <a:extLst>
              <a:ext uri="{FF2B5EF4-FFF2-40B4-BE49-F238E27FC236}">
                <a16:creationId xmlns:a16="http://schemas.microsoft.com/office/drawing/2014/main" id="{D9022ED4-0238-7F43-9BC4-F32FCB53EF9B}"/>
              </a:ext>
            </a:extLst>
          </p:cNvPr>
          <p:cNvSpPr txBox="1"/>
          <p:nvPr/>
        </p:nvSpPr>
        <p:spPr>
          <a:xfrm>
            <a:off x="5732762" y="2225575"/>
            <a:ext cx="6268662" cy="2755691"/>
          </a:xfrm>
          <a:prstGeom prst="rect">
            <a:avLst/>
          </a:prstGeom>
        </p:spPr>
        <p:style>
          <a:lnRef idx="0">
            <a:scrgbClr r="0" g="0" b="0"/>
          </a:lnRef>
          <a:fillRef idx="1001">
            <a:schemeClr val="dk2"/>
          </a:fillRef>
          <a:effectRef idx="0">
            <a:scrgbClr r="0" g="0" b="0"/>
          </a:effectRef>
          <a:fontRef idx="major"/>
        </p:style>
        <p:txBody>
          <a:bodyPr wrap="square" tIns="324000" bIns="180000" rtlCol="0">
            <a:spAutoFit/>
          </a:bodyPr>
          <a:lstStyle/>
          <a:p>
            <a:pPr algn="ctr">
              <a:spcAft>
                <a:spcPts val="600"/>
              </a:spcAft>
            </a:pPr>
            <a:r>
              <a:rPr lang="ja-JP" altLang="en-US" sz="3200" dirty="0">
                <a:solidFill>
                  <a:schemeClr val="bg1"/>
                </a:solidFill>
                <a:effectLst>
                  <a:glow rad="63500">
                    <a:schemeClr val="tx1">
                      <a:alpha val="71000"/>
                    </a:schemeClr>
                  </a:glow>
                </a:effectLst>
                <a:latin typeface="+mn-ea"/>
              </a:rPr>
              <a:t>子どもの応答に左右されず</a:t>
            </a:r>
          </a:p>
          <a:p>
            <a:pPr algn="ctr">
              <a:spcAft>
                <a:spcPts val="600"/>
              </a:spcAft>
            </a:pPr>
            <a:r>
              <a:rPr lang="ja-JP" altLang="en-US" sz="4000" b="1" dirty="0">
                <a:solidFill>
                  <a:srgbClr val="FFFF00"/>
                </a:solidFill>
                <a:effectLst>
                  <a:glow rad="63500">
                    <a:schemeClr val="tx1">
                      <a:alpha val="71000"/>
                    </a:schemeClr>
                  </a:glow>
                </a:effectLst>
                <a:latin typeface="+mn-ea"/>
              </a:rPr>
              <a:t>客観的</a:t>
            </a:r>
            <a:r>
              <a:rPr lang="ja-JP" altLang="en-US" sz="3600" b="1" dirty="0">
                <a:solidFill>
                  <a:schemeClr val="bg1"/>
                </a:solidFill>
                <a:effectLst>
                  <a:glow rad="63500">
                    <a:schemeClr val="tx1">
                      <a:alpha val="71000"/>
                    </a:schemeClr>
                  </a:glow>
                </a:effectLst>
                <a:latin typeface="+mn-ea"/>
              </a:rPr>
              <a:t>に視機能障害を推測</a:t>
            </a:r>
            <a:r>
              <a:rPr lang="ja-JP" altLang="en-US" sz="3600" dirty="0">
                <a:solidFill>
                  <a:schemeClr val="bg1"/>
                </a:solidFill>
                <a:effectLst>
                  <a:glow rad="63500">
                    <a:schemeClr val="tx1">
                      <a:alpha val="71000"/>
                    </a:schemeClr>
                  </a:glow>
                </a:effectLst>
                <a:latin typeface="+mn-ea"/>
              </a:rPr>
              <a:t>できる</a:t>
            </a:r>
            <a:endParaRPr lang="en-US" altLang="ja-JP" sz="4000" dirty="0">
              <a:solidFill>
                <a:schemeClr val="bg1"/>
              </a:solidFill>
              <a:effectLst>
                <a:glow rad="63500">
                  <a:schemeClr val="tx1">
                    <a:alpha val="71000"/>
                  </a:schemeClr>
                </a:glow>
              </a:effectLst>
              <a:latin typeface="+mn-ea"/>
            </a:endParaRPr>
          </a:p>
          <a:p>
            <a:pPr algn="ctr">
              <a:spcAft>
                <a:spcPts val="600"/>
              </a:spcAft>
            </a:pPr>
            <a:r>
              <a:rPr lang="ja-JP" altLang="en-US" sz="2800" dirty="0">
                <a:solidFill>
                  <a:schemeClr val="bg1"/>
                </a:solidFill>
                <a:effectLst>
                  <a:glow rad="63500">
                    <a:schemeClr val="tx1">
                      <a:alpha val="71000"/>
                    </a:schemeClr>
                  </a:glow>
                </a:effectLst>
                <a:latin typeface="+mn-ea"/>
              </a:rPr>
              <a:t>弱視の原因になる遠視・乱視等の検出</a:t>
            </a:r>
          </a:p>
        </p:txBody>
      </p:sp>
    </p:spTree>
    <p:extLst>
      <p:ext uri="{BB962C8B-B14F-4D97-AF65-F5344CB8AC3E}">
        <p14:creationId xmlns:p14="http://schemas.microsoft.com/office/powerpoint/2010/main" val="372382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ppt_y</p:attrName>
                                        </p:attrNameLst>
                                      </p:cBhvr>
                                      <p:tavLst>
                                        <p:tav tm="0">
                                          <p:val>
                                            <p:strVal val="#ppt_y+#ppt_h*1.125000"/>
                                          </p:val>
                                        </p:tav>
                                        <p:tav tm="100000">
                                          <p:val>
                                            <p:strVal val="#ppt_y"/>
                                          </p:val>
                                        </p:tav>
                                      </p:tavLst>
                                    </p:anim>
                                    <p:animEffect transition="in" filter="wipe(up)">
                                      <p:cBhvr>
                                        <p:cTn id="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B66F956B-BCEB-4A70-9ACC-32EDCA53714D}"/>
              </a:ext>
            </a:extLst>
          </p:cNvPr>
          <p:cNvGrpSpPr/>
          <p:nvPr/>
        </p:nvGrpSpPr>
        <p:grpSpPr>
          <a:xfrm>
            <a:off x="1055440" y="260648"/>
            <a:ext cx="10081120" cy="6336704"/>
            <a:chOff x="611760" y="260648"/>
            <a:chExt cx="7920480" cy="6336704"/>
          </a:xfrm>
        </p:grpSpPr>
        <p:sp>
          <p:nvSpPr>
            <p:cNvPr id="15" name="正方形/長方形 14">
              <a:extLst>
                <a:ext uri="{FF2B5EF4-FFF2-40B4-BE49-F238E27FC236}">
                  <a16:creationId xmlns:a16="http://schemas.microsoft.com/office/drawing/2014/main" id="{A861D094-0E3F-4E29-BC9D-5D09D1A18530}"/>
                </a:ext>
              </a:extLst>
            </p:cNvPr>
            <p:cNvSpPr/>
            <p:nvPr/>
          </p:nvSpPr>
          <p:spPr>
            <a:xfrm>
              <a:off x="611760" y="260648"/>
              <a:ext cx="7920480" cy="6336704"/>
            </a:xfrm>
            <a:prstGeom prst="rect">
              <a:avLst/>
            </a:prstGeom>
            <a:ln w="9525" cap="flat" cmpd="sng" algn="ctr">
              <a:noFill/>
              <a:prstDash val="solid"/>
              <a:round/>
              <a:headEnd type="none" w="med" len="med"/>
              <a:tailEnd type="none" w="med" len="med"/>
            </a:ln>
          </p:spPr>
        </p:sp>
        <p:sp>
          <p:nvSpPr>
            <p:cNvPr id="16" name="フリーフォーム: 図形 15">
              <a:extLst>
                <a:ext uri="{FF2B5EF4-FFF2-40B4-BE49-F238E27FC236}">
                  <a16:creationId xmlns:a16="http://schemas.microsoft.com/office/drawing/2014/main" id="{E7264110-C3FA-4D1B-976E-D83BA413995C}"/>
                </a:ext>
              </a:extLst>
            </p:cNvPr>
            <p:cNvSpPr/>
            <p:nvPr/>
          </p:nvSpPr>
          <p:spPr>
            <a:xfrm>
              <a:off x="611764" y="260648"/>
              <a:ext cx="7920471" cy="904138"/>
            </a:xfrm>
            <a:custGeom>
              <a:avLst/>
              <a:gdLst>
                <a:gd name="connsiteX0" fmla="*/ 0 w 7920471"/>
                <a:gd name="connsiteY0" fmla="*/ 90414 h 904138"/>
                <a:gd name="connsiteX1" fmla="*/ 90414 w 7920471"/>
                <a:gd name="connsiteY1" fmla="*/ 0 h 904138"/>
                <a:gd name="connsiteX2" fmla="*/ 7830057 w 7920471"/>
                <a:gd name="connsiteY2" fmla="*/ 0 h 904138"/>
                <a:gd name="connsiteX3" fmla="*/ 7920471 w 7920471"/>
                <a:gd name="connsiteY3" fmla="*/ 90414 h 904138"/>
                <a:gd name="connsiteX4" fmla="*/ 7920471 w 7920471"/>
                <a:gd name="connsiteY4" fmla="*/ 813724 h 904138"/>
                <a:gd name="connsiteX5" fmla="*/ 7830057 w 7920471"/>
                <a:gd name="connsiteY5" fmla="*/ 904138 h 904138"/>
                <a:gd name="connsiteX6" fmla="*/ 90414 w 7920471"/>
                <a:gd name="connsiteY6" fmla="*/ 904138 h 904138"/>
                <a:gd name="connsiteX7" fmla="*/ 0 w 7920471"/>
                <a:gd name="connsiteY7" fmla="*/ 813724 h 904138"/>
                <a:gd name="connsiteX8" fmla="*/ 0 w 7920471"/>
                <a:gd name="connsiteY8" fmla="*/ 90414 h 90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0471" h="904138">
                  <a:moveTo>
                    <a:pt x="0" y="90414"/>
                  </a:moveTo>
                  <a:cubicBezTo>
                    <a:pt x="0" y="40480"/>
                    <a:pt x="40480" y="0"/>
                    <a:pt x="90414" y="0"/>
                  </a:cubicBezTo>
                  <a:lnTo>
                    <a:pt x="7830057" y="0"/>
                  </a:lnTo>
                  <a:cubicBezTo>
                    <a:pt x="7879991" y="0"/>
                    <a:pt x="7920471" y="40480"/>
                    <a:pt x="7920471" y="90414"/>
                  </a:cubicBezTo>
                  <a:lnTo>
                    <a:pt x="7920471" y="813724"/>
                  </a:lnTo>
                  <a:cubicBezTo>
                    <a:pt x="7920471" y="863658"/>
                    <a:pt x="7879991" y="904138"/>
                    <a:pt x="7830057" y="904138"/>
                  </a:cubicBezTo>
                  <a:lnTo>
                    <a:pt x="90414" y="904138"/>
                  </a:lnTo>
                  <a:cubicBezTo>
                    <a:pt x="40480" y="904138"/>
                    <a:pt x="0" y="863658"/>
                    <a:pt x="0" y="813724"/>
                  </a:cubicBezTo>
                  <a:lnTo>
                    <a:pt x="0" y="90414"/>
                  </a:lnTo>
                  <a:close/>
                </a:path>
              </a:pathLst>
            </a:custGeom>
            <a:ln w="57150"/>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33161" tIns="206481" rIns="133161" bIns="133161" numCol="1" spcCol="1270" anchor="ctr" anchorCtr="0">
              <a:noAutofit/>
            </a:bodyPr>
            <a:lstStyle/>
            <a:p>
              <a:pPr algn="ctr" defTabSz="1244600">
                <a:lnSpc>
                  <a:spcPct val="90000"/>
                </a:lnSpc>
                <a:spcBef>
                  <a:spcPct val="0"/>
                </a:spcBef>
                <a:spcAft>
                  <a:spcPct val="35000"/>
                </a:spcAft>
              </a:pPr>
              <a:r>
                <a:rPr lang="ja-JP" altLang="en-US" sz="3200" dirty="0">
                  <a:solidFill>
                    <a:schemeClr val="tx1"/>
                  </a:solidFill>
                </a:rPr>
                <a:t>視力検査とアンケートだけでは</a:t>
              </a:r>
              <a:r>
                <a:rPr lang="ja-JP" altLang="en-US" sz="4000" b="1" dirty="0">
                  <a:solidFill>
                    <a:schemeClr val="accent2"/>
                  </a:solidFill>
                </a:rPr>
                <a:t>精度に限界</a:t>
              </a:r>
              <a:endParaRPr lang="ja-JP" altLang="en-US" sz="3200" b="1" dirty="0">
                <a:solidFill>
                  <a:schemeClr val="accent2"/>
                </a:solidFill>
              </a:endParaRPr>
            </a:p>
          </p:txBody>
        </p:sp>
        <p:sp>
          <p:nvSpPr>
            <p:cNvPr id="17" name="フリーフォーム: 図形 16">
              <a:extLst>
                <a:ext uri="{FF2B5EF4-FFF2-40B4-BE49-F238E27FC236}">
                  <a16:creationId xmlns:a16="http://schemas.microsoft.com/office/drawing/2014/main" id="{155FC1B2-F95F-4B2F-9B42-283E49960174}"/>
                </a:ext>
              </a:extLst>
            </p:cNvPr>
            <p:cNvSpPr/>
            <p:nvPr/>
          </p:nvSpPr>
          <p:spPr>
            <a:xfrm>
              <a:off x="4368568" y="1221778"/>
              <a:ext cx="406862" cy="341952"/>
            </a:xfrm>
            <a:custGeom>
              <a:avLst/>
              <a:gdLst>
                <a:gd name="connsiteX0" fmla="*/ 0 w 341952"/>
                <a:gd name="connsiteY0" fmla="*/ 81372 h 406862"/>
                <a:gd name="connsiteX1" fmla="*/ 170976 w 341952"/>
                <a:gd name="connsiteY1" fmla="*/ 81372 h 406862"/>
                <a:gd name="connsiteX2" fmla="*/ 170976 w 341952"/>
                <a:gd name="connsiteY2" fmla="*/ 0 h 406862"/>
                <a:gd name="connsiteX3" fmla="*/ 341952 w 341952"/>
                <a:gd name="connsiteY3" fmla="*/ 203431 h 406862"/>
                <a:gd name="connsiteX4" fmla="*/ 170976 w 341952"/>
                <a:gd name="connsiteY4" fmla="*/ 406862 h 406862"/>
                <a:gd name="connsiteX5" fmla="*/ 170976 w 341952"/>
                <a:gd name="connsiteY5" fmla="*/ 325490 h 406862"/>
                <a:gd name="connsiteX6" fmla="*/ 0 w 341952"/>
                <a:gd name="connsiteY6" fmla="*/ 325490 h 406862"/>
                <a:gd name="connsiteX7" fmla="*/ 0 w 341952"/>
                <a:gd name="connsiteY7" fmla="*/ 81372 h 40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952" h="406862">
                  <a:moveTo>
                    <a:pt x="273562" y="0"/>
                  </a:moveTo>
                  <a:lnTo>
                    <a:pt x="273562" y="203431"/>
                  </a:lnTo>
                  <a:lnTo>
                    <a:pt x="341952" y="203431"/>
                  </a:lnTo>
                  <a:lnTo>
                    <a:pt x="170976" y="406862"/>
                  </a:lnTo>
                  <a:lnTo>
                    <a:pt x="0" y="203431"/>
                  </a:lnTo>
                  <a:lnTo>
                    <a:pt x="68390" y="203431"/>
                  </a:lnTo>
                  <a:lnTo>
                    <a:pt x="68390" y="0"/>
                  </a:lnTo>
                  <a:lnTo>
                    <a:pt x="273562" y="0"/>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81372" tIns="0" rIns="81372" bIns="102586" numCol="1" spcCol="1270" anchor="ctr" anchorCtr="0">
              <a:noAutofit/>
            </a:bodyPr>
            <a:lstStyle/>
            <a:p>
              <a:pPr algn="ctr" defTabSz="444500">
                <a:lnSpc>
                  <a:spcPct val="90000"/>
                </a:lnSpc>
                <a:spcBef>
                  <a:spcPct val="0"/>
                </a:spcBef>
                <a:spcAft>
                  <a:spcPct val="35000"/>
                </a:spcAft>
              </a:pPr>
              <a:endParaRPr lang="ja-JP" altLang="en-US" sz="1000"/>
            </a:p>
          </p:txBody>
        </p:sp>
        <p:sp>
          <p:nvSpPr>
            <p:cNvPr id="18" name="フリーフォーム: 図形 17">
              <a:extLst>
                <a:ext uri="{FF2B5EF4-FFF2-40B4-BE49-F238E27FC236}">
                  <a16:creationId xmlns:a16="http://schemas.microsoft.com/office/drawing/2014/main" id="{6153E34C-80DA-4B7D-8826-EF114434A325}"/>
                </a:ext>
              </a:extLst>
            </p:cNvPr>
            <p:cNvSpPr/>
            <p:nvPr/>
          </p:nvSpPr>
          <p:spPr>
            <a:xfrm>
              <a:off x="611764" y="1620722"/>
              <a:ext cx="7920471" cy="904138"/>
            </a:xfrm>
            <a:custGeom>
              <a:avLst/>
              <a:gdLst>
                <a:gd name="connsiteX0" fmla="*/ 0 w 7920471"/>
                <a:gd name="connsiteY0" fmla="*/ 90414 h 904138"/>
                <a:gd name="connsiteX1" fmla="*/ 90414 w 7920471"/>
                <a:gd name="connsiteY1" fmla="*/ 0 h 904138"/>
                <a:gd name="connsiteX2" fmla="*/ 7830057 w 7920471"/>
                <a:gd name="connsiteY2" fmla="*/ 0 h 904138"/>
                <a:gd name="connsiteX3" fmla="*/ 7920471 w 7920471"/>
                <a:gd name="connsiteY3" fmla="*/ 90414 h 904138"/>
                <a:gd name="connsiteX4" fmla="*/ 7920471 w 7920471"/>
                <a:gd name="connsiteY4" fmla="*/ 813724 h 904138"/>
                <a:gd name="connsiteX5" fmla="*/ 7830057 w 7920471"/>
                <a:gd name="connsiteY5" fmla="*/ 904138 h 904138"/>
                <a:gd name="connsiteX6" fmla="*/ 90414 w 7920471"/>
                <a:gd name="connsiteY6" fmla="*/ 904138 h 904138"/>
                <a:gd name="connsiteX7" fmla="*/ 0 w 7920471"/>
                <a:gd name="connsiteY7" fmla="*/ 813724 h 904138"/>
                <a:gd name="connsiteX8" fmla="*/ 0 w 7920471"/>
                <a:gd name="connsiteY8" fmla="*/ 90414 h 90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0471" h="904138">
                  <a:moveTo>
                    <a:pt x="0" y="90414"/>
                  </a:moveTo>
                  <a:cubicBezTo>
                    <a:pt x="0" y="40480"/>
                    <a:pt x="40480" y="0"/>
                    <a:pt x="90414" y="0"/>
                  </a:cubicBezTo>
                  <a:lnTo>
                    <a:pt x="7830057" y="0"/>
                  </a:lnTo>
                  <a:cubicBezTo>
                    <a:pt x="7879991" y="0"/>
                    <a:pt x="7920471" y="40480"/>
                    <a:pt x="7920471" y="90414"/>
                  </a:cubicBezTo>
                  <a:lnTo>
                    <a:pt x="7920471" y="813724"/>
                  </a:lnTo>
                  <a:cubicBezTo>
                    <a:pt x="7920471" y="863658"/>
                    <a:pt x="7879991" y="904138"/>
                    <a:pt x="7830057" y="904138"/>
                  </a:cubicBezTo>
                  <a:lnTo>
                    <a:pt x="90414" y="904138"/>
                  </a:lnTo>
                  <a:cubicBezTo>
                    <a:pt x="40480" y="904138"/>
                    <a:pt x="0" y="863658"/>
                    <a:pt x="0" y="813724"/>
                  </a:cubicBezTo>
                  <a:lnTo>
                    <a:pt x="0" y="90414"/>
                  </a:lnTo>
                  <a:close/>
                </a:path>
              </a:pathLst>
            </a:custGeom>
            <a:ln w="57150"/>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78881" tIns="314481" rIns="178881" bIns="178881" numCol="1" spcCol="1270" anchor="ctr" anchorCtr="0">
              <a:noAutofit/>
            </a:bodyPr>
            <a:lstStyle/>
            <a:p>
              <a:pPr algn="ctr" defTabSz="1778000">
                <a:lnSpc>
                  <a:spcPct val="90000"/>
                </a:lnSpc>
                <a:spcBef>
                  <a:spcPct val="0"/>
                </a:spcBef>
                <a:spcAft>
                  <a:spcPct val="35000"/>
                </a:spcAft>
              </a:pPr>
              <a:r>
                <a:rPr lang="ja-JP" altLang="en-US" sz="4400" b="1" dirty="0">
                  <a:solidFill>
                    <a:schemeClr val="accent2"/>
                  </a:solidFill>
                </a:rPr>
                <a:t>弱視の見逃し</a:t>
              </a:r>
            </a:p>
          </p:txBody>
        </p:sp>
        <p:sp>
          <p:nvSpPr>
            <p:cNvPr id="19" name="フリーフォーム: 図形 18">
              <a:extLst>
                <a:ext uri="{FF2B5EF4-FFF2-40B4-BE49-F238E27FC236}">
                  <a16:creationId xmlns:a16="http://schemas.microsoft.com/office/drawing/2014/main" id="{E5EA4A60-D4C0-4193-B691-FBFBBBD6701B}"/>
                </a:ext>
              </a:extLst>
            </p:cNvPr>
            <p:cNvSpPr/>
            <p:nvPr/>
          </p:nvSpPr>
          <p:spPr>
            <a:xfrm>
              <a:off x="4368568" y="2581369"/>
              <a:ext cx="406863" cy="339052"/>
            </a:xfrm>
            <a:custGeom>
              <a:avLst/>
              <a:gdLst>
                <a:gd name="connsiteX0" fmla="*/ 0 w 339051"/>
                <a:gd name="connsiteY0" fmla="*/ 81372 h 406862"/>
                <a:gd name="connsiteX1" fmla="*/ 169526 w 339051"/>
                <a:gd name="connsiteY1" fmla="*/ 81372 h 406862"/>
                <a:gd name="connsiteX2" fmla="*/ 169526 w 339051"/>
                <a:gd name="connsiteY2" fmla="*/ 0 h 406862"/>
                <a:gd name="connsiteX3" fmla="*/ 339051 w 339051"/>
                <a:gd name="connsiteY3" fmla="*/ 203431 h 406862"/>
                <a:gd name="connsiteX4" fmla="*/ 169526 w 339051"/>
                <a:gd name="connsiteY4" fmla="*/ 406862 h 406862"/>
                <a:gd name="connsiteX5" fmla="*/ 169526 w 339051"/>
                <a:gd name="connsiteY5" fmla="*/ 325490 h 406862"/>
                <a:gd name="connsiteX6" fmla="*/ 0 w 339051"/>
                <a:gd name="connsiteY6" fmla="*/ 325490 h 406862"/>
                <a:gd name="connsiteX7" fmla="*/ 0 w 339051"/>
                <a:gd name="connsiteY7" fmla="*/ 81372 h 40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051" h="406862">
                  <a:moveTo>
                    <a:pt x="271241" y="1"/>
                  </a:moveTo>
                  <a:lnTo>
                    <a:pt x="271241" y="203432"/>
                  </a:lnTo>
                  <a:lnTo>
                    <a:pt x="339051" y="203432"/>
                  </a:lnTo>
                  <a:lnTo>
                    <a:pt x="169526" y="406861"/>
                  </a:lnTo>
                  <a:lnTo>
                    <a:pt x="0" y="203432"/>
                  </a:lnTo>
                  <a:lnTo>
                    <a:pt x="67810" y="203432"/>
                  </a:lnTo>
                  <a:lnTo>
                    <a:pt x="67810" y="1"/>
                  </a:lnTo>
                  <a:lnTo>
                    <a:pt x="271241" y="1"/>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81373" tIns="1" rIns="81372" bIns="101715" numCol="1" spcCol="1270" anchor="ctr" anchorCtr="0">
              <a:noAutofit/>
            </a:bodyPr>
            <a:lstStyle/>
            <a:p>
              <a:pPr algn="ctr" defTabSz="444500">
                <a:lnSpc>
                  <a:spcPct val="90000"/>
                </a:lnSpc>
                <a:spcBef>
                  <a:spcPct val="0"/>
                </a:spcBef>
                <a:spcAft>
                  <a:spcPct val="35000"/>
                </a:spcAft>
              </a:pPr>
              <a:endParaRPr lang="ja-JP" altLang="en-US" sz="1000"/>
            </a:p>
          </p:txBody>
        </p:sp>
        <p:sp>
          <p:nvSpPr>
            <p:cNvPr id="20" name="フリーフォーム: 図形 19">
              <a:extLst>
                <a:ext uri="{FF2B5EF4-FFF2-40B4-BE49-F238E27FC236}">
                  <a16:creationId xmlns:a16="http://schemas.microsoft.com/office/drawing/2014/main" id="{8AF22B6A-5564-4A20-9929-C4B407F5CC6F}"/>
                </a:ext>
              </a:extLst>
            </p:cNvPr>
            <p:cNvSpPr/>
            <p:nvPr/>
          </p:nvSpPr>
          <p:spPr>
            <a:xfrm>
              <a:off x="611764" y="2976930"/>
              <a:ext cx="7920471" cy="904138"/>
            </a:xfrm>
            <a:custGeom>
              <a:avLst/>
              <a:gdLst>
                <a:gd name="connsiteX0" fmla="*/ 0 w 7920471"/>
                <a:gd name="connsiteY0" fmla="*/ 90414 h 904138"/>
                <a:gd name="connsiteX1" fmla="*/ 90414 w 7920471"/>
                <a:gd name="connsiteY1" fmla="*/ 0 h 904138"/>
                <a:gd name="connsiteX2" fmla="*/ 7830057 w 7920471"/>
                <a:gd name="connsiteY2" fmla="*/ 0 h 904138"/>
                <a:gd name="connsiteX3" fmla="*/ 7920471 w 7920471"/>
                <a:gd name="connsiteY3" fmla="*/ 90414 h 904138"/>
                <a:gd name="connsiteX4" fmla="*/ 7920471 w 7920471"/>
                <a:gd name="connsiteY4" fmla="*/ 813724 h 904138"/>
                <a:gd name="connsiteX5" fmla="*/ 7830057 w 7920471"/>
                <a:gd name="connsiteY5" fmla="*/ 904138 h 904138"/>
                <a:gd name="connsiteX6" fmla="*/ 90414 w 7920471"/>
                <a:gd name="connsiteY6" fmla="*/ 904138 h 904138"/>
                <a:gd name="connsiteX7" fmla="*/ 0 w 7920471"/>
                <a:gd name="connsiteY7" fmla="*/ 813724 h 904138"/>
                <a:gd name="connsiteX8" fmla="*/ 0 w 7920471"/>
                <a:gd name="connsiteY8" fmla="*/ 90414 h 90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0471" h="904138">
                  <a:moveTo>
                    <a:pt x="0" y="90414"/>
                  </a:moveTo>
                  <a:cubicBezTo>
                    <a:pt x="0" y="40480"/>
                    <a:pt x="40480" y="0"/>
                    <a:pt x="90414" y="0"/>
                  </a:cubicBezTo>
                  <a:lnTo>
                    <a:pt x="7830057" y="0"/>
                  </a:lnTo>
                  <a:cubicBezTo>
                    <a:pt x="7879991" y="0"/>
                    <a:pt x="7920471" y="40480"/>
                    <a:pt x="7920471" y="90414"/>
                  </a:cubicBezTo>
                  <a:lnTo>
                    <a:pt x="7920471" y="813724"/>
                  </a:lnTo>
                  <a:cubicBezTo>
                    <a:pt x="7920471" y="863658"/>
                    <a:pt x="7879991" y="904138"/>
                    <a:pt x="7830057" y="904138"/>
                  </a:cubicBezTo>
                  <a:lnTo>
                    <a:pt x="90414" y="904138"/>
                  </a:lnTo>
                  <a:cubicBezTo>
                    <a:pt x="40480" y="904138"/>
                    <a:pt x="0" y="863658"/>
                    <a:pt x="0" y="813724"/>
                  </a:cubicBezTo>
                  <a:lnTo>
                    <a:pt x="0" y="90414"/>
                  </a:lnTo>
                  <a:close/>
                </a:path>
              </a:pathLst>
            </a:custGeom>
            <a:ln w="57150"/>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78881" tIns="314481" rIns="178881" bIns="178881" numCol="1" spcCol="1270" anchor="ctr" anchorCtr="0">
              <a:noAutofit/>
            </a:bodyPr>
            <a:lstStyle/>
            <a:p>
              <a:pPr algn="ctr" defTabSz="1778000">
                <a:lnSpc>
                  <a:spcPct val="90000"/>
                </a:lnSpc>
                <a:spcBef>
                  <a:spcPct val="0"/>
                </a:spcBef>
                <a:spcAft>
                  <a:spcPct val="35000"/>
                </a:spcAft>
              </a:pPr>
              <a:r>
                <a:rPr lang="ja-JP" altLang="en-US" sz="4400" b="1" dirty="0">
                  <a:solidFill>
                    <a:schemeClr val="accent2"/>
                  </a:solidFill>
                </a:rPr>
                <a:t>屈折検査</a:t>
              </a:r>
              <a:r>
                <a:rPr lang="ja-JP" altLang="en-US" sz="3200" dirty="0">
                  <a:solidFill>
                    <a:schemeClr val="tx1"/>
                  </a:solidFill>
                </a:rPr>
                <a:t>の導入が有効</a:t>
              </a:r>
            </a:p>
          </p:txBody>
        </p:sp>
        <p:sp>
          <p:nvSpPr>
            <p:cNvPr id="21" name="フリーフォーム: 図形 20">
              <a:extLst>
                <a:ext uri="{FF2B5EF4-FFF2-40B4-BE49-F238E27FC236}">
                  <a16:creationId xmlns:a16="http://schemas.microsoft.com/office/drawing/2014/main" id="{8B382EA3-6E4E-4446-8874-97F110C335FF}"/>
                </a:ext>
              </a:extLst>
            </p:cNvPr>
            <p:cNvSpPr/>
            <p:nvPr/>
          </p:nvSpPr>
          <p:spPr>
            <a:xfrm>
              <a:off x="4368568" y="3937577"/>
              <a:ext cx="406863" cy="339052"/>
            </a:xfrm>
            <a:custGeom>
              <a:avLst/>
              <a:gdLst>
                <a:gd name="connsiteX0" fmla="*/ 0 w 339051"/>
                <a:gd name="connsiteY0" fmla="*/ 81372 h 406862"/>
                <a:gd name="connsiteX1" fmla="*/ 169526 w 339051"/>
                <a:gd name="connsiteY1" fmla="*/ 81372 h 406862"/>
                <a:gd name="connsiteX2" fmla="*/ 169526 w 339051"/>
                <a:gd name="connsiteY2" fmla="*/ 0 h 406862"/>
                <a:gd name="connsiteX3" fmla="*/ 339051 w 339051"/>
                <a:gd name="connsiteY3" fmla="*/ 203431 h 406862"/>
                <a:gd name="connsiteX4" fmla="*/ 169526 w 339051"/>
                <a:gd name="connsiteY4" fmla="*/ 406862 h 406862"/>
                <a:gd name="connsiteX5" fmla="*/ 169526 w 339051"/>
                <a:gd name="connsiteY5" fmla="*/ 325490 h 406862"/>
                <a:gd name="connsiteX6" fmla="*/ 0 w 339051"/>
                <a:gd name="connsiteY6" fmla="*/ 325490 h 406862"/>
                <a:gd name="connsiteX7" fmla="*/ 0 w 339051"/>
                <a:gd name="connsiteY7" fmla="*/ 81372 h 40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051" h="406862">
                  <a:moveTo>
                    <a:pt x="271241" y="1"/>
                  </a:moveTo>
                  <a:lnTo>
                    <a:pt x="271241" y="203432"/>
                  </a:lnTo>
                  <a:lnTo>
                    <a:pt x="339051" y="203432"/>
                  </a:lnTo>
                  <a:lnTo>
                    <a:pt x="169526" y="406861"/>
                  </a:lnTo>
                  <a:lnTo>
                    <a:pt x="0" y="203432"/>
                  </a:lnTo>
                  <a:lnTo>
                    <a:pt x="67810" y="203432"/>
                  </a:lnTo>
                  <a:lnTo>
                    <a:pt x="67810" y="1"/>
                  </a:lnTo>
                  <a:lnTo>
                    <a:pt x="271241" y="1"/>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81373" tIns="1" rIns="81372" bIns="101715" numCol="1" spcCol="1270" anchor="ctr" anchorCtr="0">
              <a:noAutofit/>
            </a:bodyPr>
            <a:lstStyle/>
            <a:p>
              <a:pPr algn="ctr" defTabSz="444500">
                <a:lnSpc>
                  <a:spcPct val="90000"/>
                </a:lnSpc>
                <a:spcBef>
                  <a:spcPct val="0"/>
                </a:spcBef>
                <a:spcAft>
                  <a:spcPct val="35000"/>
                </a:spcAft>
              </a:pPr>
              <a:endParaRPr lang="ja-JP" altLang="en-US" sz="1000"/>
            </a:p>
          </p:txBody>
        </p:sp>
        <p:sp>
          <p:nvSpPr>
            <p:cNvPr id="22" name="フリーフォーム: 図形 21">
              <a:extLst>
                <a:ext uri="{FF2B5EF4-FFF2-40B4-BE49-F238E27FC236}">
                  <a16:creationId xmlns:a16="http://schemas.microsoft.com/office/drawing/2014/main" id="{71C3E8CB-EBF8-4A10-8E7F-F0A43E32200C}"/>
                </a:ext>
              </a:extLst>
            </p:cNvPr>
            <p:cNvSpPr/>
            <p:nvPr/>
          </p:nvSpPr>
          <p:spPr>
            <a:xfrm>
              <a:off x="611764" y="4333138"/>
              <a:ext cx="7920471" cy="904138"/>
            </a:xfrm>
            <a:custGeom>
              <a:avLst/>
              <a:gdLst>
                <a:gd name="connsiteX0" fmla="*/ 0 w 7920471"/>
                <a:gd name="connsiteY0" fmla="*/ 90414 h 904138"/>
                <a:gd name="connsiteX1" fmla="*/ 90414 w 7920471"/>
                <a:gd name="connsiteY1" fmla="*/ 0 h 904138"/>
                <a:gd name="connsiteX2" fmla="*/ 7830057 w 7920471"/>
                <a:gd name="connsiteY2" fmla="*/ 0 h 904138"/>
                <a:gd name="connsiteX3" fmla="*/ 7920471 w 7920471"/>
                <a:gd name="connsiteY3" fmla="*/ 90414 h 904138"/>
                <a:gd name="connsiteX4" fmla="*/ 7920471 w 7920471"/>
                <a:gd name="connsiteY4" fmla="*/ 813724 h 904138"/>
                <a:gd name="connsiteX5" fmla="*/ 7830057 w 7920471"/>
                <a:gd name="connsiteY5" fmla="*/ 904138 h 904138"/>
                <a:gd name="connsiteX6" fmla="*/ 90414 w 7920471"/>
                <a:gd name="connsiteY6" fmla="*/ 904138 h 904138"/>
                <a:gd name="connsiteX7" fmla="*/ 0 w 7920471"/>
                <a:gd name="connsiteY7" fmla="*/ 813724 h 904138"/>
                <a:gd name="connsiteX8" fmla="*/ 0 w 7920471"/>
                <a:gd name="connsiteY8" fmla="*/ 90414 h 90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0471" h="904138">
                  <a:moveTo>
                    <a:pt x="0" y="90414"/>
                  </a:moveTo>
                  <a:cubicBezTo>
                    <a:pt x="0" y="40480"/>
                    <a:pt x="40480" y="0"/>
                    <a:pt x="90414" y="0"/>
                  </a:cubicBezTo>
                  <a:lnTo>
                    <a:pt x="7830057" y="0"/>
                  </a:lnTo>
                  <a:cubicBezTo>
                    <a:pt x="7879991" y="0"/>
                    <a:pt x="7920471" y="40480"/>
                    <a:pt x="7920471" y="90414"/>
                  </a:cubicBezTo>
                  <a:lnTo>
                    <a:pt x="7920471" y="813724"/>
                  </a:lnTo>
                  <a:cubicBezTo>
                    <a:pt x="7920471" y="863658"/>
                    <a:pt x="7879991" y="904138"/>
                    <a:pt x="7830057" y="904138"/>
                  </a:cubicBezTo>
                  <a:lnTo>
                    <a:pt x="90414" y="904138"/>
                  </a:lnTo>
                  <a:cubicBezTo>
                    <a:pt x="40480" y="904138"/>
                    <a:pt x="0" y="863658"/>
                    <a:pt x="0" y="813724"/>
                  </a:cubicBezTo>
                  <a:lnTo>
                    <a:pt x="0" y="90414"/>
                  </a:lnTo>
                  <a:close/>
                </a:path>
              </a:pathLst>
            </a:custGeom>
            <a:ln w="57150"/>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33161" tIns="206481" rIns="133161" bIns="133161" numCol="1" spcCol="1270" anchor="ctr" anchorCtr="0">
              <a:noAutofit/>
            </a:bodyPr>
            <a:lstStyle/>
            <a:p>
              <a:pPr algn="ctr" defTabSz="1244600">
                <a:lnSpc>
                  <a:spcPct val="90000"/>
                </a:lnSpc>
                <a:spcBef>
                  <a:spcPct val="0"/>
                </a:spcBef>
                <a:spcAft>
                  <a:spcPct val="35000"/>
                </a:spcAft>
              </a:pPr>
              <a:r>
                <a:rPr lang="ja-JP" altLang="en-US" sz="3200" dirty="0">
                  <a:solidFill>
                    <a:schemeClr val="tx1"/>
                  </a:solidFill>
                </a:rPr>
                <a:t>健診内容は</a:t>
              </a:r>
              <a:r>
                <a:rPr lang="ja-JP" altLang="en-US" sz="4000" b="1" dirty="0">
                  <a:solidFill>
                    <a:schemeClr val="accent2"/>
                  </a:solidFill>
                </a:rPr>
                <a:t>自治体によって異なる</a:t>
              </a:r>
              <a:endParaRPr lang="ja-JP" altLang="en-US" sz="3200" b="1" dirty="0">
                <a:solidFill>
                  <a:schemeClr val="accent2"/>
                </a:solidFill>
              </a:endParaRPr>
            </a:p>
          </p:txBody>
        </p:sp>
        <p:sp>
          <p:nvSpPr>
            <p:cNvPr id="23" name="フリーフォーム: 図形 22">
              <a:extLst>
                <a:ext uri="{FF2B5EF4-FFF2-40B4-BE49-F238E27FC236}">
                  <a16:creationId xmlns:a16="http://schemas.microsoft.com/office/drawing/2014/main" id="{39E9F7D5-C9E0-42F9-97DC-346AC8A4473F}"/>
                </a:ext>
              </a:extLst>
            </p:cNvPr>
            <p:cNvSpPr/>
            <p:nvPr/>
          </p:nvSpPr>
          <p:spPr>
            <a:xfrm>
              <a:off x="4368568" y="5293785"/>
              <a:ext cx="406863" cy="339052"/>
            </a:xfrm>
            <a:custGeom>
              <a:avLst/>
              <a:gdLst>
                <a:gd name="connsiteX0" fmla="*/ 0 w 339051"/>
                <a:gd name="connsiteY0" fmla="*/ 81372 h 406862"/>
                <a:gd name="connsiteX1" fmla="*/ 169526 w 339051"/>
                <a:gd name="connsiteY1" fmla="*/ 81372 h 406862"/>
                <a:gd name="connsiteX2" fmla="*/ 169526 w 339051"/>
                <a:gd name="connsiteY2" fmla="*/ 0 h 406862"/>
                <a:gd name="connsiteX3" fmla="*/ 339051 w 339051"/>
                <a:gd name="connsiteY3" fmla="*/ 203431 h 406862"/>
                <a:gd name="connsiteX4" fmla="*/ 169526 w 339051"/>
                <a:gd name="connsiteY4" fmla="*/ 406862 h 406862"/>
                <a:gd name="connsiteX5" fmla="*/ 169526 w 339051"/>
                <a:gd name="connsiteY5" fmla="*/ 325490 h 406862"/>
                <a:gd name="connsiteX6" fmla="*/ 0 w 339051"/>
                <a:gd name="connsiteY6" fmla="*/ 325490 h 406862"/>
                <a:gd name="connsiteX7" fmla="*/ 0 w 339051"/>
                <a:gd name="connsiteY7" fmla="*/ 81372 h 40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051" h="406862">
                  <a:moveTo>
                    <a:pt x="271241" y="1"/>
                  </a:moveTo>
                  <a:lnTo>
                    <a:pt x="271241" y="203432"/>
                  </a:lnTo>
                  <a:lnTo>
                    <a:pt x="339051" y="203432"/>
                  </a:lnTo>
                  <a:lnTo>
                    <a:pt x="169526" y="406861"/>
                  </a:lnTo>
                  <a:lnTo>
                    <a:pt x="0" y="203432"/>
                  </a:lnTo>
                  <a:lnTo>
                    <a:pt x="67810" y="203432"/>
                  </a:lnTo>
                  <a:lnTo>
                    <a:pt x="67810" y="1"/>
                  </a:lnTo>
                  <a:lnTo>
                    <a:pt x="271241" y="1"/>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81373" tIns="1" rIns="81372" bIns="101715" numCol="1" spcCol="1270" anchor="ctr" anchorCtr="0">
              <a:noAutofit/>
            </a:bodyPr>
            <a:lstStyle/>
            <a:p>
              <a:pPr algn="ctr" defTabSz="444500">
                <a:lnSpc>
                  <a:spcPct val="90000"/>
                </a:lnSpc>
                <a:spcBef>
                  <a:spcPct val="0"/>
                </a:spcBef>
                <a:spcAft>
                  <a:spcPct val="35000"/>
                </a:spcAft>
              </a:pPr>
              <a:endParaRPr lang="ja-JP" altLang="en-US" sz="1000"/>
            </a:p>
          </p:txBody>
        </p:sp>
        <p:sp>
          <p:nvSpPr>
            <p:cNvPr id="24" name="フリーフォーム: 図形 23">
              <a:extLst>
                <a:ext uri="{FF2B5EF4-FFF2-40B4-BE49-F238E27FC236}">
                  <a16:creationId xmlns:a16="http://schemas.microsoft.com/office/drawing/2014/main" id="{7E843B89-EA9C-4CC5-A9DD-782FE7651B61}"/>
                </a:ext>
              </a:extLst>
            </p:cNvPr>
            <p:cNvSpPr/>
            <p:nvPr/>
          </p:nvSpPr>
          <p:spPr>
            <a:xfrm>
              <a:off x="611764" y="5689346"/>
              <a:ext cx="7920471" cy="904138"/>
            </a:xfrm>
            <a:custGeom>
              <a:avLst/>
              <a:gdLst>
                <a:gd name="connsiteX0" fmla="*/ 0 w 7920471"/>
                <a:gd name="connsiteY0" fmla="*/ 90414 h 904138"/>
                <a:gd name="connsiteX1" fmla="*/ 90414 w 7920471"/>
                <a:gd name="connsiteY1" fmla="*/ 0 h 904138"/>
                <a:gd name="connsiteX2" fmla="*/ 7830057 w 7920471"/>
                <a:gd name="connsiteY2" fmla="*/ 0 h 904138"/>
                <a:gd name="connsiteX3" fmla="*/ 7920471 w 7920471"/>
                <a:gd name="connsiteY3" fmla="*/ 90414 h 904138"/>
                <a:gd name="connsiteX4" fmla="*/ 7920471 w 7920471"/>
                <a:gd name="connsiteY4" fmla="*/ 813724 h 904138"/>
                <a:gd name="connsiteX5" fmla="*/ 7830057 w 7920471"/>
                <a:gd name="connsiteY5" fmla="*/ 904138 h 904138"/>
                <a:gd name="connsiteX6" fmla="*/ 90414 w 7920471"/>
                <a:gd name="connsiteY6" fmla="*/ 904138 h 904138"/>
                <a:gd name="connsiteX7" fmla="*/ 0 w 7920471"/>
                <a:gd name="connsiteY7" fmla="*/ 813724 h 904138"/>
                <a:gd name="connsiteX8" fmla="*/ 0 w 7920471"/>
                <a:gd name="connsiteY8" fmla="*/ 90414 h 90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0471" h="904138">
                  <a:moveTo>
                    <a:pt x="0" y="90414"/>
                  </a:moveTo>
                  <a:cubicBezTo>
                    <a:pt x="0" y="40480"/>
                    <a:pt x="40480" y="0"/>
                    <a:pt x="90414" y="0"/>
                  </a:cubicBezTo>
                  <a:lnTo>
                    <a:pt x="7830057" y="0"/>
                  </a:lnTo>
                  <a:cubicBezTo>
                    <a:pt x="7879991" y="0"/>
                    <a:pt x="7920471" y="40480"/>
                    <a:pt x="7920471" y="90414"/>
                  </a:cubicBezTo>
                  <a:lnTo>
                    <a:pt x="7920471" y="813724"/>
                  </a:lnTo>
                  <a:cubicBezTo>
                    <a:pt x="7920471" y="863658"/>
                    <a:pt x="7879991" y="904138"/>
                    <a:pt x="7830057" y="904138"/>
                  </a:cubicBezTo>
                  <a:lnTo>
                    <a:pt x="90414" y="904138"/>
                  </a:lnTo>
                  <a:cubicBezTo>
                    <a:pt x="40480" y="904138"/>
                    <a:pt x="0" y="863658"/>
                    <a:pt x="0" y="813724"/>
                  </a:cubicBezTo>
                  <a:lnTo>
                    <a:pt x="0" y="90414"/>
                  </a:lnTo>
                  <a:close/>
                </a:path>
              </a:pathLst>
            </a:custGeom>
            <a:ln w="57150"/>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63641" tIns="278481" rIns="163641" bIns="163641" numCol="1" spcCol="1270" anchor="ctr" anchorCtr="0">
              <a:noAutofit/>
            </a:bodyPr>
            <a:lstStyle/>
            <a:p>
              <a:pPr algn="ctr" defTabSz="1600200">
                <a:lnSpc>
                  <a:spcPct val="90000"/>
                </a:lnSpc>
                <a:spcBef>
                  <a:spcPct val="0"/>
                </a:spcBef>
                <a:spcAft>
                  <a:spcPct val="35000"/>
                </a:spcAft>
              </a:pPr>
              <a:r>
                <a:rPr lang="ja-JP" altLang="en-US" sz="4000" b="1" dirty="0">
                  <a:solidFill>
                    <a:schemeClr val="accent2"/>
                  </a:solidFill>
                </a:rPr>
                <a:t>地域格差</a:t>
              </a:r>
              <a:r>
                <a:rPr lang="ja-JP" altLang="en-US" sz="3200" dirty="0">
                  <a:solidFill>
                    <a:schemeClr val="tx1"/>
                  </a:solidFill>
                </a:rPr>
                <a:t>が拡大</a:t>
              </a:r>
            </a:p>
          </p:txBody>
        </p:sp>
      </p:grpSp>
    </p:spTree>
    <p:extLst>
      <p:ext uri="{BB962C8B-B14F-4D97-AF65-F5344CB8AC3E}">
        <p14:creationId xmlns:p14="http://schemas.microsoft.com/office/powerpoint/2010/main" val="138383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ローチャート: 処理 7">
            <a:extLst>
              <a:ext uri="{FF2B5EF4-FFF2-40B4-BE49-F238E27FC236}">
                <a16:creationId xmlns:a16="http://schemas.microsoft.com/office/drawing/2014/main" id="{6A2147FC-CC48-414C-8B76-5E929FAECCBF}"/>
              </a:ext>
            </a:extLst>
          </p:cNvPr>
          <p:cNvSpPr/>
          <p:nvPr/>
        </p:nvSpPr>
        <p:spPr>
          <a:xfrm>
            <a:off x="696000" y="180000"/>
            <a:ext cx="10800000" cy="720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ja-JP" sz="3600" dirty="0"/>
              <a:t>3</a:t>
            </a:r>
            <a:r>
              <a:rPr lang="ja-JP" altLang="en-US" sz="3600" dirty="0"/>
              <a:t>歳児健診における屈折検査実施調査</a:t>
            </a:r>
          </a:p>
        </p:txBody>
      </p:sp>
      <p:sp>
        <p:nvSpPr>
          <p:cNvPr id="7" name="テキスト ボックス 6">
            <a:extLst>
              <a:ext uri="{FF2B5EF4-FFF2-40B4-BE49-F238E27FC236}">
                <a16:creationId xmlns:a16="http://schemas.microsoft.com/office/drawing/2014/main" id="{5051FC68-4E10-2759-C7F9-CBDEACE20FED}"/>
              </a:ext>
            </a:extLst>
          </p:cNvPr>
          <p:cNvSpPr txBox="1"/>
          <p:nvPr/>
        </p:nvSpPr>
        <p:spPr>
          <a:xfrm>
            <a:off x="6843786" y="1004558"/>
            <a:ext cx="4652214" cy="461665"/>
          </a:xfrm>
          <a:prstGeom prst="rect">
            <a:avLst/>
          </a:prstGeom>
          <a:noFill/>
        </p:spPr>
        <p:txBody>
          <a:bodyPr wrap="square">
            <a:spAutoFit/>
          </a:bodyPr>
          <a:lstStyle/>
          <a:p>
            <a:pPr algn="ctr"/>
            <a:r>
              <a:rPr kumimoji="1" lang="ja-JP" altLang="en-US" sz="2400" dirty="0"/>
              <a:t>令和</a:t>
            </a:r>
            <a:r>
              <a:rPr kumimoji="1" lang="en-US" altLang="ja-JP" sz="2400" dirty="0"/>
              <a:t>4</a:t>
            </a:r>
            <a:r>
              <a:rPr kumimoji="1" lang="ja-JP" altLang="en-US" sz="2400" dirty="0"/>
              <a:t>年</a:t>
            </a:r>
            <a:r>
              <a:rPr kumimoji="1" lang="en-US" altLang="ja-JP" sz="2400" dirty="0"/>
              <a:t>6</a:t>
            </a:r>
            <a:r>
              <a:rPr kumimoji="1" lang="ja-JP" altLang="en-US" sz="2400" dirty="0"/>
              <a:t>月 （日眼医調査速報）</a:t>
            </a:r>
            <a:endParaRPr lang="ja-JP" altLang="en-US" sz="2400" dirty="0"/>
          </a:p>
        </p:txBody>
      </p:sp>
      <p:graphicFrame>
        <p:nvGraphicFramePr>
          <p:cNvPr id="9" name="グラフ 8">
            <a:extLst>
              <a:ext uri="{FF2B5EF4-FFF2-40B4-BE49-F238E27FC236}">
                <a16:creationId xmlns:a16="http://schemas.microsoft.com/office/drawing/2014/main" id="{3D5B5148-796E-4DD1-137F-DF53F0BE1460}"/>
              </a:ext>
            </a:extLst>
          </p:cNvPr>
          <p:cNvGraphicFramePr/>
          <p:nvPr>
            <p:extLst>
              <p:ext uri="{D42A27DB-BD31-4B8C-83A1-F6EECF244321}">
                <p14:modId xmlns:p14="http://schemas.microsoft.com/office/powerpoint/2010/main" val="3207564818"/>
              </p:ext>
            </p:extLst>
          </p:nvPr>
        </p:nvGraphicFramePr>
        <p:xfrm>
          <a:off x="696000" y="1337176"/>
          <a:ext cx="4680520" cy="5520824"/>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a:extLst>
              <a:ext uri="{FF2B5EF4-FFF2-40B4-BE49-F238E27FC236}">
                <a16:creationId xmlns:a16="http://schemas.microsoft.com/office/drawing/2014/main" id="{278AFA3B-1602-1763-082D-4DA1ABEFDCEE}"/>
              </a:ext>
            </a:extLst>
          </p:cNvPr>
          <p:cNvSpPr txBox="1"/>
          <p:nvPr/>
        </p:nvSpPr>
        <p:spPr>
          <a:xfrm>
            <a:off x="1330736" y="1004559"/>
            <a:ext cx="4045784" cy="461665"/>
          </a:xfrm>
          <a:prstGeom prst="rect">
            <a:avLst/>
          </a:prstGeom>
          <a:noFill/>
        </p:spPr>
        <p:txBody>
          <a:bodyPr wrap="square">
            <a:spAutoFit/>
          </a:bodyPr>
          <a:lstStyle/>
          <a:p>
            <a:pPr algn="ctr"/>
            <a:r>
              <a:rPr kumimoji="1" lang="ja-JP" altLang="en-US" sz="2400" dirty="0"/>
              <a:t>令和</a:t>
            </a:r>
            <a:r>
              <a:rPr lang="en-US" altLang="ja-JP" sz="2400" dirty="0"/>
              <a:t>3</a:t>
            </a:r>
            <a:r>
              <a:rPr kumimoji="1" lang="ja-JP" altLang="en-US" sz="2400" dirty="0"/>
              <a:t>年</a:t>
            </a:r>
            <a:r>
              <a:rPr lang="en-US" altLang="ja-JP" sz="2400" dirty="0"/>
              <a:t>4</a:t>
            </a:r>
            <a:r>
              <a:rPr kumimoji="1" lang="ja-JP" altLang="en-US" sz="2400" dirty="0"/>
              <a:t>月 （日眼医調査）</a:t>
            </a:r>
            <a:endParaRPr lang="ja-JP" altLang="en-US" sz="2400" dirty="0"/>
          </a:p>
        </p:txBody>
      </p:sp>
      <p:sp>
        <p:nvSpPr>
          <p:cNvPr id="11" name="テキスト ボックス 10">
            <a:extLst>
              <a:ext uri="{FF2B5EF4-FFF2-40B4-BE49-F238E27FC236}">
                <a16:creationId xmlns:a16="http://schemas.microsoft.com/office/drawing/2014/main" id="{FCB2E431-3000-2C7A-5850-3008152ADFE1}"/>
              </a:ext>
            </a:extLst>
          </p:cNvPr>
          <p:cNvSpPr txBox="1"/>
          <p:nvPr/>
        </p:nvSpPr>
        <p:spPr>
          <a:xfrm>
            <a:off x="9676825" y="1615571"/>
            <a:ext cx="2295525" cy="369332"/>
          </a:xfrm>
          <a:prstGeom prst="rect">
            <a:avLst/>
          </a:prstGeom>
          <a:noFill/>
        </p:spPr>
        <p:txBody>
          <a:bodyPr wrap="square" rtlCol="0">
            <a:spAutoFit/>
          </a:bodyPr>
          <a:lstStyle/>
          <a:p>
            <a:r>
              <a:rPr kumimoji="1" lang="ja-JP" altLang="en-US" dirty="0"/>
              <a:t>有効回答率　</a:t>
            </a:r>
            <a:r>
              <a:rPr kumimoji="1" lang="en-US" altLang="ja-JP" dirty="0"/>
              <a:t>83.8%</a:t>
            </a:r>
            <a:endParaRPr kumimoji="1" lang="ja-JP" altLang="en-US" dirty="0"/>
          </a:p>
        </p:txBody>
      </p:sp>
      <p:sp>
        <p:nvSpPr>
          <p:cNvPr id="12" name="テキスト ボックス 11">
            <a:extLst>
              <a:ext uri="{FF2B5EF4-FFF2-40B4-BE49-F238E27FC236}">
                <a16:creationId xmlns:a16="http://schemas.microsoft.com/office/drawing/2014/main" id="{AA26989A-D1C9-7093-E9AB-805AC78A1003}"/>
              </a:ext>
            </a:extLst>
          </p:cNvPr>
          <p:cNvSpPr txBox="1"/>
          <p:nvPr/>
        </p:nvSpPr>
        <p:spPr>
          <a:xfrm>
            <a:off x="4405950" y="4985491"/>
            <a:ext cx="1482477" cy="369332"/>
          </a:xfrm>
          <a:prstGeom prst="rect">
            <a:avLst/>
          </a:prstGeom>
          <a:noFill/>
        </p:spPr>
        <p:txBody>
          <a:bodyPr wrap="square" rtlCol="0">
            <a:spAutoFit/>
          </a:bodyPr>
          <a:lstStyle/>
          <a:p>
            <a:r>
              <a:rPr lang="en-US" altLang="ja-JP" dirty="0"/>
              <a:t>n=1741 </a:t>
            </a:r>
            <a:endParaRPr kumimoji="1" lang="ja-JP" altLang="en-US" dirty="0"/>
          </a:p>
        </p:txBody>
      </p:sp>
      <p:sp>
        <p:nvSpPr>
          <p:cNvPr id="13" name="テキスト ボックス 12">
            <a:extLst>
              <a:ext uri="{FF2B5EF4-FFF2-40B4-BE49-F238E27FC236}">
                <a16:creationId xmlns:a16="http://schemas.microsoft.com/office/drawing/2014/main" id="{99E9C0EC-FB36-AD32-5762-77CB7F55B481}"/>
              </a:ext>
            </a:extLst>
          </p:cNvPr>
          <p:cNvSpPr txBox="1"/>
          <p:nvPr/>
        </p:nvSpPr>
        <p:spPr>
          <a:xfrm>
            <a:off x="10538701" y="4985491"/>
            <a:ext cx="1466848" cy="369332"/>
          </a:xfrm>
          <a:prstGeom prst="rect">
            <a:avLst/>
          </a:prstGeom>
          <a:noFill/>
        </p:spPr>
        <p:txBody>
          <a:bodyPr wrap="square" rtlCol="0">
            <a:spAutoFit/>
          </a:bodyPr>
          <a:lstStyle/>
          <a:p>
            <a:r>
              <a:rPr lang="en-US" altLang="ja-JP" dirty="0"/>
              <a:t>n=1459</a:t>
            </a:r>
            <a:endParaRPr kumimoji="1" lang="ja-JP" altLang="en-US" dirty="0"/>
          </a:p>
        </p:txBody>
      </p:sp>
      <p:sp>
        <p:nvSpPr>
          <p:cNvPr id="15" name="テキスト ボックス 14">
            <a:extLst>
              <a:ext uri="{FF2B5EF4-FFF2-40B4-BE49-F238E27FC236}">
                <a16:creationId xmlns:a16="http://schemas.microsoft.com/office/drawing/2014/main" id="{0A89B7ED-DB3C-EF26-8D40-503022D2EEDF}"/>
              </a:ext>
            </a:extLst>
          </p:cNvPr>
          <p:cNvSpPr txBox="1"/>
          <p:nvPr/>
        </p:nvSpPr>
        <p:spPr>
          <a:xfrm>
            <a:off x="1433717" y="6025607"/>
            <a:ext cx="10023764" cy="584775"/>
          </a:xfrm>
          <a:prstGeom prst="rect">
            <a:avLst/>
          </a:prstGeom>
          <a:noFill/>
        </p:spPr>
        <p:txBody>
          <a:bodyPr wrap="square">
            <a:spAutoFit/>
          </a:bodyPr>
          <a:lstStyle/>
          <a:p>
            <a:pPr algn="ctr"/>
            <a:r>
              <a:rPr kumimoji="1" lang="ja-JP" altLang="en-US" sz="2800" b="1" dirty="0">
                <a:solidFill>
                  <a:schemeClr val="tx1"/>
                </a:solidFill>
              </a:rPr>
              <a:t>屈折検査導入が</a:t>
            </a:r>
            <a:r>
              <a:rPr kumimoji="1" lang="en-US" altLang="ja-JP" sz="2800" b="1" dirty="0">
                <a:solidFill>
                  <a:schemeClr val="tx1"/>
                </a:solidFill>
              </a:rPr>
              <a:t>28.4%</a:t>
            </a:r>
            <a:r>
              <a:rPr kumimoji="1" lang="ja-JP" altLang="en-US" sz="2800" b="1" dirty="0">
                <a:solidFill>
                  <a:schemeClr val="tx1"/>
                </a:solidFill>
              </a:rPr>
              <a:t>⇒ </a:t>
            </a:r>
            <a:r>
              <a:rPr kumimoji="1" lang="en-US" altLang="ja-JP" sz="3200" b="1" dirty="0">
                <a:solidFill>
                  <a:schemeClr val="accent2"/>
                </a:solidFill>
              </a:rPr>
              <a:t>70.8</a:t>
            </a:r>
            <a:r>
              <a:rPr kumimoji="1" lang="en-US" altLang="ja-JP" sz="2800" b="1" dirty="0">
                <a:solidFill>
                  <a:schemeClr val="accent2"/>
                </a:solidFill>
              </a:rPr>
              <a:t>%</a:t>
            </a:r>
            <a:r>
              <a:rPr kumimoji="1" lang="ja-JP" altLang="en-US" sz="2800" b="1" dirty="0">
                <a:solidFill>
                  <a:schemeClr val="tx1"/>
                </a:solidFill>
              </a:rPr>
              <a:t>以上（令和</a:t>
            </a:r>
            <a:r>
              <a:rPr kumimoji="1" lang="en-US" altLang="ja-JP" sz="2800" b="1" dirty="0">
                <a:solidFill>
                  <a:schemeClr val="tx1"/>
                </a:solidFill>
              </a:rPr>
              <a:t>4</a:t>
            </a:r>
            <a:r>
              <a:rPr kumimoji="1" lang="ja-JP" altLang="en-US" sz="2800" b="1" dirty="0">
                <a:solidFill>
                  <a:schemeClr val="tx1"/>
                </a:solidFill>
              </a:rPr>
              <a:t>年）に増加！</a:t>
            </a:r>
          </a:p>
        </p:txBody>
      </p:sp>
      <p:sp>
        <p:nvSpPr>
          <p:cNvPr id="3" name="矢印: 右 2">
            <a:extLst>
              <a:ext uri="{FF2B5EF4-FFF2-40B4-BE49-F238E27FC236}">
                <a16:creationId xmlns:a16="http://schemas.microsoft.com/office/drawing/2014/main" id="{54158811-6F3E-CAFC-A99E-341A6EB227D3}"/>
              </a:ext>
            </a:extLst>
          </p:cNvPr>
          <p:cNvSpPr/>
          <p:nvPr/>
        </p:nvSpPr>
        <p:spPr>
          <a:xfrm>
            <a:off x="5735960" y="3356992"/>
            <a:ext cx="864096" cy="52322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aphicFrame>
        <p:nvGraphicFramePr>
          <p:cNvPr id="2" name="グラフ 1">
            <a:extLst>
              <a:ext uri="{FF2B5EF4-FFF2-40B4-BE49-F238E27FC236}">
                <a16:creationId xmlns:a16="http://schemas.microsoft.com/office/drawing/2014/main" id="{C43E8B7A-D60C-238F-7A60-E16385E29B90}"/>
              </a:ext>
            </a:extLst>
          </p:cNvPr>
          <p:cNvGraphicFramePr>
            <a:graphicFrameLocks/>
          </p:cNvGraphicFramePr>
          <p:nvPr>
            <p:extLst>
              <p:ext uri="{D42A27DB-BD31-4B8C-83A1-F6EECF244321}">
                <p14:modId xmlns:p14="http://schemas.microsoft.com/office/powerpoint/2010/main" val="3115893120"/>
              </p:ext>
            </p:extLst>
          </p:nvPr>
        </p:nvGraphicFramePr>
        <p:xfrm>
          <a:off x="5495256" y="1466223"/>
          <a:ext cx="6696744" cy="40904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11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EE605220-A801-44A6-A949-BB602443A05B}"/>
              </a:ext>
            </a:extLst>
          </p:cNvPr>
          <p:cNvSpPr txBox="1"/>
          <p:nvPr/>
        </p:nvSpPr>
        <p:spPr>
          <a:xfrm>
            <a:off x="335360" y="1052736"/>
            <a:ext cx="6394412" cy="523220"/>
          </a:xfrm>
          <a:prstGeom prst="rect">
            <a:avLst/>
          </a:prstGeom>
          <a:noFill/>
        </p:spPr>
        <p:txBody>
          <a:bodyPr wrap="square">
            <a:spAutoFit/>
          </a:bodyPr>
          <a:lstStyle/>
          <a:p>
            <a:r>
              <a:rPr lang="ja-JP" altLang="en-US" sz="2800" dirty="0"/>
              <a:t>① 松江市における</a:t>
            </a:r>
            <a:r>
              <a:rPr lang="en-US" altLang="ja-JP" sz="2800" dirty="0"/>
              <a:t>SVS</a:t>
            </a:r>
            <a:r>
              <a:rPr lang="ja-JP" altLang="en-US" sz="2800" dirty="0"/>
              <a:t>導入の成果</a:t>
            </a:r>
          </a:p>
        </p:txBody>
      </p:sp>
      <p:sp>
        <p:nvSpPr>
          <p:cNvPr id="15" name="テキスト ボックス 14">
            <a:extLst>
              <a:ext uri="{FF2B5EF4-FFF2-40B4-BE49-F238E27FC236}">
                <a16:creationId xmlns:a16="http://schemas.microsoft.com/office/drawing/2014/main" id="{30CD8516-F09F-4E6D-AC70-D40BD7CD1644}"/>
              </a:ext>
            </a:extLst>
          </p:cNvPr>
          <p:cNvSpPr txBox="1"/>
          <p:nvPr/>
        </p:nvSpPr>
        <p:spPr>
          <a:xfrm>
            <a:off x="335360" y="2792929"/>
            <a:ext cx="7626457" cy="800219"/>
          </a:xfrm>
          <a:prstGeom prst="rect">
            <a:avLst/>
          </a:prstGeom>
          <a:noFill/>
        </p:spPr>
        <p:txBody>
          <a:bodyPr wrap="square">
            <a:spAutoFit/>
          </a:bodyPr>
          <a:lstStyle/>
          <a:p>
            <a:r>
              <a:rPr lang="ja-JP" altLang="en-US" sz="2800" dirty="0"/>
              <a:t>② 群馬県全県下における</a:t>
            </a:r>
            <a:r>
              <a:rPr lang="en-US" altLang="ja-JP" sz="2800" dirty="0"/>
              <a:t>SVS</a:t>
            </a:r>
            <a:r>
              <a:rPr lang="ja-JP" altLang="en-US" sz="2800" dirty="0"/>
              <a:t>導入の成果</a:t>
            </a:r>
            <a:endParaRPr lang="en-US" altLang="ja-JP" sz="2800" dirty="0"/>
          </a:p>
          <a:p>
            <a:r>
              <a:rPr lang="ja-JP" altLang="en-US" dirty="0"/>
              <a:t>       対象者：３歳児健診対象児</a:t>
            </a:r>
            <a:r>
              <a:rPr lang="en-US" altLang="ja-JP" dirty="0"/>
              <a:t>10,798</a:t>
            </a:r>
            <a:r>
              <a:rPr lang="ja-JP" altLang="en-US" dirty="0"/>
              <a:t>名　受診率</a:t>
            </a:r>
            <a:r>
              <a:rPr lang="en-US" altLang="ja-JP" dirty="0"/>
              <a:t>97.8%</a:t>
            </a:r>
            <a:r>
              <a:rPr lang="ja-JP" altLang="en-US" dirty="0"/>
              <a:t> </a:t>
            </a:r>
          </a:p>
        </p:txBody>
      </p:sp>
      <p:sp>
        <p:nvSpPr>
          <p:cNvPr id="17" name="テキスト ボックス 16">
            <a:extLst>
              <a:ext uri="{FF2B5EF4-FFF2-40B4-BE49-F238E27FC236}">
                <a16:creationId xmlns:a16="http://schemas.microsoft.com/office/drawing/2014/main" id="{59CE7C31-F6F8-4C64-9458-6D2A71E08BD1}"/>
              </a:ext>
            </a:extLst>
          </p:cNvPr>
          <p:cNvSpPr txBox="1"/>
          <p:nvPr/>
        </p:nvSpPr>
        <p:spPr>
          <a:xfrm>
            <a:off x="335360" y="4812932"/>
            <a:ext cx="7984656" cy="800219"/>
          </a:xfrm>
          <a:prstGeom prst="rect">
            <a:avLst/>
          </a:prstGeom>
          <a:noFill/>
        </p:spPr>
        <p:txBody>
          <a:bodyPr wrap="square">
            <a:spAutoFit/>
          </a:bodyPr>
          <a:lstStyle/>
          <a:p>
            <a:r>
              <a:rPr lang="ja-JP" altLang="en-US" sz="2800" dirty="0"/>
              <a:t>③ 静岡市における</a:t>
            </a:r>
            <a:r>
              <a:rPr lang="ja-JP" altLang="en-US" sz="2800" spc="-150" dirty="0"/>
              <a:t>プラスオプティクス導入の成果</a:t>
            </a:r>
            <a:endParaRPr lang="ja-JP" altLang="en-US" sz="2800" dirty="0"/>
          </a:p>
          <a:p>
            <a:r>
              <a:rPr lang="ja-JP" altLang="en-US" dirty="0"/>
              <a:t>       対象者：３年間の３歳児健診対象児</a:t>
            </a:r>
            <a:r>
              <a:rPr lang="en-US" altLang="ja-JP" dirty="0"/>
              <a:t>14,520</a:t>
            </a:r>
            <a:r>
              <a:rPr lang="ja-JP" altLang="en-US" dirty="0"/>
              <a:t>名</a:t>
            </a:r>
            <a:r>
              <a:rPr lang="en-US" altLang="ja-JP" dirty="0"/>
              <a:t>  </a:t>
            </a:r>
            <a:r>
              <a:rPr lang="ja-JP" altLang="en-US" dirty="0"/>
              <a:t>受診率</a:t>
            </a:r>
            <a:r>
              <a:rPr lang="en-US" altLang="ja-JP" dirty="0"/>
              <a:t>97.1%</a:t>
            </a:r>
          </a:p>
        </p:txBody>
      </p:sp>
      <p:graphicFrame>
        <p:nvGraphicFramePr>
          <p:cNvPr id="18" name="図表 17">
            <a:extLst>
              <a:ext uri="{FF2B5EF4-FFF2-40B4-BE49-F238E27FC236}">
                <a16:creationId xmlns:a16="http://schemas.microsoft.com/office/drawing/2014/main" id="{007F23F8-929C-4386-A2EE-765C62D07E47}"/>
              </a:ext>
            </a:extLst>
          </p:cNvPr>
          <p:cNvGraphicFramePr/>
          <p:nvPr>
            <p:extLst>
              <p:ext uri="{D42A27DB-BD31-4B8C-83A1-F6EECF244321}">
                <p14:modId xmlns:p14="http://schemas.microsoft.com/office/powerpoint/2010/main" val="2067379793"/>
              </p:ext>
            </p:extLst>
          </p:nvPr>
        </p:nvGraphicFramePr>
        <p:xfrm>
          <a:off x="696000" y="5331439"/>
          <a:ext cx="6096000" cy="1526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図表 18">
            <a:extLst>
              <a:ext uri="{FF2B5EF4-FFF2-40B4-BE49-F238E27FC236}">
                <a16:creationId xmlns:a16="http://schemas.microsoft.com/office/drawing/2014/main" id="{B86B209E-7434-4D71-9F9D-7EA3DD51AFD7}"/>
              </a:ext>
            </a:extLst>
          </p:cNvPr>
          <p:cNvGraphicFramePr/>
          <p:nvPr>
            <p:extLst>
              <p:ext uri="{D42A27DB-BD31-4B8C-83A1-F6EECF244321}">
                <p14:modId xmlns:p14="http://schemas.microsoft.com/office/powerpoint/2010/main" val="1352639460"/>
              </p:ext>
            </p:extLst>
          </p:nvPr>
        </p:nvGraphicFramePr>
        <p:xfrm>
          <a:off x="696000" y="3362914"/>
          <a:ext cx="6096000" cy="15262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0" name="図表 19">
            <a:extLst>
              <a:ext uri="{FF2B5EF4-FFF2-40B4-BE49-F238E27FC236}">
                <a16:creationId xmlns:a16="http://schemas.microsoft.com/office/drawing/2014/main" id="{203FB8CA-8013-4C0E-8933-E077BA240595}"/>
              </a:ext>
            </a:extLst>
          </p:cNvPr>
          <p:cNvGraphicFramePr/>
          <p:nvPr>
            <p:extLst>
              <p:ext uri="{D42A27DB-BD31-4B8C-83A1-F6EECF244321}">
                <p14:modId xmlns:p14="http://schemas.microsoft.com/office/powerpoint/2010/main" val="1786138072"/>
              </p:ext>
            </p:extLst>
          </p:nvPr>
        </p:nvGraphicFramePr>
        <p:xfrm>
          <a:off x="670496" y="1368338"/>
          <a:ext cx="6096000" cy="152623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フローチャート: 処理 9">
            <a:extLst>
              <a:ext uri="{FF2B5EF4-FFF2-40B4-BE49-F238E27FC236}">
                <a16:creationId xmlns:a16="http://schemas.microsoft.com/office/drawing/2014/main" id="{0EBC4629-2696-6944-68E9-2A925CFB3E7A}"/>
              </a:ext>
            </a:extLst>
          </p:cNvPr>
          <p:cNvSpPr/>
          <p:nvPr/>
        </p:nvSpPr>
        <p:spPr>
          <a:xfrm>
            <a:off x="696000" y="180000"/>
            <a:ext cx="10800000" cy="720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3600"/>
              <a:t>屈折検査導入による要治療児発見率</a:t>
            </a:r>
            <a:endParaRPr lang="ja-JP" altLang="en-US" sz="3600" dirty="0"/>
          </a:p>
        </p:txBody>
      </p:sp>
      <p:grpSp>
        <p:nvGrpSpPr>
          <p:cNvPr id="6" name="グループ化 5">
            <a:extLst>
              <a:ext uri="{FF2B5EF4-FFF2-40B4-BE49-F238E27FC236}">
                <a16:creationId xmlns:a16="http://schemas.microsoft.com/office/drawing/2014/main" id="{99515DC5-13AC-9FF1-B326-444F08FC0CA5}"/>
              </a:ext>
            </a:extLst>
          </p:cNvPr>
          <p:cNvGrpSpPr/>
          <p:nvPr/>
        </p:nvGrpSpPr>
        <p:grpSpPr>
          <a:xfrm>
            <a:off x="7127136" y="1124744"/>
            <a:ext cx="4796313" cy="2817076"/>
            <a:chOff x="7349242" y="1037347"/>
            <a:chExt cx="4796313" cy="2817076"/>
          </a:xfrm>
        </p:grpSpPr>
        <p:pic>
          <p:nvPicPr>
            <p:cNvPr id="11" name="図 10">
              <a:extLst>
                <a:ext uri="{FF2B5EF4-FFF2-40B4-BE49-F238E27FC236}">
                  <a16:creationId xmlns:a16="http://schemas.microsoft.com/office/drawing/2014/main" id="{00308456-1969-963D-0C27-C0D9754F206C}"/>
                </a:ext>
              </a:extLst>
            </p:cNvPr>
            <p:cNvPicPr/>
            <p:nvPr/>
          </p:nvPicPr>
          <p:blipFill rotWithShape="1">
            <a:blip r:embed="rId18">
              <a:extLst>
                <a:ext uri="{28A0092B-C50C-407E-A947-70E740481C1C}">
                  <a14:useLocalDpi xmlns:a14="http://schemas.microsoft.com/office/drawing/2010/main" val="0"/>
                </a:ext>
              </a:extLst>
            </a:blip>
            <a:srcRect l="4935" t="9574" r="29655" b="24331"/>
            <a:stretch/>
          </p:blipFill>
          <p:spPr bwMode="auto">
            <a:xfrm rot="60000">
              <a:off x="7865819" y="1821884"/>
              <a:ext cx="3645348" cy="1550111"/>
            </a:xfrm>
            <a:prstGeom prst="rect">
              <a:avLst/>
            </a:prstGeom>
            <a:ln>
              <a:noFill/>
            </a:ln>
            <a:extLst>
              <a:ext uri="{53640926-AAD7-44D8-BBD7-CCE9431645EC}">
                <a14:shadowObscured xmlns:a14="http://schemas.microsoft.com/office/drawing/2010/main"/>
              </a:ext>
            </a:extLst>
          </p:spPr>
        </p:pic>
        <p:sp>
          <p:nvSpPr>
            <p:cNvPr id="12" name="下矢印 6">
              <a:extLst>
                <a:ext uri="{FF2B5EF4-FFF2-40B4-BE49-F238E27FC236}">
                  <a16:creationId xmlns:a16="http://schemas.microsoft.com/office/drawing/2014/main" id="{795CCD08-EA05-6B16-C6F6-ECCB31C833B4}"/>
                </a:ext>
              </a:extLst>
            </p:cNvPr>
            <p:cNvSpPr/>
            <p:nvPr/>
          </p:nvSpPr>
          <p:spPr>
            <a:xfrm>
              <a:off x="8455990" y="1936552"/>
              <a:ext cx="132834" cy="10676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p>
          </p:txBody>
        </p:sp>
        <p:sp>
          <p:nvSpPr>
            <p:cNvPr id="16" name="テキスト ボックス 15">
              <a:extLst>
                <a:ext uri="{FF2B5EF4-FFF2-40B4-BE49-F238E27FC236}">
                  <a16:creationId xmlns:a16="http://schemas.microsoft.com/office/drawing/2014/main" id="{C52AC73F-8D8B-6106-79DA-2E605F8830CF}"/>
                </a:ext>
              </a:extLst>
            </p:cNvPr>
            <p:cNvSpPr txBox="1"/>
            <p:nvPr/>
          </p:nvSpPr>
          <p:spPr>
            <a:xfrm>
              <a:off x="10582484" y="1037347"/>
              <a:ext cx="1336180" cy="55399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0" rIns="0" rtlCol="0">
              <a:spAutoFit/>
            </a:bodyPr>
            <a:lstStyle/>
            <a:p>
              <a:pPr algn="ctr"/>
              <a:r>
                <a:rPr lang="en-US" altLang="ja-JP" sz="1400" dirty="0">
                  <a:latin typeface="Meiryo UI" panose="020B0604030504040204" pitchFamily="34" charset="-128"/>
                  <a:ea typeface="Meiryo UI" panose="020B0604030504040204" pitchFamily="34" charset="-128"/>
                </a:rPr>
                <a:t>SVS</a:t>
              </a:r>
              <a:r>
                <a:rPr lang="ja-JP" altLang="en-US" sz="1400" dirty="0">
                  <a:latin typeface="Meiryo UI" panose="020B0604030504040204" pitchFamily="34" charset="-128"/>
                  <a:ea typeface="Meiryo UI" panose="020B0604030504040204" pitchFamily="34" charset="-128"/>
                </a:rPr>
                <a:t>導入後</a:t>
              </a:r>
              <a:endParaRPr lang="en-US" altLang="ja-JP" sz="1400" dirty="0">
                <a:latin typeface="Meiryo UI" panose="020B0604030504040204" pitchFamily="34" charset="-128"/>
                <a:ea typeface="Meiryo UI" panose="020B0604030504040204" pitchFamily="34" charset="-128"/>
              </a:endParaRPr>
            </a:p>
            <a:p>
              <a:pPr algn="ctr"/>
              <a:r>
                <a:rPr lang="en-US" altLang="ja-JP" sz="1600" b="1" dirty="0">
                  <a:latin typeface="Meiryo UI" panose="020B0604030504040204" pitchFamily="34" charset="-128"/>
                  <a:ea typeface="Meiryo UI" panose="020B0604030504040204" pitchFamily="34" charset="-128"/>
                </a:rPr>
                <a:t>3.0</a:t>
              </a:r>
              <a:r>
                <a:rPr lang="en-US" altLang="ja-JP" sz="1400" dirty="0">
                  <a:latin typeface="Meiryo UI" panose="020B0604030504040204" pitchFamily="34" charset="-128"/>
                  <a:ea typeface="Meiryo UI" panose="020B0604030504040204" pitchFamily="34" charset="-128"/>
                </a:rPr>
                <a:t>%</a:t>
              </a:r>
              <a:r>
                <a:rPr lang="en-US" altLang="ja-JP" sz="1600" b="1" dirty="0">
                  <a:latin typeface="Meiryo UI" panose="020B0604030504040204" pitchFamily="34" charset="-128"/>
                  <a:ea typeface="Meiryo UI" panose="020B0604030504040204" pitchFamily="34" charset="-128"/>
                </a:rPr>
                <a:t>, 3.6</a:t>
              </a:r>
              <a:r>
                <a:rPr lang="en-US" altLang="ja-JP" sz="1400" dirty="0">
                  <a:latin typeface="Meiryo UI" panose="020B0604030504040204" pitchFamily="34" charset="-128"/>
                  <a:ea typeface="Meiryo UI" panose="020B0604030504040204" pitchFamily="34" charset="-128"/>
                </a:rPr>
                <a:t>%</a:t>
              </a:r>
              <a:endParaRPr lang="ja-JP" altLang="en-US" sz="1600" dirty="0">
                <a:latin typeface="Meiryo UI" panose="020B0604030504040204" pitchFamily="34" charset="-128"/>
                <a:ea typeface="Meiryo UI" panose="020B0604030504040204" pitchFamily="34" charset="-128"/>
              </a:endParaRPr>
            </a:p>
          </p:txBody>
        </p:sp>
        <p:sp>
          <p:nvSpPr>
            <p:cNvPr id="21" name="テキスト ボックス 20">
              <a:extLst>
                <a:ext uri="{FF2B5EF4-FFF2-40B4-BE49-F238E27FC236}">
                  <a16:creationId xmlns:a16="http://schemas.microsoft.com/office/drawing/2014/main" id="{C0A09506-3E0F-CDD1-05D7-2FF28B560E65}"/>
                </a:ext>
              </a:extLst>
            </p:cNvPr>
            <p:cNvSpPr txBox="1"/>
            <p:nvPr/>
          </p:nvSpPr>
          <p:spPr>
            <a:xfrm>
              <a:off x="9341346" y="1090996"/>
              <a:ext cx="1054396" cy="677108"/>
            </a:xfrm>
            <a:prstGeom prst="rect">
              <a:avLst/>
            </a:prstGeom>
            <a:solidFill>
              <a:schemeClr val="accent1">
                <a:alpha val="50000"/>
              </a:schemeClr>
            </a:solidFill>
            <a:ln>
              <a:solidFill>
                <a:schemeClr val="tx2"/>
              </a:solidFill>
            </a:ln>
          </p:spPr>
          <p:style>
            <a:lnRef idx="0">
              <a:scrgbClr r="0" g="0" b="0"/>
            </a:lnRef>
            <a:fillRef idx="0">
              <a:scrgbClr r="0" g="0" b="0"/>
            </a:fillRef>
            <a:effectRef idx="0">
              <a:scrgbClr r="0" g="0" b="0"/>
            </a:effectRef>
            <a:fontRef idx="minor">
              <a:schemeClr val="lt1"/>
            </a:fontRef>
          </p:style>
          <p:txBody>
            <a:bodyPr wrap="square" lIns="0" tIns="0" rIns="0" bIns="0" rtlCol="0">
              <a:spAutoFit/>
            </a:bodyPr>
            <a:lstStyle/>
            <a:p>
              <a:pPr algn="ctr"/>
              <a:r>
                <a:rPr lang="ja-JP" altLang="en-US" sz="1400" dirty="0">
                  <a:solidFill>
                    <a:schemeClr val="tx1"/>
                  </a:solidFill>
                  <a:latin typeface="Meiryo UI" panose="020B0604030504040204" pitchFamily="34" charset="-128"/>
                  <a:ea typeface="Meiryo UI" panose="020B0604030504040204" pitchFamily="34" charset="-128"/>
                </a:rPr>
                <a:t>レチノマックス使用</a:t>
              </a:r>
              <a:endParaRPr lang="en-US" altLang="ja-JP" sz="1400" dirty="0">
                <a:solidFill>
                  <a:schemeClr val="tx1"/>
                </a:solidFill>
                <a:latin typeface="Meiryo UI" panose="020B0604030504040204" pitchFamily="34" charset="-128"/>
                <a:ea typeface="Meiryo UI" panose="020B0604030504040204" pitchFamily="34" charset="-128"/>
              </a:endParaRPr>
            </a:p>
            <a:p>
              <a:pPr algn="ctr"/>
              <a:r>
                <a:rPr lang="ja-JP" altLang="en-US" sz="1400" dirty="0">
                  <a:solidFill>
                    <a:schemeClr val="tx1"/>
                  </a:solidFill>
                  <a:latin typeface="Meiryo UI" panose="020B0604030504040204" pitchFamily="34" charset="-128"/>
                  <a:ea typeface="Meiryo UI" panose="020B0604030504040204" pitchFamily="34" charset="-128"/>
                </a:rPr>
                <a:t>平均</a:t>
              </a:r>
              <a:r>
                <a:rPr lang="en-US" altLang="ja-JP" sz="1600" b="1" dirty="0">
                  <a:solidFill>
                    <a:schemeClr val="tx1"/>
                  </a:solidFill>
                  <a:latin typeface="Meiryo UI" panose="020B0604030504040204" pitchFamily="34" charset="-128"/>
                  <a:ea typeface="Meiryo UI" panose="020B0604030504040204" pitchFamily="34" charset="-128"/>
                </a:rPr>
                <a:t> 1.7</a:t>
              </a:r>
              <a:r>
                <a:rPr lang="en-US" altLang="ja-JP" sz="1400" dirty="0">
                  <a:solidFill>
                    <a:schemeClr val="tx1"/>
                  </a:solidFill>
                  <a:latin typeface="Meiryo UI" panose="020B0604030504040204" pitchFamily="34" charset="-128"/>
                  <a:ea typeface="Meiryo UI" panose="020B0604030504040204" pitchFamily="34" charset="-128"/>
                </a:rPr>
                <a:t>%</a:t>
              </a:r>
              <a:endParaRPr lang="ja-JP" altLang="en-US" sz="1600" dirty="0">
                <a:solidFill>
                  <a:schemeClr val="tx1"/>
                </a:solidFill>
                <a:latin typeface="Meiryo UI" panose="020B0604030504040204" pitchFamily="34" charset="-128"/>
                <a:ea typeface="Meiryo UI" panose="020B0604030504040204" pitchFamily="34" charset="-128"/>
              </a:endParaRPr>
            </a:p>
          </p:txBody>
        </p:sp>
        <p:sp>
          <p:nvSpPr>
            <p:cNvPr id="22" name="下矢印 11">
              <a:extLst>
                <a:ext uri="{FF2B5EF4-FFF2-40B4-BE49-F238E27FC236}">
                  <a16:creationId xmlns:a16="http://schemas.microsoft.com/office/drawing/2014/main" id="{E45E6843-2FFA-2328-E3BE-4AE9DBFAA6B7}"/>
                </a:ext>
              </a:extLst>
            </p:cNvPr>
            <p:cNvSpPr/>
            <p:nvPr/>
          </p:nvSpPr>
          <p:spPr>
            <a:xfrm>
              <a:off x="11117740" y="1649335"/>
              <a:ext cx="132834" cy="246617"/>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400"/>
            </a:p>
          </p:txBody>
        </p:sp>
        <p:sp>
          <p:nvSpPr>
            <p:cNvPr id="23" name="下矢印 11">
              <a:extLst>
                <a:ext uri="{FF2B5EF4-FFF2-40B4-BE49-F238E27FC236}">
                  <a16:creationId xmlns:a16="http://schemas.microsoft.com/office/drawing/2014/main" id="{A3C5AB4A-AF02-AA58-9547-401478EFFBA0}"/>
                </a:ext>
              </a:extLst>
            </p:cNvPr>
            <p:cNvSpPr/>
            <p:nvPr/>
          </p:nvSpPr>
          <p:spPr>
            <a:xfrm>
              <a:off x="10843898" y="1808718"/>
              <a:ext cx="132834" cy="246617"/>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400"/>
            </a:p>
          </p:txBody>
        </p:sp>
        <p:sp>
          <p:nvSpPr>
            <p:cNvPr id="24" name="テキスト ボックス 23">
              <a:extLst>
                <a:ext uri="{FF2B5EF4-FFF2-40B4-BE49-F238E27FC236}">
                  <a16:creationId xmlns:a16="http://schemas.microsoft.com/office/drawing/2014/main" id="{BD9C0976-851B-28EF-9A31-BE548C1433C8}"/>
                </a:ext>
              </a:extLst>
            </p:cNvPr>
            <p:cNvSpPr txBox="1"/>
            <p:nvPr/>
          </p:nvSpPr>
          <p:spPr>
            <a:xfrm>
              <a:off x="7824155" y="1407126"/>
              <a:ext cx="1330449" cy="461665"/>
            </a:xfrm>
            <a:prstGeom prst="rect">
              <a:avLst/>
            </a:prstGeom>
            <a:solidFill>
              <a:schemeClr val="accent1">
                <a:alpha val="50000"/>
              </a:schemeClr>
            </a:solidFill>
            <a:ln>
              <a:solidFill>
                <a:schemeClr val="tx2"/>
              </a:solidFill>
            </a:ln>
          </p:spPr>
          <p:style>
            <a:lnRef idx="0">
              <a:scrgbClr r="0" g="0" b="0"/>
            </a:lnRef>
            <a:fillRef idx="0">
              <a:scrgbClr r="0" g="0" b="0"/>
            </a:fillRef>
            <a:effectRef idx="0">
              <a:scrgbClr r="0" g="0" b="0"/>
            </a:effectRef>
            <a:fontRef idx="minor">
              <a:schemeClr val="lt1"/>
            </a:fontRef>
          </p:style>
          <p:txBody>
            <a:bodyPr wrap="square" lIns="0" tIns="0" rIns="0" bIns="0" rtlCol="0">
              <a:spAutoFit/>
            </a:bodyPr>
            <a:lstStyle/>
            <a:p>
              <a:pPr algn="ctr"/>
              <a:r>
                <a:rPr lang="ja-JP" altLang="en-US" sz="1400" dirty="0">
                  <a:solidFill>
                    <a:schemeClr val="tx1"/>
                  </a:solidFill>
                  <a:latin typeface="Meiryo UI" panose="020B0604030504040204" pitchFamily="34" charset="-128"/>
                  <a:ea typeface="Meiryo UI" panose="020B0604030504040204" pitchFamily="34" charset="-128"/>
                </a:rPr>
                <a:t>屈折検査導入前</a:t>
              </a:r>
              <a:r>
                <a:rPr lang="en-US" altLang="ja-JP" sz="1600" b="1" dirty="0">
                  <a:solidFill>
                    <a:schemeClr val="tx1"/>
                  </a:solidFill>
                  <a:latin typeface="Meiryo UI" panose="020B0604030504040204" pitchFamily="34" charset="-128"/>
                  <a:ea typeface="Meiryo UI" panose="020B0604030504040204" pitchFamily="34" charset="-128"/>
                </a:rPr>
                <a:t>0.6</a:t>
              </a:r>
              <a:r>
                <a:rPr lang="en-US" altLang="ja-JP" sz="1400" dirty="0">
                  <a:solidFill>
                    <a:schemeClr val="tx1"/>
                  </a:solidFill>
                  <a:latin typeface="Meiryo UI" panose="020B0604030504040204" pitchFamily="34" charset="-128"/>
                  <a:ea typeface="Meiryo UI" panose="020B0604030504040204" pitchFamily="34" charset="-128"/>
                </a:rPr>
                <a:t>%</a:t>
              </a:r>
              <a:endParaRPr lang="ja-JP" altLang="en-US" sz="1600" dirty="0">
                <a:solidFill>
                  <a:schemeClr val="tx1"/>
                </a:solidFill>
                <a:latin typeface="Meiryo UI" panose="020B0604030504040204" pitchFamily="34" charset="-128"/>
                <a:ea typeface="Meiryo UI" panose="020B0604030504040204" pitchFamily="34" charset="-128"/>
              </a:endParaRPr>
            </a:p>
          </p:txBody>
        </p:sp>
        <p:sp>
          <p:nvSpPr>
            <p:cNvPr id="25" name="テキスト ボックス 24">
              <a:extLst>
                <a:ext uri="{FF2B5EF4-FFF2-40B4-BE49-F238E27FC236}">
                  <a16:creationId xmlns:a16="http://schemas.microsoft.com/office/drawing/2014/main" id="{7097BB4B-43DB-9FE8-A6BD-C0029A58856E}"/>
                </a:ext>
              </a:extLst>
            </p:cNvPr>
            <p:cNvSpPr txBox="1"/>
            <p:nvPr/>
          </p:nvSpPr>
          <p:spPr>
            <a:xfrm>
              <a:off x="8554401" y="3454313"/>
              <a:ext cx="3570398" cy="400110"/>
            </a:xfrm>
            <a:prstGeom prst="rect">
              <a:avLst/>
            </a:prstGeom>
            <a:noFill/>
          </p:spPr>
          <p:txBody>
            <a:bodyPr wrap="square">
              <a:spAutoFit/>
            </a:bodyPr>
            <a:lstStyle/>
            <a:p>
              <a:r>
                <a:rPr lang="ja-JP" altLang="en-US" sz="1000" dirty="0"/>
                <a:t>野田佐知子ら：松江市</a:t>
              </a:r>
              <a:r>
                <a:rPr lang="en-US" altLang="ja-JP" sz="1000" dirty="0"/>
                <a:t>3</a:t>
              </a:r>
              <a:r>
                <a:rPr lang="ja-JP" altLang="en-US" sz="1000" dirty="0"/>
                <a:t>歳児眼科健診の</a:t>
              </a:r>
              <a:r>
                <a:rPr lang="en-US" altLang="ja-JP" sz="1000" dirty="0"/>
                <a:t>11</a:t>
              </a:r>
              <a:r>
                <a:rPr lang="ja-JP" altLang="en-US" sz="1000" dirty="0"/>
                <a:t>年間の結果報告</a:t>
              </a:r>
              <a:r>
                <a:rPr lang="en-US" altLang="ja-JP" sz="1000" dirty="0"/>
                <a:t>. </a:t>
              </a:r>
            </a:p>
            <a:p>
              <a:r>
                <a:rPr lang="en-US" altLang="ja-JP" sz="1000" dirty="0"/>
                <a:t>2020 </a:t>
              </a:r>
              <a:r>
                <a:rPr lang="ja-JP" altLang="en-US" sz="1000" dirty="0"/>
                <a:t>眼臨紀 </a:t>
              </a:r>
            </a:p>
          </p:txBody>
        </p:sp>
        <p:sp>
          <p:nvSpPr>
            <p:cNvPr id="26" name="テキスト ボックス 25">
              <a:extLst>
                <a:ext uri="{FF2B5EF4-FFF2-40B4-BE49-F238E27FC236}">
                  <a16:creationId xmlns:a16="http://schemas.microsoft.com/office/drawing/2014/main" id="{4B49FD7F-504A-805C-4AD8-0A001FD33428}"/>
                </a:ext>
              </a:extLst>
            </p:cNvPr>
            <p:cNvSpPr txBox="1"/>
            <p:nvPr/>
          </p:nvSpPr>
          <p:spPr>
            <a:xfrm>
              <a:off x="11521504" y="2047175"/>
              <a:ext cx="624051" cy="646331"/>
            </a:xfrm>
            <a:prstGeom prst="rect">
              <a:avLst/>
            </a:prstGeom>
            <a:noFill/>
          </p:spPr>
          <p:txBody>
            <a:bodyPr wrap="square" lIns="0" rIns="0">
              <a:spAutoFit/>
            </a:bodyPr>
            <a:lstStyle/>
            <a:p>
              <a:pPr algn="ctr"/>
              <a:r>
                <a:rPr lang="ja-JP" altLang="en-US" sz="900" dirty="0"/>
                <a:t>不同視弱視および屈折異常弱視の発見率</a:t>
              </a:r>
            </a:p>
          </p:txBody>
        </p:sp>
        <p:grpSp>
          <p:nvGrpSpPr>
            <p:cNvPr id="5" name="グループ化 4">
              <a:extLst>
                <a:ext uri="{FF2B5EF4-FFF2-40B4-BE49-F238E27FC236}">
                  <a16:creationId xmlns:a16="http://schemas.microsoft.com/office/drawing/2014/main" id="{3458DC3B-6288-700C-2545-18D7639B2A51}"/>
                </a:ext>
              </a:extLst>
            </p:cNvPr>
            <p:cNvGrpSpPr/>
            <p:nvPr/>
          </p:nvGrpSpPr>
          <p:grpSpPr>
            <a:xfrm>
              <a:off x="7349242" y="2185675"/>
              <a:ext cx="859661" cy="507831"/>
              <a:chOff x="7396456" y="2640661"/>
              <a:chExt cx="859661" cy="507831"/>
            </a:xfrm>
          </p:grpSpPr>
          <p:sp>
            <p:nvSpPr>
              <p:cNvPr id="27" name="テキスト ボックス 26">
                <a:extLst>
                  <a:ext uri="{FF2B5EF4-FFF2-40B4-BE49-F238E27FC236}">
                    <a16:creationId xmlns:a16="http://schemas.microsoft.com/office/drawing/2014/main" id="{44EA1D97-8126-23D9-B2A9-18BBC9D14BDC}"/>
                  </a:ext>
                </a:extLst>
              </p:cNvPr>
              <p:cNvSpPr txBox="1"/>
              <p:nvPr/>
            </p:nvSpPr>
            <p:spPr>
              <a:xfrm>
                <a:off x="7505180" y="2640661"/>
                <a:ext cx="750937" cy="507831"/>
              </a:xfrm>
              <a:prstGeom prst="rect">
                <a:avLst/>
              </a:prstGeom>
              <a:noFill/>
            </p:spPr>
            <p:txBody>
              <a:bodyPr wrap="square" lIns="0" rIns="0">
                <a:spAutoFit/>
              </a:bodyPr>
              <a:lstStyle/>
              <a:p>
                <a:r>
                  <a:rPr lang="ja-JP" altLang="en-US" sz="900" dirty="0"/>
                  <a:t>不同視弱視</a:t>
                </a:r>
                <a:endParaRPr lang="en-US" altLang="ja-JP" sz="900" dirty="0"/>
              </a:p>
              <a:p>
                <a:r>
                  <a:rPr lang="ja-JP" altLang="en-US" sz="900" dirty="0"/>
                  <a:t>屈折異常弱視</a:t>
                </a:r>
                <a:endParaRPr lang="en-US" altLang="ja-JP" sz="900" dirty="0"/>
              </a:p>
              <a:p>
                <a:pPr algn="ctr"/>
                <a:r>
                  <a:rPr lang="ja-JP" altLang="en-US" sz="900" dirty="0"/>
                  <a:t>人数</a:t>
                </a:r>
              </a:p>
            </p:txBody>
          </p:sp>
          <p:sp>
            <p:nvSpPr>
              <p:cNvPr id="3" name="正方形/長方形 2">
                <a:extLst>
                  <a:ext uri="{FF2B5EF4-FFF2-40B4-BE49-F238E27FC236}">
                    <a16:creationId xmlns:a16="http://schemas.microsoft.com/office/drawing/2014/main" id="{DDF6078D-D7BF-F3CA-85DD-A8F0E880312D}"/>
                  </a:ext>
                </a:extLst>
              </p:cNvPr>
              <p:cNvSpPr/>
              <p:nvPr/>
            </p:nvSpPr>
            <p:spPr>
              <a:xfrm>
                <a:off x="7396456" y="2690012"/>
                <a:ext cx="72000" cy="72000"/>
              </a:xfrm>
              <a:prstGeom prst="rect">
                <a:avLst/>
              </a:prstGeom>
              <a:solidFill>
                <a:schemeClr val="tx1">
                  <a:lumMod val="65000"/>
                  <a:lumOff val="3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75654AE8-8714-C0E7-9789-629D261303EE}"/>
                  </a:ext>
                </a:extLst>
              </p:cNvPr>
              <p:cNvSpPr/>
              <p:nvPr/>
            </p:nvSpPr>
            <p:spPr>
              <a:xfrm>
                <a:off x="7396456" y="2851949"/>
                <a:ext cx="72000" cy="72000"/>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53173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図表 2">
            <a:extLst>
              <a:ext uri="{FF2B5EF4-FFF2-40B4-BE49-F238E27FC236}">
                <a16:creationId xmlns:a16="http://schemas.microsoft.com/office/drawing/2014/main" id="{8942A119-B9D6-4DAC-A6DF-C73842F54009}"/>
              </a:ext>
            </a:extLst>
          </p:cNvPr>
          <p:cNvGraphicFramePr/>
          <p:nvPr>
            <p:extLst>
              <p:ext uri="{D42A27DB-BD31-4B8C-83A1-F6EECF244321}">
                <p14:modId xmlns:p14="http://schemas.microsoft.com/office/powerpoint/2010/main" val="932873024"/>
              </p:ext>
            </p:extLst>
          </p:nvPr>
        </p:nvGraphicFramePr>
        <p:xfrm>
          <a:off x="507347" y="4051646"/>
          <a:ext cx="10799998" cy="1982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フローチャート: 処理 6">
            <a:extLst>
              <a:ext uri="{FF2B5EF4-FFF2-40B4-BE49-F238E27FC236}">
                <a16:creationId xmlns:a16="http://schemas.microsoft.com/office/drawing/2014/main" id="{B61BED75-00CE-4836-9BFA-A223B6DAFB96}"/>
              </a:ext>
            </a:extLst>
          </p:cNvPr>
          <p:cNvSpPr/>
          <p:nvPr/>
        </p:nvSpPr>
        <p:spPr>
          <a:xfrm>
            <a:off x="507347" y="1238710"/>
            <a:ext cx="11177306" cy="1982704"/>
          </a:xfrm>
          <a:prstGeom prst="flowChartProcess">
            <a:avLst/>
          </a:prstGeom>
          <a:ln w="38100">
            <a:solidFill>
              <a:srgbClr val="515375"/>
            </a:solidFill>
          </a:ln>
        </p:spPr>
        <p:style>
          <a:lnRef idx="2">
            <a:schemeClr val="dk1"/>
          </a:lnRef>
          <a:fillRef idx="1">
            <a:schemeClr val="lt1"/>
          </a:fillRef>
          <a:effectRef idx="0">
            <a:schemeClr val="dk1"/>
          </a:effectRef>
          <a:fontRef idx="minor">
            <a:schemeClr val="dk1"/>
          </a:fontRef>
        </p:style>
        <p:txBody>
          <a:bodyPr lIns="36000" tIns="180000" rIns="36000" rtlCol="0" anchor="ctr"/>
          <a:lstStyle/>
          <a:p>
            <a:pPr marL="180000">
              <a:lnSpc>
                <a:spcPct val="120000"/>
              </a:lnSpc>
            </a:pPr>
            <a:r>
              <a:rPr lang="ja-JP" altLang="en-US" sz="4000" dirty="0">
                <a:solidFill>
                  <a:prstClr val="black"/>
                </a:solidFill>
                <a:latin typeface="メイリオ" panose="020B0604030504040204" pitchFamily="50" charset="-128"/>
              </a:rPr>
              <a:t>視力検査</a:t>
            </a:r>
            <a:r>
              <a:rPr lang="ja-JP" altLang="en-US" sz="3600" dirty="0">
                <a:solidFill>
                  <a:prstClr val="black"/>
                </a:solidFill>
                <a:latin typeface="メイリオ" panose="020B0604030504040204" pitchFamily="50" charset="-128"/>
              </a:rPr>
              <a:t>可能率は</a:t>
            </a:r>
            <a:r>
              <a:rPr lang="ja-JP" altLang="en-US" sz="3600" dirty="0">
                <a:solidFill>
                  <a:schemeClr val="accent1"/>
                </a:solidFill>
                <a:latin typeface="メイリオ" panose="020B0604030504040204" pitchFamily="50" charset="-128"/>
              </a:rPr>
              <a:t> </a:t>
            </a:r>
            <a:r>
              <a:rPr lang="en-US" altLang="ja-JP" sz="4000" b="1" dirty="0">
                <a:solidFill>
                  <a:schemeClr val="accent1"/>
                </a:solidFill>
                <a:latin typeface="メイリオ" panose="020B0604030504040204" pitchFamily="50" charset="-128"/>
              </a:rPr>
              <a:t>84.6</a:t>
            </a:r>
            <a:r>
              <a:rPr lang="ja-JP" altLang="en-US" sz="3600" dirty="0">
                <a:solidFill>
                  <a:prstClr val="black"/>
                </a:solidFill>
                <a:latin typeface="メイリオ" panose="020B0604030504040204" pitchFamily="50" charset="-128"/>
              </a:rPr>
              <a:t>％ 視力</a:t>
            </a:r>
            <a:r>
              <a:rPr lang="ja-JP" altLang="en-US" sz="4000" dirty="0">
                <a:solidFill>
                  <a:prstClr val="black"/>
                </a:solidFill>
                <a:latin typeface="メイリオ" panose="020B0604030504040204" pitchFamily="50" charset="-128"/>
              </a:rPr>
              <a:t>異常あり</a:t>
            </a:r>
            <a:r>
              <a:rPr lang="ja-JP" altLang="en-US" sz="3600" dirty="0">
                <a:solidFill>
                  <a:prstClr val="black"/>
                </a:solidFill>
                <a:latin typeface="メイリオ" panose="020B0604030504040204" pitchFamily="50" charset="-128"/>
              </a:rPr>
              <a:t>は </a:t>
            </a:r>
            <a:r>
              <a:rPr lang="en-US" altLang="ja-JP" sz="4000" b="1" dirty="0">
                <a:solidFill>
                  <a:schemeClr val="accent1"/>
                </a:solidFill>
                <a:latin typeface="メイリオ" panose="020B0604030504040204" pitchFamily="50" charset="-128"/>
              </a:rPr>
              <a:t>3.0</a:t>
            </a:r>
            <a:r>
              <a:rPr lang="ja-JP" altLang="en-US" sz="3600" dirty="0">
                <a:solidFill>
                  <a:prstClr val="black"/>
                </a:solidFill>
                <a:latin typeface="メイリオ" panose="020B0604030504040204" pitchFamily="50" charset="-128"/>
              </a:rPr>
              <a:t>％</a:t>
            </a:r>
            <a:endParaRPr lang="en-US" altLang="ja-JP" sz="3600" dirty="0">
              <a:solidFill>
                <a:prstClr val="black"/>
              </a:solidFill>
              <a:latin typeface="メイリオ" panose="020B0604030504040204" pitchFamily="50" charset="-128"/>
            </a:endParaRPr>
          </a:p>
          <a:p>
            <a:pPr marL="180000">
              <a:lnSpc>
                <a:spcPct val="120000"/>
              </a:lnSpc>
            </a:pPr>
            <a:r>
              <a:rPr lang="en-US" altLang="ja-JP" sz="4000" dirty="0">
                <a:solidFill>
                  <a:prstClr val="black"/>
                </a:solidFill>
                <a:latin typeface="メイリオ" panose="020B0604030504040204" pitchFamily="50" charset="-128"/>
              </a:rPr>
              <a:t>SVS</a:t>
            </a:r>
            <a:r>
              <a:rPr lang="ja-JP" altLang="en-US" sz="4000" dirty="0">
                <a:solidFill>
                  <a:prstClr val="black"/>
                </a:solidFill>
                <a:latin typeface="メイリオ" panose="020B0604030504040204" pitchFamily="50" charset="-128"/>
              </a:rPr>
              <a:t>検査</a:t>
            </a:r>
            <a:r>
              <a:rPr lang="ja-JP" altLang="en-US" sz="3600" dirty="0">
                <a:solidFill>
                  <a:prstClr val="black"/>
                </a:solidFill>
                <a:latin typeface="メイリオ" panose="020B0604030504040204" pitchFamily="50" charset="-128"/>
              </a:rPr>
              <a:t>可能率は </a:t>
            </a:r>
            <a:r>
              <a:rPr lang="en-US" altLang="ja-JP" sz="4000" b="1" dirty="0">
                <a:solidFill>
                  <a:schemeClr val="accent2"/>
                </a:solidFill>
                <a:latin typeface="メイリオ" panose="020B0604030504040204" pitchFamily="50" charset="-128"/>
              </a:rPr>
              <a:t>99.6</a:t>
            </a:r>
            <a:r>
              <a:rPr lang="ja-JP" altLang="en-US" sz="3600" dirty="0">
                <a:solidFill>
                  <a:prstClr val="black"/>
                </a:solidFill>
                <a:latin typeface="メイリオ" panose="020B0604030504040204" pitchFamily="50" charset="-128"/>
              </a:rPr>
              <a:t>％ 屈折</a:t>
            </a:r>
            <a:r>
              <a:rPr lang="ja-JP" altLang="en-US" sz="4000" dirty="0">
                <a:solidFill>
                  <a:prstClr val="black"/>
                </a:solidFill>
                <a:latin typeface="メイリオ" panose="020B0604030504040204" pitchFamily="50" charset="-128"/>
              </a:rPr>
              <a:t>異常あり</a:t>
            </a:r>
            <a:r>
              <a:rPr lang="ja-JP" altLang="en-US" sz="3600" dirty="0">
                <a:solidFill>
                  <a:prstClr val="black"/>
                </a:solidFill>
                <a:latin typeface="メイリオ" panose="020B0604030504040204" pitchFamily="50" charset="-128"/>
              </a:rPr>
              <a:t>は</a:t>
            </a:r>
            <a:r>
              <a:rPr lang="ja-JP" altLang="en-US" sz="4000" dirty="0">
                <a:solidFill>
                  <a:prstClr val="black"/>
                </a:solidFill>
                <a:latin typeface="メイリオ" panose="020B0604030504040204" pitchFamily="50" charset="-128"/>
              </a:rPr>
              <a:t> </a:t>
            </a:r>
            <a:r>
              <a:rPr lang="en-US" altLang="ja-JP" sz="4000" b="1" dirty="0">
                <a:solidFill>
                  <a:schemeClr val="accent2"/>
                </a:solidFill>
                <a:latin typeface="メイリオ" panose="020B0604030504040204" pitchFamily="50" charset="-128"/>
              </a:rPr>
              <a:t>8.1</a:t>
            </a:r>
            <a:r>
              <a:rPr lang="en-US" altLang="ja-JP" sz="3600" dirty="0">
                <a:solidFill>
                  <a:prstClr val="black"/>
                </a:solidFill>
                <a:latin typeface="メイリオ" panose="020B0604030504040204" pitchFamily="50" charset="-128"/>
              </a:rPr>
              <a:t>%</a:t>
            </a:r>
          </a:p>
        </p:txBody>
      </p:sp>
      <p:sp>
        <p:nvSpPr>
          <p:cNvPr id="9" name="テキスト ボックス 8">
            <a:extLst>
              <a:ext uri="{FF2B5EF4-FFF2-40B4-BE49-F238E27FC236}">
                <a16:creationId xmlns:a16="http://schemas.microsoft.com/office/drawing/2014/main" id="{2044A21A-BD12-4B2B-9E84-AA8F36D9790B}"/>
              </a:ext>
            </a:extLst>
          </p:cNvPr>
          <p:cNvSpPr txBox="1"/>
          <p:nvPr/>
        </p:nvSpPr>
        <p:spPr>
          <a:xfrm>
            <a:off x="4157008" y="219963"/>
            <a:ext cx="184731" cy="745571"/>
          </a:xfrm>
          <a:prstGeom prst="rect">
            <a:avLst/>
          </a:prstGeom>
          <a:solidFill>
            <a:schemeClr val="bg1"/>
          </a:solidFill>
        </p:spPr>
        <p:txBody>
          <a:bodyPr wrap="none" bIns="144000" rtlCol="0">
            <a:spAutoFit/>
          </a:bodyPr>
          <a:lstStyle/>
          <a:p>
            <a:endParaRPr lang="ja-JP" altLang="en-US" sz="3600" b="1" dirty="0"/>
          </a:p>
        </p:txBody>
      </p:sp>
      <p:sp>
        <p:nvSpPr>
          <p:cNvPr id="10" name="フローチャート: 処理 9">
            <a:extLst>
              <a:ext uri="{FF2B5EF4-FFF2-40B4-BE49-F238E27FC236}">
                <a16:creationId xmlns:a16="http://schemas.microsoft.com/office/drawing/2014/main" id="{3E72D596-6199-434A-8182-891DA3611D39}"/>
              </a:ext>
            </a:extLst>
          </p:cNvPr>
          <p:cNvSpPr/>
          <p:nvPr/>
        </p:nvSpPr>
        <p:spPr>
          <a:xfrm>
            <a:off x="696000" y="180000"/>
            <a:ext cx="10800000" cy="720000"/>
          </a:xfrm>
          <a:prstGeom prst="flowChartProcess">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defRPr/>
            </a:pPr>
            <a:r>
              <a:rPr kumimoji="0" lang="ja-JP" altLang="en-US" sz="3600" kern="0" dirty="0">
                <a:solidFill>
                  <a:prstClr val="white"/>
                </a:solidFill>
                <a:latin typeface="メイリオ"/>
                <a:ea typeface="メイリオ"/>
              </a:rPr>
              <a:t>検査可能率の向上</a:t>
            </a:r>
          </a:p>
        </p:txBody>
      </p:sp>
      <p:sp>
        <p:nvSpPr>
          <p:cNvPr id="12" name="テキスト ボックス 11">
            <a:extLst>
              <a:ext uri="{FF2B5EF4-FFF2-40B4-BE49-F238E27FC236}">
                <a16:creationId xmlns:a16="http://schemas.microsoft.com/office/drawing/2014/main" id="{243A1967-729F-BD62-BF7A-703C76C49ECB}"/>
              </a:ext>
            </a:extLst>
          </p:cNvPr>
          <p:cNvSpPr txBox="1"/>
          <p:nvPr/>
        </p:nvSpPr>
        <p:spPr>
          <a:xfrm>
            <a:off x="7120533" y="3266660"/>
            <a:ext cx="5040560" cy="446276"/>
          </a:xfrm>
          <a:prstGeom prst="rect">
            <a:avLst/>
          </a:prstGeom>
          <a:noFill/>
        </p:spPr>
        <p:txBody>
          <a:bodyPr wrap="square">
            <a:spAutoFit/>
          </a:bodyPr>
          <a:lstStyle/>
          <a:p>
            <a:pPr marL="457200" indent="-457200">
              <a:lnSpc>
                <a:spcPct val="120000"/>
              </a:lnSpc>
              <a:spcAft>
                <a:spcPts val="600"/>
              </a:spcAft>
              <a:buFont typeface="メイリオ" panose="020B0604030504040204" pitchFamily="50" charset="-128"/>
              <a:buChar char="※"/>
              <a:defRPr/>
            </a:pPr>
            <a:r>
              <a:rPr lang="ja-JP" altLang="en-US" sz="2000" dirty="0">
                <a:latin typeface="+mn-ea"/>
              </a:rPr>
              <a:t>群馬県令和</a:t>
            </a:r>
            <a:r>
              <a:rPr lang="en-US" altLang="ja-JP" sz="2000" dirty="0">
                <a:latin typeface="+mn-ea"/>
              </a:rPr>
              <a:t>2</a:t>
            </a:r>
            <a:r>
              <a:rPr lang="ja-JP" altLang="en-US" sz="2000" dirty="0">
                <a:latin typeface="+mn-ea"/>
              </a:rPr>
              <a:t>年度</a:t>
            </a:r>
            <a:r>
              <a:rPr lang="en-US" altLang="ja-JP" sz="2000" dirty="0">
                <a:latin typeface="+mn-ea"/>
              </a:rPr>
              <a:t>3</a:t>
            </a:r>
            <a:r>
              <a:rPr lang="ja-JP" altLang="en-US" sz="2000" dirty="0">
                <a:latin typeface="+mn-ea"/>
              </a:rPr>
              <a:t>歳児眼科健診結果</a:t>
            </a:r>
            <a:endParaRPr lang="en-US" altLang="ja-JP" sz="2000" dirty="0">
              <a:latin typeface="+mn-ea"/>
            </a:endParaRPr>
          </a:p>
        </p:txBody>
      </p:sp>
    </p:spTree>
    <p:extLst>
      <p:ext uri="{BB962C8B-B14F-4D97-AF65-F5344CB8AC3E}">
        <p14:creationId xmlns:p14="http://schemas.microsoft.com/office/powerpoint/2010/main" val="366148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524000" y="171192"/>
            <a:ext cx="914400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000" dirty="0">
              <a:solidFill>
                <a:schemeClr val="tx1"/>
              </a:solidFill>
              <a:latin typeface="メイリオ"/>
              <a:ea typeface="メイリオ"/>
            </a:endParaRPr>
          </a:p>
        </p:txBody>
      </p:sp>
      <p:sp>
        <p:nvSpPr>
          <p:cNvPr id="6" name="テキスト ボックス 5"/>
          <p:cNvSpPr txBox="1"/>
          <p:nvPr/>
        </p:nvSpPr>
        <p:spPr>
          <a:xfrm>
            <a:off x="264684" y="1026600"/>
            <a:ext cx="11767690" cy="461665"/>
          </a:xfrm>
          <a:prstGeom prst="rect">
            <a:avLst/>
          </a:prstGeom>
          <a:noFill/>
        </p:spPr>
        <p:txBody>
          <a:bodyPr wrap="square" rtlCol="0">
            <a:spAutoFit/>
          </a:bodyPr>
          <a:lstStyle/>
          <a:p>
            <a:pPr algn="ctr"/>
            <a:r>
              <a:rPr lang="ja-JP" altLang="en-US" sz="2400" dirty="0">
                <a:latin typeface="メイリオ"/>
                <a:ea typeface="メイリオ"/>
              </a:rPr>
              <a:t>ヒトは、どのような仕組みで、「目の前のものが見える」と感じるのか？</a:t>
            </a:r>
            <a:endParaRPr lang="en-US" altLang="ja-JP" sz="2400" dirty="0">
              <a:latin typeface="メイリオ"/>
              <a:ea typeface="メイリオ"/>
            </a:endParaRPr>
          </a:p>
        </p:txBody>
      </p:sp>
      <p:sp>
        <p:nvSpPr>
          <p:cNvPr id="17" name="テキスト ボックス 16">
            <a:extLst>
              <a:ext uri="{FF2B5EF4-FFF2-40B4-BE49-F238E27FC236}">
                <a16:creationId xmlns:a16="http://schemas.microsoft.com/office/drawing/2014/main" id="{081020D2-ED56-44D2-AC73-B642D21C30A2}"/>
              </a:ext>
            </a:extLst>
          </p:cNvPr>
          <p:cNvSpPr txBox="1"/>
          <p:nvPr/>
        </p:nvSpPr>
        <p:spPr>
          <a:xfrm>
            <a:off x="7519613" y="4116730"/>
            <a:ext cx="4121003" cy="1077218"/>
          </a:xfrm>
          <a:prstGeom prst="rect">
            <a:avLst/>
          </a:prstGeom>
          <a:noFill/>
        </p:spPr>
        <p:txBody>
          <a:bodyPr wrap="square" rtlCol="0">
            <a:spAutoFit/>
          </a:bodyPr>
          <a:lstStyle/>
          <a:p>
            <a:pPr algn="ctr"/>
            <a:r>
              <a:rPr lang="ja-JP" altLang="en-US" sz="3200" b="1" dirty="0">
                <a:latin typeface="メイリオ"/>
                <a:ea typeface="メイリオ"/>
              </a:rPr>
              <a:t>目から</a:t>
            </a:r>
            <a:r>
              <a:rPr lang="en-US" altLang="ja-JP" sz="3200" b="1" dirty="0">
                <a:solidFill>
                  <a:schemeClr val="accent2"/>
                </a:solidFill>
                <a:latin typeface="メイリオ"/>
                <a:ea typeface="メイリオ"/>
              </a:rPr>
              <a:t>80</a:t>
            </a:r>
            <a:r>
              <a:rPr lang="ja-JP" altLang="en-US" sz="3200" b="1" dirty="0">
                <a:solidFill>
                  <a:schemeClr val="accent2"/>
                </a:solidFill>
                <a:latin typeface="メイリオ"/>
                <a:ea typeface="メイリオ"/>
              </a:rPr>
              <a:t>～</a:t>
            </a:r>
            <a:r>
              <a:rPr lang="en-US" altLang="ja-JP" sz="3200" b="1" dirty="0">
                <a:solidFill>
                  <a:schemeClr val="accent2"/>
                </a:solidFill>
                <a:latin typeface="メイリオ"/>
                <a:ea typeface="メイリオ"/>
              </a:rPr>
              <a:t>90%</a:t>
            </a:r>
            <a:r>
              <a:rPr lang="ja-JP" altLang="en-US" sz="3200" b="1" dirty="0">
                <a:latin typeface="メイリオ"/>
                <a:ea typeface="メイリオ"/>
              </a:rPr>
              <a:t>の情報を得る</a:t>
            </a:r>
            <a:r>
              <a:rPr lang="ja-JP" altLang="en-US" sz="2800" b="1" dirty="0">
                <a:latin typeface="メイリオ"/>
                <a:ea typeface="メイリオ"/>
              </a:rPr>
              <a:t>と言われる</a:t>
            </a:r>
          </a:p>
        </p:txBody>
      </p:sp>
      <p:sp>
        <p:nvSpPr>
          <p:cNvPr id="14" name="角丸四角形 2">
            <a:extLst>
              <a:ext uri="{FF2B5EF4-FFF2-40B4-BE49-F238E27FC236}">
                <a16:creationId xmlns:a16="http://schemas.microsoft.com/office/drawing/2014/main" id="{47A93711-17C9-4740-90EA-C57294398E4F}"/>
              </a:ext>
            </a:extLst>
          </p:cNvPr>
          <p:cNvSpPr/>
          <p:nvPr/>
        </p:nvSpPr>
        <p:spPr>
          <a:xfrm>
            <a:off x="646427" y="213010"/>
            <a:ext cx="10800000" cy="720080"/>
          </a:xfrm>
          <a:prstGeom prst="roundRect">
            <a:avLst>
              <a:gd name="adj" fmla="val 0"/>
            </a:avLst>
          </a:prstGeom>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ja-JP" altLang="en-US" sz="3600" dirty="0">
                <a:solidFill>
                  <a:schemeClr val="bg1"/>
                </a:solidFill>
                <a:latin typeface="メイリオ"/>
                <a:ea typeface="メイリオ"/>
              </a:rPr>
              <a:t>「見える」とは</a:t>
            </a:r>
          </a:p>
        </p:txBody>
      </p:sp>
      <p:sp>
        <p:nvSpPr>
          <p:cNvPr id="16" name="Text Box 3">
            <a:extLst>
              <a:ext uri="{FF2B5EF4-FFF2-40B4-BE49-F238E27FC236}">
                <a16:creationId xmlns:a16="http://schemas.microsoft.com/office/drawing/2014/main" id="{36132C14-59EC-EB89-23A3-56B6E58D9168}"/>
              </a:ext>
            </a:extLst>
          </p:cNvPr>
          <p:cNvSpPr txBox="1">
            <a:spLocks noChangeArrowheads="1"/>
          </p:cNvSpPr>
          <p:nvPr/>
        </p:nvSpPr>
        <p:spPr bwMode="auto">
          <a:xfrm>
            <a:off x="210955" y="1553186"/>
            <a:ext cx="11767690" cy="1447883"/>
          </a:xfrm>
          <a:prstGeom prst="rect">
            <a:avLst/>
          </a:prstGeom>
          <a:ln w="44450">
            <a:solidFill>
              <a:schemeClr val="tx2"/>
            </a:solidFill>
          </a:ln>
        </p:spPr>
        <p:style>
          <a:lnRef idx="2">
            <a:schemeClr val="dk1"/>
          </a:lnRef>
          <a:fillRef idx="1001">
            <a:schemeClr val="dk2"/>
          </a:fillRef>
          <a:effectRef idx="0">
            <a:schemeClr val="dk1"/>
          </a:effectRef>
          <a:fontRef idx="minor">
            <a:schemeClr val="dk1"/>
          </a:fontRef>
        </p:style>
        <p:txBody>
          <a:bodyPr wrap="square" lIns="72000" tIns="108000" rIns="0" anchor="ctr" anchorCtr="1">
            <a:sp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eaLnBrk="1" hangingPunct="1"/>
            <a:r>
              <a:rPr lang="ja-JP" altLang="en-US" sz="2800" dirty="0">
                <a:solidFill>
                  <a:schemeClr val="bg1"/>
                </a:solidFill>
                <a:latin typeface="メイリオ"/>
                <a:ea typeface="メイリオ"/>
              </a:rPr>
              <a:t>見えるとは、目に入った光が、角膜⇒水晶体⇒硝子体を通って、網膜で像を結び、その情報が視神経を通って、脳に送られて、脳が映像として認識することをいう</a:t>
            </a:r>
          </a:p>
        </p:txBody>
      </p:sp>
      <p:grpSp>
        <p:nvGrpSpPr>
          <p:cNvPr id="5" name="グループ化 4">
            <a:extLst>
              <a:ext uri="{FF2B5EF4-FFF2-40B4-BE49-F238E27FC236}">
                <a16:creationId xmlns:a16="http://schemas.microsoft.com/office/drawing/2014/main" id="{90E9F924-9E9C-5E47-0642-70B6E36E0C60}"/>
              </a:ext>
            </a:extLst>
          </p:cNvPr>
          <p:cNvGrpSpPr/>
          <p:nvPr/>
        </p:nvGrpSpPr>
        <p:grpSpPr>
          <a:xfrm>
            <a:off x="551384" y="3123307"/>
            <a:ext cx="6741636" cy="3521683"/>
            <a:chOff x="2593691" y="2670294"/>
            <a:chExt cx="6741636" cy="3521683"/>
          </a:xfrm>
        </p:grpSpPr>
        <p:pic>
          <p:nvPicPr>
            <p:cNvPr id="15" name="図 14">
              <a:extLst>
                <a:ext uri="{FF2B5EF4-FFF2-40B4-BE49-F238E27FC236}">
                  <a16:creationId xmlns:a16="http://schemas.microsoft.com/office/drawing/2014/main" id="{BE70F09A-6B23-429A-ADA2-FD2A935267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87" t="11151" r="16365" b="3150"/>
            <a:stretch/>
          </p:blipFill>
          <p:spPr>
            <a:xfrm>
              <a:off x="4079776" y="2670294"/>
              <a:ext cx="3679525" cy="3521683"/>
            </a:xfrm>
            <a:prstGeom prst="rect">
              <a:avLst/>
            </a:prstGeom>
            <a:ln>
              <a:noFill/>
            </a:ln>
          </p:spPr>
        </p:pic>
        <p:grpSp>
          <p:nvGrpSpPr>
            <p:cNvPr id="34820" name="Group 4"/>
            <p:cNvGrpSpPr>
              <a:grpSpLocks/>
            </p:cNvGrpSpPr>
            <p:nvPr/>
          </p:nvGrpSpPr>
          <p:grpSpPr bwMode="auto">
            <a:xfrm>
              <a:off x="2593691" y="4029122"/>
              <a:ext cx="4681043" cy="402013"/>
              <a:chOff x="385" y="1978"/>
              <a:chExt cx="3493" cy="633"/>
            </a:xfrm>
          </p:grpSpPr>
          <p:sp>
            <p:nvSpPr>
              <p:cNvPr id="4104" name="Line 5"/>
              <p:cNvSpPr>
                <a:spLocks noChangeShapeType="1"/>
              </p:cNvSpPr>
              <p:nvPr/>
            </p:nvSpPr>
            <p:spPr bwMode="auto">
              <a:xfrm>
                <a:off x="2245" y="1995"/>
                <a:ext cx="1633" cy="323"/>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72000"/>
              <a:lstStyle/>
              <a:p>
                <a:endParaRPr lang="ja-JP" altLang="en-US" dirty="0">
                  <a:latin typeface="メイリオ"/>
                </a:endParaRPr>
              </a:p>
            </p:txBody>
          </p:sp>
          <p:sp>
            <p:nvSpPr>
              <p:cNvPr id="4105" name="Line 6"/>
              <p:cNvSpPr>
                <a:spLocks noChangeShapeType="1"/>
              </p:cNvSpPr>
              <p:nvPr/>
            </p:nvSpPr>
            <p:spPr bwMode="auto">
              <a:xfrm flipV="1">
                <a:off x="2245" y="2318"/>
                <a:ext cx="1633" cy="276"/>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72000"/>
              <a:lstStyle/>
              <a:p>
                <a:endParaRPr lang="ja-JP" altLang="en-US" dirty="0">
                  <a:latin typeface="メイリオ"/>
                </a:endParaRPr>
              </a:p>
            </p:txBody>
          </p:sp>
          <p:sp>
            <p:nvSpPr>
              <p:cNvPr id="4106" name="Line 7"/>
              <p:cNvSpPr>
                <a:spLocks noChangeShapeType="1"/>
              </p:cNvSpPr>
              <p:nvPr/>
            </p:nvSpPr>
            <p:spPr bwMode="auto">
              <a:xfrm>
                <a:off x="385" y="1978"/>
                <a:ext cx="1860" cy="17"/>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72000"/>
              <a:lstStyle/>
              <a:p>
                <a:endParaRPr lang="ja-JP" altLang="en-US" dirty="0">
                  <a:latin typeface="メイリオ"/>
                </a:endParaRPr>
              </a:p>
            </p:txBody>
          </p:sp>
          <p:sp>
            <p:nvSpPr>
              <p:cNvPr id="4107" name="Line 8"/>
              <p:cNvSpPr>
                <a:spLocks noChangeShapeType="1"/>
              </p:cNvSpPr>
              <p:nvPr/>
            </p:nvSpPr>
            <p:spPr bwMode="auto">
              <a:xfrm>
                <a:off x="385" y="2594"/>
                <a:ext cx="1860" cy="17"/>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72000"/>
              <a:lstStyle/>
              <a:p>
                <a:endParaRPr lang="ja-JP" altLang="en-US" dirty="0">
                  <a:latin typeface="メイリオ"/>
                </a:endParaRPr>
              </a:p>
            </p:txBody>
          </p:sp>
        </p:grpSp>
        <p:sp>
          <p:nvSpPr>
            <p:cNvPr id="34826" name="Text Box 10"/>
            <p:cNvSpPr txBox="1">
              <a:spLocks noChangeArrowheads="1"/>
            </p:cNvSpPr>
            <p:nvPr/>
          </p:nvSpPr>
          <p:spPr bwMode="auto">
            <a:xfrm>
              <a:off x="8329924" y="4932578"/>
              <a:ext cx="1005403" cy="611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tIns="72000">
              <a:spAutoFit/>
            </a:bodyPr>
            <a:lstStyle>
              <a:lvl1pPr eaLnBrk="0" hangingPunct="0">
                <a:defRPr kumimoji="1" sz="2400" b="1">
                  <a:solidFill>
                    <a:schemeClr val="tx1"/>
                  </a:solidFill>
                  <a:latin typeface="Arial" charset="0"/>
                  <a:ea typeface="ＭＳ Ｐゴシック" charset="-128"/>
                </a:defRPr>
              </a:lvl1pPr>
              <a:lvl2pPr marL="742950" indent="-285750" eaLnBrk="0" hangingPunct="0">
                <a:defRPr kumimoji="1" sz="2400" b="1">
                  <a:solidFill>
                    <a:schemeClr val="tx1"/>
                  </a:solidFill>
                  <a:latin typeface="Arial" charset="0"/>
                  <a:ea typeface="ＭＳ Ｐゴシック" charset="-128"/>
                </a:defRPr>
              </a:lvl2pPr>
              <a:lvl3pPr marL="1143000" indent="-228600" eaLnBrk="0" hangingPunct="0">
                <a:defRPr kumimoji="1" sz="2400" b="1">
                  <a:solidFill>
                    <a:schemeClr val="tx1"/>
                  </a:solidFill>
                  <a:latin typeface="Arial" charset="0"/>
                  <a:ea typeface="ＭＳ Ｐゴシック" charset="-128"/>
                </a:defRPr>
              </a:lvl3pPr>
              <a:lvl4pPr marL="1600200" indent="-228600" eaLnBrk="0" hangingPunct="0">
                <a:defRPr kumimoji="1" sz="2400" b="1">
                  <a:solidFill>
                    <a:schemeClr val="tx1"/>
                  </a:solidFill>
                  <a:latin typeface="Arial" charset="0"/>
                  <a:ea typeface="ＭＳ Ｐゴシック" charset="-128"/>
                </a:defRPr>
              </a:lvl4pPr>
              <a:lvl5pPr marL="2057400" indent="-228600" eaLnBrk="0" hangingPunct="0">
                <a:defRPr kumimoji="1"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b="1">
                  <a:solidFill>
                    <a:schemeClr val="tx1"/>
                  </a:solidFill>
                  <a:latin typeface="Arial" charset="0"/>
                  <a:ea typeface="ＭＳ Ｐゴシック" charset="-128"/>
                </a:defRPr>
              </a:lvl9pPr>
            </a:lstStyle>
            <a:p>
              <a:pPr eaLnBrk="1" hangingPunct="1"/>
              <a:r>
                <a:rPr lang="ja-JP" altLang="en-US" sz="3200" dirty="0">
                  <a:latin typeface="メイリオ"/>
                  <a:ea typeface="メイリオ"/>
                </a:rPr>
                <a:t>大脳</a:t>
              </a:r>
              <a:endParaRPr lang="en-US" altLang="ja-JP" sz="3200" dirty="0">
                <a:latin typeface="メイリオ"/>
                <a:ea typeface="メイリオ"/>
              </a:endParaRPr>
            </a:p>
          </p:txBody>
        </p:sp>
        <p:sp>
          <p:nvSpPr>
            <p:cNvPr id="34827" name="Freeform 11"/>
            <p:cNvSpPr>
              <a:spLocks/>
            </p:cNvSpPr>
            <p:nvPr/>
          </p:nvSpPr>
          <p:spPr bwMode="auto">
            <a:xfrm>
              <a:off x="7291696" y="4202326"/>
              <a:ext cx="1111251" cy="927100"/>
            </a:xfrm>
            <a:custGeom>
              <a:avLst/>
              <a:gdLst>
                <a:gd name="T0" fmla="*/ 0 w 700"/>
                <a:gd name="T1" fmla="*/ 0 h 584"/>
                <a:gd name="T2" fmla="*/ 2147483647 w 700"/>
                <a:gd name="T3" fmla="*/ 2147483647 h 584"/>
                <a:gd name="T4" fmla="*/ 2147483647 w 700"/>
                <a:gd name="T5" fmla="*/ 2147483647 h 584"/>
                <a:gd name="T6" fmla="*/ 2147483647 w 700"/>
                <a:gd name="T7" fmla="*/ 2147483647 h 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0" h="584">
                  <a:moveTo>
                    <a:pt x="0" y="0"/>
                  </a:moveTo>
                  <a:cubicBezTo>
                    <a:pt x="6" y="54"/>
                    <a:pt x="9" y="252"/>
                    <a:pt x="42" y="327"/>
                  </a:cubicBezTo>
                  <a:cubicBezTo>
                    <a:pt x="75" y="402"/>
                    <a:pt x="91" y="405"/>
                    <a:pt x="201" y="448"/>
                  </a:cubicBezTo>
                  <a:cubicBezTo>
                    <a:pt x="311" y="491"/>
                    <a:pt x="617" y="561"/>
                    <a:pt x="700" y="584"/>
                  </a:cubicBezTo>
                </a:path>
              </a:pathLst>
            </a:custGeom>
            <a:noFill/>
            <a:ln w="38100" cmpd="sng">
              <a:solidFill>
                <a:schemeClr val="tx2"/>
              </a:solidFill>
              <a:round/>
              <a:headEnd type="none" w="med" len="med"/>
              <a:tailEnd type="arrow"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72000"/>
            <a:lstStyle/>
            <a:p>
              <a:endParaRPr lang="ja-JP" altLang="en-US" dirty="0">
                <a:latin typeface="メイリオ"/>
              </a:endParaRPr>
            </a:p>
          </p:txBody>
        </p:sp>
        <p:sp>
          <p:nvSpPr>
            <p:cNvPr id="2" name="吹き出し: 折線 1">
              <a:extLst>
                <a:ext uri="{FF2B5EF4-FFF2-40B4-BE49-F238E27FC236}">
                  <a16:creationId xmlns:a16="http://schemas.microsoft.com/office/drawing/2014/main" id="{E88413C8-F1D6-4DAB-BCFF-2E26AF4B5281}"/>
                </a:ext>
              </a:extLst>
            </p:cNvPr>
            <p:cNvSpPr/>
            <p:nvPr/>
          </p:nvSpPr>
          <p:spPr>
            <a:xfrm>
              <a:off x="2688734" y="5145840"/>
              <a:ext cx="648000" cy="432000"/>
            </a:xfrm>
            <a:prstGeom prst="borderCallout2">
              <a:avLst>
                <a:gd name="adj1" fmla="val -8309"/>
                <a:gd name="adj2" fmla="val 52353"/>
                <a:gd name="adj3" fmla="val -30684"/>
                <a:gd name="adj4" fmla="val 59987"/>
                <a:gd name="adj5" fmla="val -138364"/>
                <a:gd name="adj6" fmla="val 258203"/>
              </a:avLst>
            </a:prstGeom>
          </p:spPr>
          <p:style>
            <a:lnRef idx="2">
              <a:schemeClr val="accent3">
                <a:shade val="50000"/>
              </a:schemeClr>
            </a:lnRef>
            <a:fillRef idx="1">
              <a:schemeClr val="accent3"/>
            </a:fillRef>
            <a:effectRef idx="0">
              <a:schemeClr val="accent3"/>
            </a:effectRef>
            <a:fontRef idx="minor">
              <a:schemeClr val="lt1"/>
            </a:fontRef>
          </p:style>
          <p:txBody>
            <a:bodyPr lIns="36000" tIns="72000" rIns="36000" bIns="36000" rtlCol="0" anchor="ctr"/>
            <a:lstStyle/>
            <a:p>
              <a:pPr algn="ctr"/>
              <a:r>
                <a:rPr kumimoji="1" lang="ja-JP" altLang="en-US" dirty="0"/>
                <a:t>角膜</a:t>
              </a:r>
            </a:p>
          </p:txBody>
        </p:sp>
        <p:sp>
          <p:nvSpPr>
            <p:cNvPr id="18" name="吹き出し: 折線 17">
              <a:extLst>
                <a:ext uri="{FF2B5EF4-FFF2-40B4-BE49-F238E27FC236}">
                  <a16:creationId xmlns:a16="http://schemas.microsoft.com/office/drawing/2014/main" id="{7E90D6B2-F6F3-AB4D-4A02-6AC9EBFF1446}"/>
                </a:ext>
              </a:extLst>
            </p:cNvPr>
            <p:cNvSpPr/>
            <p:nvPr/>
          </p:nvSpPr>
          <p:spPr>
            <a:xfrm>
              <a:off x="3577291" y="5145840"/>
              <a:ext cx="792000" cy="432000"/>
            </a:xfrm>
            <a:prstGeom prst="borderCallout2">
              <a:avLst>
                <a:gd name="adj1" fmla="val -11221"/>
                <a:gd name="adj2" fmla="val 51536"/>
                <a:gd name="adj3" fmla="val -35406"/>
                <a:gd name="adj4" fmla="val 57704"/>
                <a:gd name="adj5" fmla="val -130237"/>
                <a:gd name="adj6" fmla="val 173054"/>
              </a:avLst>
            </a:prstGeom>
          </p:spPr>
          <p:style>
            <a:lnRef idx="2">
              <a:schemeClr val="accent3">
                <a:shade val="50000"/>
              </a:schemeClr>
            </a:lnRef>
            <a:fillRef idx="1">
              <a:schemeClr val="accent3"/>
            </a:fillRef>
            <a:effectRef idx="0">
              <a:schemeClr val="accent3"/>
            </a:effectRef>
            <a:fontRef idx="minor">
              <a:schemeClr val="lt1"/>
            </a:fontRef>
          </p:style>
          <p:txBody>
            <a:bodyPr lIns="36000" tIns="72000" rIns="36000" bIns="36000" rtlCol="0" anchor="ctr"/>
            <a:lstStyle/>
            <a:p>
              <a:pPr algn="ctr"/>
              <a:r>
                <a:rPr lang="ja-JP" altLang="en-US" dirty="0"/>
                <a:t>水晶体</a:t>
              </a:r>
              <a:endParaRPr kumimoji="1" lang="ja-JP" altLang="en-US" dirty="0"/>
            </a:p>
          </p:txBody>
        </p:sp>
        <p:sp>
          <p:nvSpPr>
            <p:cNvPr id="19" name="吹き出し: 折線 18">
              <a:extLst>
                <a:ext uri="{FF2B5EF4-FFF2-40B4-BE49-F238E27FC236}">
                  <a16:creationId xmlns:a16="http://schemas.microsoft.com/office/drawing/2014/main" id="{FFE23BB6-F8AC-1AA1-9893-67D005B1A456}"/>
                </a:ext>
              </a:extLst>
            </p:cNvPr>
            <p:cNvSpPr/>
            <p:nvPr/>
          </p:nvSpPr>
          <p:spPr>
            <a:xfrm>
              <a:off x="8005924" y="3549103"/>
              <a:ext cx="648000" cy="432000"/>
            </a:xfrm>
            <a:prstGeom prst="borderCallout2">
              <a:avLst>
                <a:gd name="adj1" fmla="val 18750"/>
                <a:gd name="adj2" fmla="val -8333"/>
                <a:gd name="adj3" fmla="val 18750"/>
                <a:gd name="adj4" fmla="val -16667"/>
                <a:gd name="adj5" fmla="val 99593"/>
                <a:gd name="adj6" fmla="val -118944"/>
              </a:avLst>
            </a:prstGeom>
          </p:spPr>
          <p:style>
            <a:lnRef idx="2">
              <a:schemeClr val="accent3">
                <a:shade val="50000"/>
              </a:schemeClr>
            </a:lnRef>
            <a:fillRef idx="1">
              <a:schemeClr val="accent3"/>
            </a:fillRef>
            <a:effectRef idx="0">
              <a:schemeClr val="accent3"/>
            </a:effectRef>
            <a:fontRef idx="minor">
              <a:schemeClr val="lt1"/>
            </a:fontRef>
          </p:style>
          <p:txBody>
            <a:bodyPr lIns="36000" tIns="72000" rIns="36000" bIns="36000" rtlCol="0" anchor="ctr"/>
            <a:lstStyle/>
            <a:p>
              <a:pPr algn="ctr"/>
              <a:r>
                <a:rPr kumimoji="1" lang="ja-JP" altLang="en-US" sz="2000" dirty="0"/>
                <a:t>網膜</a:t>
              </a:r>
            </a:p>
          </p:txBody>
        </p:sp>
        <p:sp>
          <p:nvSpPr>
            <p:cNvPr id="3" name="テキスト ボックス 2">
              <a:extLst>
                <a:ext uri="{FF2B5EF4-FFF2-40B4-BE49-F238E27FC236}">
                  <a16:creationId xmlns:a16="http://schemas.microsoft.com/office/drawing/2014/main" id="{09665238-A5A6-5355-0DEF-793ED15E7903}"/>
                </a:ext>
              </a:extLst>
            </p:cNvPr>
            <p:cNvSpPr txBox="1"/>
            <p:nvPr/>
          </p:nvSpPr>
          <p:spPr>
            <a:xfrm flipH="1">
              <a:off x="5609824" y="4827878"/>
              <a:ext cx="1111249" cy="426646"/>
            </a:xfrm>
            <a:prstGeom prst="rect">
              <a:avLst/>
            </a:prstGeom>
            <a:noFill/>
          </p:spPr>
          <p:txBody>
            <a:bodyPr wrap="square" tIns="72000" rtlCol="0">
              <a:spAutoFit/>
            </a:bodyPr>
            <a:lstStyle/>
            <a:p>
              <a:r>
                <a:rPr kumimoji="1" lang="ja-JP" altLang="en-US" sz="2000" dirty="0"/>
                <a:t>硝子体</a:t>
              </a:r>
            </a:p>
          </p:txBody>
        </p:sp>
        <p:sp>
          <p:nvSpPr>
            <p:cNvPr id="20" name="吹き出し: 折線 19">
              <a:extLst>
                <a:ext uri="{FF2B5EF4-FFF2-40B4-BE49-F238E27FC236}">
                  <a16:creationId xmlns:a16="http://schemas.microsoft.com/office/drawing/2014/main" id="{80AF2806-92A0-A40F-8DED-E9FE2E4A9DC9}"/>
                </a:ext>
              </a:extLst>
            </p:cNvPr>
            <p:cNvSpPr/>
            <p:nvPr/>
          </p:nvSpPr>
          <p:spPr>
            <a:xfrm>
              <a:off x="8172335" y="4283173"/>
              <a:ext cx="864000" cy="432000"/>
            </a:xfrm>
            <a:prstGeom prst="borderCallout2">
              <a:avLst>
                <a:gd name="adj1" fmla="val 18750"/>
                <a:gd name="adj2" fmla="val -8333"/>
                <a:gd name="adj3" fmla="val 18750"/>
                <a:gd name="adj4" fmla="val -16667"/>
                <a:gd name="adj5" fmla="val 117885"/>
                <a:gd name="adj6" fmla="val -91506"/>
              </a:avLst>
            </a:prstGeom>
          </p:spPr>
          <p:style>
            <a:lnRef idx="2">
              <a:schemeClr val="accent3">
                <a:shade val="50000"/>
              </a:schemeClr>
            </a:lnRef>
            <a:fillRef idx="1">
              <a:schemeClr val="accent3"/>
            </a:fillRef>
            <a:effectRef idx="0">
              <a:schemeClr val="accent3"/>
            </a:effectRef>
            <a:fontRef idx="minor">
              <a:schemeClr val="lt1"/>
            </a:fontRef>
          </p:style>
          <p:txBody>
            <a:bodyPr lIns="36000" tIns="72000" rIns="36000" bIns="36000" rtlCol="0" anchor="ctr"/>
            <a:lstStyle/>
            <a:p>
              <a:pPr algn="ctr"/>
              <a:r>
                <a:rPr lang="ja-JP" altLang="en-US" sz="2000" dirty="0"/>
                <a:t>視神経</a:t>
              </a:r>
              <a:endParaRPr kumimoji="1" lang="ja-JP" altLang="en-US" sz="2000" dirty="0"/>
            </a:p>
          </p:txBody>
        </p:sp>
      </p:grpSp>
    </p:spTree>
    <p:extLst>
      <p:ext uri="{BB962C8B-B14F-4D97-AF65-F5344CB8AC3E}">
        <p14:creationId xmlns:p14="http://schemas.microsoft.com/office/powerpoint/2010/main" val="40001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E1F787E-E376-4AE0-92A2-1F0818B7AE19}"/>
              </a:ext>
            </a:extLst>
          </p:cNvPr>
          <p:cNvSpPr/>
          <p:nvPr/>
        </p:nvSpPr>
        <p:spPr>
          <a:xfrm>
            <a:off x="7539211" y="5420298"/>
            <a:ext cx="958467" cy="14322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sp>
        <p:nvSpPr>
          <p:cNvPr id="8" name="Rectangle 2">
            <a:extLst>
              <a:ext uri="{FF2B5EF4-FFF2-40B4-BE49-F238E27FC236}">
                <a16:creationId xmlns:a16="http://schemas.microsoft.com/office/drawing/2014/main" id="{F27864BE-5D2A-4CFB-8DEB-2375FDDDF4EA}"/>
              </a:ext>
            </a:extLst>
          </p:cNvPr>
          <p:cNvSpPr txBox="1">
            <a:spLocks noChangeArrowheads="1"/>
          </p:cNvSpPr>
          <p:nvPr/>
        </p:nvSpPr>
        <p:spPr>
          <a:xfrm>
            <a:off x="1631504" y="-821176"/>
            <a:ext cx="9144000" cy="838200"/>
          </a:xfrm>
          <a:prstGeom prst="rect">
            <a:avLst/>
          </a:prstGeom>
        </p:spPr>
        <p:txBody>
          <a:bodyPr/>
          <a:lstStyle>
            <a:lvl1pPr algn="ctr" rtl="0" eaLnBrk="0" fontAlgn="base" hangingPunct="0">
              <a:spcBef>
                <a:spcPct val="0"/>
              </a:spcBef>
              <a:spcAft>
                <a:spcPct val="0"/>
              </a:spcAft>
              <a:defRPr kumimoji="1" sz="4000" b="1">
                <a:solidFill>
                  <a:schemeClr val="tx2"/>
                </a:solidFill>
                <a:latin typeface="+mj-lt"/>
                <a:ea typeface="+mj-ea"/>
                <a:cs typeface="+mj-cs"/>
              </a:defRPr>
            </a:lvl1pPr>
            <a:lvl2pPr algn="ctr" rtl="0" eaLnBrk="0" fontAlgn="base" hangingPunct="0">
              <a:spcBef>
                <a:spcPct val="0"/>
              </a:spcBef>
              <a:spcAft>
                <a:spcPct val="0"/>
              </a:spcAft>
              <a:defRPr kumimoji="1" sz="4000" b="1">
                <a:solidFill>
                  <a:schemeClr val="tx2"/>
                </a:solidFill>
                <a:latin typeface="Times New Roman" pitchFamily="18" charset="0"/>
                <a:ea typeface="ＭＳ ゴシック" pitchFamily="49" charset="-128"/>
              </a:defRPr>
            </a:lvl2pPr>
            <a:lvl3pPr algn="ctr" rtl="0" eaLnBrk="0" fontAlgn="base" hangingPunct="0">
              <a:spcBef>
                <a:spcPct val="0"/>
              </a:spcBef>
              <a:spcAft>
                <a:spcPct val="0"/>
              </a:spcAft>
              <a:defRPr kumimoji="1" sz="4000" b="1">
                <a:solidFill>
                  <a:schemeClr val="tx2"/>
                </a:solidFill>
                <a:latin typeface="Times New Roman" pitchFamily="18" charset="0"/>
                <a:ea typeface="ＭＳ ゴシック" pitchFamily="49" charset="-128"/>
              </a:defRPr>
            </a:lvl3pPr>
            <a:lvl4pPr algn="ctr" rtl="0" eaLnBrk="0" fontAlgn="base" hangingPunct="0">
              <a:spcBef>
                <a:spcPct val="0"/>
              </a:spcBef>
              <a:spcAft>
                <a:spcPct val="0"/>
              </a:spcAft>
              <a:defRPr kumimoji="1" sz="4000" b="1">
                <a:solidFill>
                  <a:schemeClr val="tx2"/>
                </a:solidFill>
                <a:latin typeface="Times New Roman" pitchFamily="18" charset="0"/>
                <a:ea typeface="ＭＳ ゴシック" pitchFamily="49" charset="-128"/>
              </a:defRPr>
            </a:lvl4pPr>
            <a:lvl5pPr algn="ctr" rtl="0" eaLnBrk="0" fontAlgn="base" hangingPunct="0">
              <a:spcBef>
                <a:spcPct val="0"/>
              </a:spcBef>
              <a:spcAft>
                <a:spcPct val="0"/>
              </a:spcAft>
              <a:defRPr kumimoji="1" sz="4000" b="1">
                <a:solidFill>
                  <a:schemeClr val="tx2"/>
                </a:solidFill>
                <a:latin typeface="Times New Roman" pitchFamily="18" charset="0"/>
                <a:ea typeface="ＭＳ ゴシック" pitchFamily="49" charset="-128"/>
              </a:defRPr>
            </a:lvl5pPr>
            <a:lvl6pPr marL="457200" algn="ctr" rtl="0" fontAlgn="base">
              <a:spcBef>
                <a:spcPct val="0"/>
              </a:spcBef>
              <a:spcAft>
                <a:spcPct val="0"/>
              </a:spcAft>
              <a:defRPr kumimoji="1" sz="4000" b="1">
                <a:solidFill>
                  <a:schemeClr val="tx2"/>
                </a:solidFill>
                <a:latin typeface="Times New Roman" pitchFamily="18" charset="0"/>
                <a:ea typeface="ＭＳ ゴシック" pitchFamily="49" charset="-128"/>
              </a:defRPr>
            </a:lvl6pPr>
            <a:lvl7pPr marL="914400" algn="ctr" rtl="0" fontAlgn="base">
              <a:spcBef>
                <a:spcPct val="0"/>
              </a:spcBef>
              <a:spcAft>
                <a:spcPct val="0"/>
              </a:spcAft>
              <a:defRPr kumimoji="1" sz="4000" b="1">
                <a:solidFill>
                  <a:schemeClr val="tx2"/>
                </a:solidFill>
                <a:latin typeface="Times New Roman" pitchFamily="18" charset="0"/>
                <a:ea typeface="ＭＳ ゴシック" pitchFamily="49" charset="-128"/>
              </a:defRPr>
            </a:lvl7pPr>
            <a:lvl8pPr marL="1371600" algn="ctr" rtl="0" fontAlgn="base">
              <a:spcBef>
                <a:spcPct val="0"/>
              </a:spcBef>
              <a:spcAft>
                <a:spcPct val="0"/>
              </a:spcAft>
              <a:defRPr kumimoji="1" sz="4000" b="1">
                <a:solidFill>
                  <a:schemeClr val="tx2"/>
                </a:solidFill>
                <a:latin typeface="Times New Roman" pitchFamily="18" charset="0"/>
                <a:ea typeface="ＭＳ ゴシック" pitchFamily="49" charset="-128"/>
              </a:defRPr>
            </a:lvl8pPr>
            <a:lvl9pPr marL="1828800" algn="ctr" rtl="0" fontAlgn="base">
              <a:spcBef>
                <a:spcPct val="0"/>
              </a:spcBef>
              <a:spcAft>
                <a:spcPct val="0"/>
              </a:spcAft>
              <a:defRPr kumimoji="1" sz="4000" b="1">
                <a:solidFill>
                  <a:schemeClr val="tx2"/>
                </a:solidFill>
                <a:latin typeface="Times New Roman" pitchFamily="18" charset="0"/>
                <a:ea typeface="ＭＳ ゴシック" pitchFamily="49" charset="-128"/>
              </a:defRPr>
            </a:lvl9pPr>
          </a:lstStyle>
          <a:p>
            <a:pPr eaLnBrk="1" hangingPunct="1">
              <a:defRPr/>
            </a:pPr>
            <a:endParaRPr lang="en-US" altLang="ja-JP" kern="0" dirty="0">
              <a:solidFill>
                <a:schemeClr val="tx2">
                  <a:lumMod val="50000"/>
                </a:schemeClr>
              </a:solidFill>
            </a:endParaRPr>
          </a:p>
        </p:txBody>
      </p:sp>
      <p:pic>
        <p:nvPicPr>
          <p:cNvPr id="9" name="図 8">
            <a:extLst>
              <a:ext uri="{FF2B5EF4-FFF2-40B4-BE49-F238E27FC236}">
                <a16:creationId xmlns:a16="http://schemas.microsoft.com/office/drawing/2014/main" id="{365B6D9E-E4C5-440D-9C38-D48B4C35D9D3}"/>
              </a:ext>
            </a:extLst>
          </p:cNvPr>
          <p:cNvPicPr>
            <a:picLocks noChangeAspect="1"/>
          </p:cNvPicPr>
          <p:nvPr/>
        </p:nvPicPr>
        <p:blipFill>
          <a:blip r:embed="rId3"/>
          <a:stretch>
            <a:fillRect/>
          </a:stretch>
        </p:blipFill>
        <p:spPr>
          <a:xfrm>
            <a:off x="191344" y="1093152"/>
            <a:ext cx="3963986" cy="53734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フローチャート: 処理 10">
            <a:extLst>
              <a:ext uri="{FF2B5EF4-FFF2-40B4-BE49-F238E27FC236}">
                <a16:creationId xmlns:a16="http://schemas.microsoft.com/office/drawing/2014/main" id="{31C6291C-2A85-A7D6-29BA-3CBA5C0F6BB5}"/>
              </a:ext>
            </a:extLst>
          </p:cNvPr>
          <p:cNvSpPr/>
          <p:nvPr/>
        </p:nvSpPr>
        <p:spPr>
          <a:xfrm>
            <a:off x="696000" y="180000"/>
            <a:ext cx="10800000" cy="720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3600" dirty="0"/>
              <a:t>３歳児健診の標準化・精度向上</a:t>
            </a:r>
          </a:p>
        </p:txBody>
      </p:sp>
      <p:pic>
        <p:nvPicPr>
          <p:cNvPr id="3" name="図 2">
            <a:extLst>
              <a:ext uri="{FF2B5EF4-FFF2-40B4-BE49-F238E27FC236}">
                <a16:creationId xmlns:a16="http://schemas.microsoft.com/office/drawing/2014/main" id="{871B2A92-2548-742B-3D4D-C4FCC9C26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5161" y="1113827"/>
            <a:ext cx="3815775" cy="5396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図 4">
            <a:extLst>
              <a:ext uri="{FF2B5EF4-FFF2-40B4-BE49-F238E27FC236}">
                <a16:creationId xmlns:a16="http://schemas.microsoft.com/office/drawing/2014/main" id="{2F58612E-A26D-BA36-CC0D-1BE92A513F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2353" y="1113827"/>
            <a:ext cx="3728795" cy="5396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3235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srcRect b="15151"/>
          <a:stretch/>
        </p:blipFill>
        <p:spPr>
          <a:xfrm>
            <a:off x="2658596" y="4618641"/>
            <a:ext cx="2165671" cy="1540935"/>
          </a:xfrm>
          <a:prstGeom prst="rect">
            <a:avLst/>
          </a:prstGeom>
        </p:spPr>
      </p:pic>
      <p:graphicFrame>
        <p:nvGraphicFramePr>
          <p:cNvPr id="4" name="表 3"/>
          <p:cNvGraphicFramePr>
            <a:graphicFrameLocks noGrp="1"/>
          </p:cNvGraphicFramePr>
          <p:nvPr>
            <p:extLst>
              <p:ext uri="{D42A27DB-BD31-4B8C-83A1-F6EECF244321}">
                <p14:modId xmlns:p14="http://schemas.microsoft.com/office/powerpoint/2010/main" val="1034101778"/>
              </p:ext>
            </p:extLst>
          </p:nvPr>
        </p:nvGraphicFramePr>
        <p:xfrm>
          <a:off x="1991544" y="1089161"/>
          <a:ext cx="8424935" cy="3114880"/>
        </p:xfrm>
        <a:graphic>
          <a:graphicData uri="http://schemas.openxmlformats.org/drawingml/2006/table">
            <a:tbl>
              <a:tblPr firstRow="1" bandRow="1">
                <a:tableStyleId>{5C22544A-7EE6-4342-B048-85BDC9FD1C3A}</a:tableStyleId>
              </a:tblPr>
              <a:tblGrid>
                <a:gridCol w="4324303">
                  <a:extLst>
                    <a:ext uri="{9D8B030D-6E8A-4147-A177-3AD203B41FA5}">
                      <a16:colId xmlns:a16="http://schemas.microsoft.com/office/drawing/2014/main" val="20000"/>
                    </a:ext>
                  </a:extLst>
                </a:gridCol>
                <a:gridCol w="1652361">
                  <a:extLst>
                    <a:ext uri="{9D8B030D-6E8A-4147-A177-3AD203B41FA5}">
                      <a16:colId xmlns:a16="http://schemas.microsoft.com/office/drawing/2014/main" val="20001"/>
                    </a:ext>
                  </a:extLst>
                </a:gridCol>
                <a:gridCol w="2448271">
                  <a:extLst>
                    <a:ext uri="{9D8B030D-6E8A-4147-A177-3AD203B41FA5}">
                      <a16:colId xmlns:a16="http://schemas.microsoft.com/office/drawing/2014/main" val="20002"/>
                    </a:ext>
                  </a:extLst>
                </a:gridCol>
              </a:tblGrid>
              <a:tr h="458680">
                <a:tc>
                  <a:txBody>
                    <a:bodyPr/>
                    <a:lstStyle/>
                    <a:p>
                      <a:pPr algn="ctr"/>
                      <a:r>
                        <a:rPr kumimoji="1" lang="ja-JP" altLang="en-US" dirty="0"/>
                        <a:t>機器名</a:t>
                      </a:r>
                    </a:p>
                  </a:txBody>
                  <a:tcPr/>
                </a:tc>
                <a:tc>
                  <a:txBody>
                    <a:bodyPr/>
                    <a:lstStyle/>
                    <a:p>
                      <a:pPr algn="ctr"/>
                      <a:r>
                        <a:rPr kumimoji="1" lang="ja-JP" altLang="en-US" dirty="0"/>
                        <a:t>自動判定機能</a:t>
                      </a:r>
                    </a:p>
                  </a:txBody>
                  <a:tcPr/>
                </a:tc>
                <a:tc>
                  <a:txBody>
                    <a:bodyPr/>
                    <a:lstStyle/>
                    <a:p>
                      <a:pPr algn="ctr"/>
                      <a:r>
                        <a:rPr kumimoji="1" lang="ja-JP" altLang="en-US" dirty="0"/>
                        <a:t>検査項目</a:t>
                      </a:r>
                    </a:p>
                  </a:txBody>
                  <a:tcPr/>
                </a:tc>
                <a:extLst>
                  <a:ext uri="{0D108BD9-81ED-4DB2-BD59-A6C34878D82A}">
                    <a16:rowId xmlns:a16="http://schemas.microsoft.com/office/drawing/2014/main" val="10000"/>
                  </a:ext>
                </a:extLst>
              </a:tr>
              <a:tr h="458680">
                <a:tc>
                  <a:txBody>
                    <a:bodyPr/>
                    <a:lstStyle/>
                    <a:p>
                      <a:r>
                        <a:rPr kumimoji="1" lang="ja-JP" altLang="en-US" dirty="0"/>
                        <a:t>スポットビジョンスクリーナー </a:t>
                      </a:r>
                      <a:r>
                        <a:rPr kumimoji="1" lang="en-US" altLang="ja-JP" dirty="0"/>
                        <a:t>(SVS)</a:t>
                      </a:r>
                      <a:endParaRPr kumimoji="1" lang="ja-JP" altLang="en-US" dirty="0"/>
                    </a:p>
                  </a:txBody>
                  <a:tcPr/>
                </a:tc>
                <a:tc>
                  <a:txBody>
                    <a:bodyPr/>
                    <a:lstStyle/>
                    <a:p>
                      <a:pPr algn="ctr"/>
                      <a:r>
                        <a:rPr kumimoji="1" lang="ja-JP" altLang="en-US" dirty="0"/>
                        <a:t>有</a:t>
                      </a:r>
                    </a:p>
                  </a:txBody>
                  <a:tcPr/>
                </a:tc>
                <a:tc>
                  <a:txBody>
                    <a:bodyPr/>
                    <a:lstStyle/>
                    <a:p>
                      <a:r>
                        <a:rPr kumimoji="1" lang="ja-JP" altLang="en-US" dirty="0"/>
                        <a:t>屈折、眼位</a:t>
                      </a:r>
                    </a:p>
                  </a:txBody>
                  <a:tcPr/>
                </a:tc>
                <a:extLst>
                  <a:ext uri="{0D108BD9-81ED-4DB2-BD59-A6C34878D82A}">
                    <a16:rowId xmlns:a16="http://schemas.microsoft.com/office/drawing/2014/main" val="10001"/>
                  </a:ext>
                </a:extLst>
              </a:tr>
              <a:tr h="458680">
                <a:tc>
                  <a:txBody>
                    <a:bodyPr/>
                    <a:lstStyle/>
                    <a:p>
                      <a:r>
                        <a:rPr kumimoji="1" lang="ja-JP" altLang="en-US" dirty="0"/>
                        <a:t>ビジョンスクリーナー</a:t>
                      </a:r>
                      <a:r>
                        <a:rPr kumimoji="1" lang="en-US" altLang="ja-JP" dirty="0"/>
                        <a:t>S</a:t>
                      </a:r>
                      <a:r>
                        <a:rPr kumimoji="1" lang="ja-JP" altLang="en-US" dirty="0"/>
                        <a:t>シリーズ</a:t>
                      </a:r>
                    </a:p>
                  </a:txBody>
                  <a:tcPr/>
                </a:tc>
                <a:tc>
                  <a:txBody>
                    <a:bodyPr/>
                    <a:lstStyle/>
                    <a:p>
                      <a:pPr algn="ctr"/>
                      <a:r>
                        <a:rPr kumimoji="1" lang="ja-JP" altLang="en-US" dirty="0"/>
                        <a:t>有</a:t>
                      </a:r>
                    </a:p>
                  </a:txBody>
                  <a:tcPr/>
                </a:tc>
                <a:tc>
                  <a:txBody>
                    <a:bodyPr/>
                    <a:lstStyle/>
                    <a:p>
                      <a:r>
                        <a:rPr kumimoji="1" lang="ja-JP" altLang="en-US" dirty="0"/>
                        <a:t>屈折、眼位、</a:t>
                      </a:r>
                      <a:r>
                        <a:rPr kumimoji="1" lang="en-US" altLang="ja-JP" dirty="0"/>
                        <a:t>Red</a:t>
                      </a:r>
                      <a:r>
                        <a:rPr kumimoji="1" lang="en-US" altLang="ja-JP" baseline="0" dirty="0"/>
                        <a:t> reflex</a:t>
                      </a:r>
                      <a:endParaRPr kumimoji="1" lang="ja-JP" altLang="en-US" dirty="0"/>
                    </a:p>
                  </a:txBody>
                  <a:tcPr/>
                </a:tc>
                <a:extLst>
                  <a:ext uri="{0D108BD9-81ED-4DB2-BD59-A6C34878D82A}">
                    <a16:rowId xmlns:a16="http://schemas.microsoft.com/office/drawing/2014/main" val="10002"/>
                  </a:ext>
                </a:extLst>
              </a:tr>
              <a:tr h="458680">
                <a:tc>
                  <a:txBody>
                    <a:bodyPr/>
                    <a:lstStyle/>
                    <a:p>
                      <a:r>
                        <a:rPr kumimoji="1" lang="ja-JP" altLang="en-US" dirty="0"/>
                        <a:t>エミリー</a:t>
                      </a:r>
                      <a:r>
                        <a:rPr kumimoji="1" lang="en-US" altLang="ja-JP" dirty="0"/>
                        <a:t>A</a:t>
                      </a:r>
                      <a:r>
                        <a:rPr kumimoji="1" lang="ja-JP" altLang="en-US" dirty="0"/>
                        <a:t>シリーズ</a:t>
                      </a:r>
                      <a:r>
                        <a:rPr kumimoji="1" lang="en-US" altLang="ja-JP" dirty="0"/>
                        <a:t>, </a:t>
                      </a:r>
                      <a:r>
                        <a:rPr kumimoji="1" lang="ja-JP" altLang="en-US" dirty="0"/>
                        <a:t>プラスオプテ</a:t>
                      </a:r>
                      <a:r>
                        <a:rPr kumimoji="1" lang="ja-JP" altLang="en-US" sz="1600" dirty="0"/>
                        <a:t>イ</a:t>
                      </a:r>
                      <a:r>
                        <a:rPr kumimoji="1" lang="ja-JP" altLang="en-US" dirty="0"/>
                        <a:t>クス</a:t>
                      </a:r>
                      <a:r>
                        <a:rPr kumimoji="1" lang="en-US" altLang="ja-JP" dirty="0"/>
                        <a:t>A12</a:t>
                      </a:r>
                      <a:endParaRPr kumimoji="1" lang="ja-JP" altLang="en-US" dirty="0"/>
                    </a:p>
                  </a:txBody>
                  <a:tcPr/>
                </a:tc>
                <a:tc>
                  <a:txBody>
                    <a:bodyPr/>
                    <a:lstStyle/>
                    <a:p>
                      <a:pPr algn="ctr"/>
                      <a:r>
                        <a:rPr kumimoji="1" lang="ja-JP" altLang="en-US" dirty="0"/>
                        <a:t>無</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屈折、眼位、</a:t>
                      </a:r>
                      <a:r>
                        <a:rPr kumimoji="1" lang="en-US" altLang="ja-JP" dirty="0"/>
                        <a:t>Red</a:t>
                      </a:r>
                      <a:r>
                        <a:rPr kumimoji="1" lang="en-US" altLang="ja-JP" baseline="0" dirty="0"/>
                        <a:t> reflex</a:t>
                      </a:r>
                      <a:endParaRPr kumimoji="1" lang="ja-JP" altLang="en-US" dirty="0"/>
                    </a:p>
                  </a:txBody>
                  <a:tcPr/>
                </a:tc>
                <a:extLst>
                  <a:ext uri="{0D108BD9-81ED-4DB2-BD59-A6C34878D82A}">
                    <a16:rowId xmlns:a16="http://schemas.microsoft.com/office/drawing/2014/main" val="10003"/>
                  </a:ext>
                </a:extLst>
              </a:tr>
              <a:tr h="458680">
                <a:tc>
                  <a:txBody>
                    <a:bodyPr/>
                    <a:lstStyle/>
                    <a:p>
                      <a:r>
                        <a:rPr kumimoji="1" lang="ja-JP" altLang="en-US" dirty="0"/>
                        <a:t>レチノスコープ</a:t>
                      </a:r>
                      <a:r>
                        <a:rPr kumimoji="1" lang="ja-JP" altLang="en-US" baseline="0" dirty="0"/>
                        <a:t> </a:t>
                      </a:r>
                      <a:r>
                        <a:rPr kumimoji="1" lang="en-US" altLang="ja-JP" dirty="0"/>
                        <a:t>(</a:t>
                      </a:r>
                      <a:r>
                        <a:rPr kumimoji="1" lang="ja-JP" altLang="en-US" dirty="0"/>
                        <a:t>検影法</a:t>
                      </a:r>
                      <a:r>
                        <a:rPr kumimoji="1" lang="en-US" altLang="ja-JP" dirty="0"/>
                        <a:t>)</a:t>
                      </a:r>
                    </a:p>
                  </a:txBody>
                  <a:tcPr/>
                </a:tc>
                <a:tc>
                  <a:txBody>
                    <a:bodyPr/>
                    <a:lstStyle/>
                    <a:p>
                      <a:pPr algn="ctr"/>
                      <a:r>
                        <a:rPr kumimoji="1" lang="ja-JP" altLang="en-US" dirty="0"/>
                        <a:t>無</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屈折、</a:t>
                      </a:r>
                      <a:r>
                        <a:rPr kumimoji="1" lang="en-US" altLang="ja-JP" dirty="0"/>
                        <a:t>Red</a:t>
                      </a:r>
                      <a:r>
                        <a:rPr kumimoji="1" lang="en-US" altLang="ja-JP" baseline="0" dirty="0"/>
                        <a:t> reflex</a:t>
                      </a:r>
                      <a:endParaRPr kumimoji="1" lang="ja-JP" altLang="en-US" dirty="0"/>
                    </a:p>
                  </a:txBody>
                  <a:tcPr/>
                </a:tc>
                <a:extLst>
                  <a:ext uri="{0D108BD9-81ED-4DB2-BD59-A6C34878D82A}">
                    <a16:rowId xmlns:a16="http://schemas.microsoft.com/office/drawing/2014/main" val="10004"/>
                  </a:ext>
                </a:extLst>
              </a:tr>
              <a:tr h="458680">
                <a:tc>
                  <a:txBody>
                    <a:bodyPr/>
                    <a:lstStyle/>
                    <a:p>
                      <a:r>
                        <a:rPr kumimoji="1" lang="ja-JP" altLang="en-US" dirty="0"/>
                        <a:t>レチノマックス</a:t>
                      </a:r>
                    </a:p>
                  </a:txBody>
                  <a:tcPr/>
                </a:tc>
                <a:tc>
                  <a:txBody>
                    <a:bodyPr/>
                    <a:lstStyle/>
                    <a:p>
                      <a:pPr algn="ctr"/>
                      <a:r>
                        <a:rPr kumimoji="1" lang="ja-JP" altLang="en-US" dirty="0"/>
                        <a:t>無</a:t>
                      </a:r>
                    </a:p>
                  </a:txBody>
                  <a:tcPr/>
                </a:tc>
                <a:tc>
                  <a:txBody>
                    <a:bodyPr/>
                    <a:lstStyle/>
                    <a:p>
                      <a:r>
                        <a:rPr kumimoji="1" lang="ja-JP" altLang="en-US" dirty="0"/>
                        <a:t>屈折</a:t>
                      </a:r>
                    </a:p>
                  </a:txBody>
                  <a:tcPr/>
                </a:tc>
                <a:extLst>
                  <a:ext uri="{0D108BD9-81ED-4DB2-BD59-A6C34878D82A}">
                    <a16:rowId xmlns:a16="http://schemas.microsoft.com/office/drawing/2014/main" val="10005"/>
                  </a:ext>
                </a:extLst>
              </a:tr>
            </a:tbl>
          </a:graphicData>
        </a:graphic>
      </p:graphicFrame>
      <p:sp>
        <p:nvSpPr>
          <p:cNvPr id="13" name="正方形/長方形 12"/>
          <p:cNvSpPr/>
          <p:nvPr/>
        </p:nvSpPr>
        <p:spPr>
          <a:xfrm>
            <a:off x="3395700" y="4264891"/>
            <a:ext cx="7128792" cy="338554"/>
          </a:xfrm>
          <a:prstGeom prst="rect">
            <a:avLst/>
          </a:prstGeom>
        </p:spPr>
        <p:txBody>
          <a:bodyPr wrap="square">
            <a:spAutoFit/>
          </a:bodyPr>
          <a:lstStyle/>
          <a:p>
            <a:pPr algn="just">
              <a:tabLst>
                <a:tab pos="180340" algn="l"/>
              </a:tabLst>
            </a:pPr>
            <a:r>
              <a:rPr lang="ja-JP" altLang="en-US" sz="1600" kern="0" dirty="0">
                <a:latin typeface="Century" panose="02040604050505020304" pitchFamily="18" charset="0"/>
                <a:cs typeface="ＭＳ 明朝" panose="02020609040205080304" pitchFamily="17" charset="-128"/>
              </a:rPr>
              <a:t>＊据置型両眼開放オートレクラクトメーターを使用している自治体もある</a:t>
            </a:r>
            <a:endParaRPr lang="en-US" altLang="ja-JP" sz="1600" kern="0" dirty="0">
              <a:latin typeface="Century" panose="02040604050505020304" pitchFamily="18" charset="0"/>
              <a:cs typeface="ＭＳ 明朝" panose="02020609040205080304" pitchFamily="17" charset="-128"/>
            </a:endParaRPr>
          </a:p>
        </p:txBody>
      </p:sp>
      <p:pic>
        <p:nvPicPr>
          <p:cNvPr id="8" name="図 7"/>
          <p:cNvPicPr>
            <a:picLocks noChangeAspect="1"/>
          </p:cNvPicPr>
          <p:nvPr/>
        </p:nvPicPr>
        <p:blipFill rotWithShape="1">
          <a:blip r:embed="rId4"/>
          <a:srcRect b="19991"/>
          <a:stretch/>
        </p:blipFill>
        <p:spPr>
          <a:xfrm>
            <a:off x="7096659" y="4725145"/>
            <a:ext cx="2312066" cy="1540123"/>
          </a:xfrm>
          <a:prstGeom prst="rect">
            <a:avLst/>
          </a:prstGeom>
        </p:spPr>
      </p:pic>
      <p:sp>
        <p:nvSpPr>
          <p:cNvPr id="18" name="正方形/長方形 17"/>
          <p:cNvSpPr/>
          <p:nvPr/>
        </p:nvSpPr>
        <p:spPr>
          <a:xfrm>
            <a:off x="2280289" y="6093297"/>
            <a:ext cx="2999858" cy="646331"/>
          </a:xfrm>
          <a:prstGeom prst="rect">
            <a:avLst/>
          </a:prstGeom>
        </p:spPr>
        <p:txBody>
          <a:bodyPr wrap="square">
            <a:spAutoFit/>
          </a:bodyPr>
          <a:lstStyle/>
          <a:p>
            <a:pPr algn="ctr">
              <a:tabLst>
                <a:tab pos="180340" algn="l"/>
              </a:tabLst>
            </a:pPr>
            <a:r>
              <a:rPr lang="en-US" altLang="ja-JP" kern="0" dirty="0">
                <a:cs typeface="ＭＳ 明朝" panose="02020609040205080304" pitchFamily="17" charset="-128"/>
              </a:rPr>
              <a:t>SVS: </a:t>
            </a:r>
            <a:r>
              <a:rPr lang="ja-JP" altLang="en-US" kern="0" dirty="0">
                <a:cs typeface="ＭＳ 明朝" panose="02020609040205080304" pitchFamily="17" charset="-128"/>
              </a:rPr>
              <a:t>検査成功率が高い</a:t>
            </a:r>
            <a:endParaRPr lang="en-US" altLang="ja-JP" kern="0" dirty="0">
              <a:cs typeface="ＭＳ 明朝" panose="02020609040205080304" pitchFamily="17" charset="-128"/>
            </a:endParaRPr>
          </a:p>
          <a:p>
            <a:pPr algn="ctr">
              <a:tabLst>
                <a:tab pos="180340" algn="l"/>
              </a:tabLst>
            </a:pPr>
            <a:r>
              <a:rPr lang="ja-JP" altLang="en-US" kern="0" dirty="0">
                <a:cs typeface="ＭＳ 明朝" panose="02020609040205080304" pitchFamily="17" charset="-128"/>
              </a:rPr>
              <a:t>現在最も汎用されている</a:t>
            </a:r>
            <a:r>
              <a:rPr lang="en-US" altLang="ja-JP" kern="0" dirty="0">
                <a:cs typeface="ＭＳ 明朝" panose="02020609040205080304" pitchFamily="17" charset="-128"/>
              </a:rPr>
              <a:t> </a:t>
            </a:r>
          </a:p>
        </p:txBody>
      </p:sp>
      <p:sp>
        <p:nvSpPr>
          <p:cNvPr id="19" name="正方形/長方形 18"/>
          <p:cNvSpPr/>
          <p:nvPr/>
        </p:nvSpPr>
        <p:spPr>
          <a:xfrm>
            <a:off x="6424754" y="6097521"/>
            <a:ext cx="3991725" cy="646331"/>
          </a:xfrm>
          <a:prstGeom prst="rect">
            <a:avLst/>
          </a:prstGeom>
        </p:spPr>
        <p:txBody>
          <a:bodyPr wrap="square">
            <a:spAutoFit/>
          </a:bodyPr>
          <a:lstStyle/>
          <a:p>
            <a:pPr algn="ctr">
              <a:tabLst>
                <a:tab pos="180340" algn="l"/>
              </a:tabLst>
            </a:pPr>
            <a:r>
              <a:rPr lang="ja-JP" altLang="en-US" kern="0" dirty="0">
                <a:cs typeface="ＭＳ 明朝" panose="02020609040205080304" pitchFamily="17" charset="-128"/>
              </a:rPr>
              <a:t>ビジョンスクリーナー</a:t>
            </a:r>
            <a:r>
              <a:rPr lang="en-US" altLang="ja-JP" kern="0" dirty="0">
                <a:cs typeface="ＭＳ 明朝" panose="02020609040205080304" pitchFamily="17" charset="-128"/>
              </a:rPr>
              <a:t>S12C</a:t>
            </a:r>
          </a:p>
          <a:p>
            <a:pPr algn="ctr">
              <a:tabLst>
                <a:tab pos="180340" algn="l"/>
              </a:tabLst>
            </a:pPr>
            <a:r>
              <a:rPr lang="ja-JP" altLang="en-US" kern="0" dirty="0">
                <a:cs typeface="ＭＳ 明朝" panose="02020609040205080304" pitchFamily="17" charset="-128"/>
              </a:rPr>
              <a:t>自動判定機能搭載（学会推奨基準）</a:t>
            </a:r>
            <a:endParaRPr lang="en-US" altLang="ja-JP" kern="0" dirty="0">
              <a:cs typeface="ＭＳ 明朝" panose="02020609040205080304" pitchFamily="17" charset="-128"/>
            </a:endParaRPr>
          </a:p>
        </p:txBody>
      </p:sp>
      <p:sp>
        <p:nvSpPr>
          <p:cNvPr id="10" name="フローチャート: 処理 9">
            <a:extLst>
              <a:ext uri="{FF2B5EF4-FFF2-40B4-BE49-F238E27FC236}">
                <a16:creationId xmlns:a16="http://schemas.microsoft.com/office/drawing/2014/main" id="{B6C6DA48-FE04-C1DD-A529-C884F816BB3C}"/>
              </a:ext>
            </a:extLst>
          </p:cNvPr>
          <p:cNvSpPr/>
          <p:nvPr/>
        </p:nvSpPr>
        <p:spPr>
          <a:xfrm>
            <a:off x="696000" y="180000"/>
            <a:ext cx="10800000" cy="720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40000"/>
              </a:lnSpc>
              <a:defRPr/>
            </a:pPr>
            <a:r>
              <a:rPr lang="ja-JP" altLang="en-US" sz="3600">
                <a:solidFill>
                  <a:schemeClr val="bg1"/>
                </a:solidFill>
                <a:effectLst>
                  <a:glow rad="12700">
                    <a:schemeClr val="accent1">
                      <a:lumMod val="75000"/>
                      <a:alpha val="60000"/>
                    </a:schemeClr>
                  </a:glow>
                </a:effectLst>
                <a:latin typeface="メイリオ"/>
                <a:ea typeface="メイリオ"/>
                <a:cs typeface="メイリオ"/>
              </a:rPr>
              <a:t>主な屈折検査機器の種類と特徴</a:t>
            </a:r>
            <a:endParaRPr lang="ja-JP" altLang="en-US" sz="3600" dirty="0">
              <a:solidFill>
                <a:schemeClr val="bg1"/>
              </a:solidFill>
              <a:effectLst>
                <a:glow rad="12700">
                  <a:schemeClr val="accent1">
                    <a:lumMod val="75000"/>
                    <a:alpha val="60000"/>
                  </a:schemeClr>
                </a:glow>
              </a:effectLst>
              <a:latin typeface="メイリオ"/>
              <a:ea typeface="メイリオ"/>
              <a:cs typeface="メイリオ"/>
            </a:endParaRPr>
          </a:p>
        </p:txBody>
      </p:sp>
    </p:spTree>
    <p:extLst>
      <p:ext uri="{BB962C8B-B14F-4D97-AF65-F5344CB8AC3E}">
        <p14:creationId xmlns:p14="http://schemas.microsoft.com/office/powerpoint/2010/main" val="421868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ローチャート: 処理 7">
            <a:extLst>
              <a:ext uri="{FF2B5EF4-FFF2-40B4-BE49-F238E27FC236}">
                <a16:creationId xmlns:a16="http://schemas.microsoft.com/office/drawing/2014/main" id="{55878F10-F589-446E-AF0B-7B84BDD7A0BE}"/>
              </a:ext>
            </a:extLst>
          </p:cNvPr>
          <p:cNvSpPr/>
          <p:nvPr/>
        </p:nvSpPr>
        <p:spPr>
          <a:xfrm>
            <a:off x="358026" y="180000"/>
            <a:ext cx="10800000" cy="720000"/>
          </a:xfrm>
          <a:prstGeom prst="flowChartProcess">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40000"/>
              </a:lnSpc>
              <a:defRPr/>
            </a:pPr>
            <a:r>
              <a:rPr lang="ja-JP" altLang="en-US" sz="3600" dirty="0">
                <a:solidFill>
                  <a:prstClr val="white"/>
                </a:solidFill>
                <a:effectLst>
                  <a:glow rad="12700">
                    <a:srgbClr val="4F81BD">
                      <a:lumMod val="75000"/>
                      <a:alpha val="60000"/>
                    </a:srgbClr>
                  </a:glow>
                </a:effectLst>
                <a:latin typeface="メイリオ"/>
                <a:ea typeface="メイリオ"/>
                <a:cs typeface="メイリオ"/>
              </a:rPr>
              <a:t>厚労省母子保健対策強化事業</a:t>
            </a:r>
          </a:p>
        </p:txBody>
      </p:sp>
      <p:sp>
        <p:nvSpPr>
          <p:cNvPr id="5" name="テキスト ボックス 4">
            <a:extLst>
              <a:ext uri="{FF2B5EF4-FFF2-40B4-BE49-F238E27FC236}">
                <a16:creationId xmlns:a16="http://schemas.microsoft.com/office/drawing/2014/main" id="{730716AC-E3A5-4670-90B9-B7142E8016FD}"/>
              </a:ext>
            </a:extLst>
          </p:cNvPr>
          <p:cNvSpPr txBox="1"/>
          <p:nvPr/>
        </p:nvSpPr>
        <p:spPr>
          <a:xfrm>
            <a:off x="818582" y="1004485"/>
            <a:ext cx="9878888" cy="1323439"/>
          </a:xfrm>
          <a:prstGeom prst="rect">
            <a:avLst/>
          </a:prstGeom>
          <a:noFill/>
        </p:spPr>
        <p:txBody>
          <a:bodyPr wrap="square">
            <a:spAutoFit/>
          </a:bodyPr>
          <a:lstStyle/>
          <a:p>
            <a:pPr algn="ctr">
              <a:lnSpc>
                <a:spcPct val="120000"/>
              </a:lnSpc>
            </a:pPr>
            <a:r>
              <a:rPr lang="ja-JP" altLang="en-US" sz="3200" dirty="0">
                <a:solidFill>
                  <a:srgbClr val="000000"/>
                </a:solidFill>
                <a:latin typeface="メイリオ"/>
                <a:ea typeface="メイリオ" panose="020B0604030504040204" pitchFamily="50" charset="-128"/>
              </a:rPr>
              <a:t>各種健診に必要な備品（</a:t>
            </a:r>
            <a:r>
              <a:rPr lang="ja-JP" altLang="en-US" sz="3600" b="1" dirty="0">
                <a:solidFill>
                  <a:srgbClr val="C0504D"/>
                </a:solidFill>
                <a:latin typeface="メイリオ"/>
                <a:ea typeface="メイリオ" panose="020B0604030504040204" pitchFamily="50" charset="-128"/>
              </a:rPr>
              <a:t>屈折検査機器</a:t>
            </a:r>
            <a:r>
              <a:rPr lang="ja-JP" altLang="en-US" sz="3200" dirty="0">
                <a:solidFill>
                  <a:srgbClr val="000000"/>
                </a:solidFill>
                <a:latin typeface="メイリオ"/>
                <a:ea typeface="メイリオ" panose="020B0604030504040204" pitchFamily="50" charset="-128"/>
              </a:rPr>
              <a:t>等）の整備</a:t>
            </a:r>
            <a:endParaRPr lang="en-US" altLang="ja-JP" sz="3200" dirty="0">
              <a:latin typeface="+mn-ea"/>
            </a:endParaRPr>
          </a:p>
          <a:p>
            <a:pPr algn="ctr">
              <a:lnSpc>
                <a:spcPct val="120000"/>
              </a:lnSpc>
            </a:pPr>
            <a:r>
              <a:rPr lang="ja-JP" altLang="en-US" sz="2800" dirty="0">
                <a:latin typeface="+mn-ea"/>
              </a:rPr>
              <a:t>実施主体：</a:t>
            </a:r>
            <a:r>
              <a:rPr lang="ja-JP" altLang="en-US" sz="3200" dirty="0">
                <a:latin typeface="+mn-ea"/>
              </a:rPr>
              <a:t>市町村　　</a:t>
            </a:r>
            <a:r>
              <a:rPr lang="ja-JP" altLang="en-US" sz="2800" dirty="0">
                <a:latin typeface="+mn-ea"/>
              </a:rPr>
              <a:t>補助率：</a:t>
            </a:r>
            <a:r>
              <a:rPr lang="ja-JP" altLang="en-US" sz="3200" b="1" dirty="0">
                <a:solidFill>
                  <a:schemeClr val="accent2"/>
                </a:solidFill>
                <a:latin typeface="+mn-ea"/>
              </a:rPr>
              <a:t>国</a:t>
            </a:r>
            <a:r>
              <a:rPr lang="en-US" altLang="ja-JP" sz="3200" b="1" dirty="0">
                <a:solidFill>
                  <a:schemeClr val="accent2"/>
                </a:solidFill>
                <a:latin typeface="+mn-ea"/>
              </a:rPr>
              <a:t>1/2</a:t>
            </a:r>
            <a:r>
              <a:rPr lang="ja-JP" altLang="en-US" sz="3200" dirty="0">
                <a:latin typeface="+mn-ea"/>
              </a:rPr>
              <a:t>、市町村</a:t>
            </a:r>
            <a:r>
              <a:rPr lang="en-US" altLang="ja-JP" sz="3200" dirty="0">
                <a:latin typeface="+mn-ea"/>
              </a:rPr>
              <a:t>1/2</a:t>
            </a:r>
            <a:endParaRPr lang="ja-JP" altLang="en-US" sz="3200" dirty="0">
              <a:latin typeface="+mn-ea"/>
            </a:endParaRPr>
          </a:p>
        </p:txBody>
      </p:sp>
      <p:graphicFrame>
        <p:nvGraphicFramePr>
          <p:cNvPr id="6" name="図表 5">
            <a:extLst>
              <a:ext uri="{FF2B5EF4-FFF2-40B4-BE49-F238E27FC236}">
                <a16:creationId xmlns:a16="http://schemas.microsoft.com/office/drawing/2014/main" id="{03933EAD-E8F4-4203-961F-3E67C6BF4E1C}"/>
              </a:ext>
            </a:extLst>
          </p:cNvPr>
          <p:cNvGraphicFramePr/>
          <p:nvPr>
            <p:extLst>
              <p:ext uri="{D42A27DB-BD31-4B8C-83A1-F6EECF244321}">
                <p14:modId xmlns:p14="http://schemas.microsoft.com/office/powerpoint/2010/main" val="2684392576"/>
              </p:ext>
            </p:extLst>
          </p:nvPr>
        </p:nvGraphicFramePr>
        <p:xfrm>
          <a:off x="-1032792" y="2854982"/>
          <a:ext cx="6120679" cy="3960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テキスト ボックス 2">
            <a:extLst>
              <a:ext uri="{FF2B5EF4-FFF2-40B4-BE49-F238E27FC236}">
                <a16:creationId xmlns:a16="http://schemas.microsoft.com/office/drawing/2014/main" id="{9543674B-3B64-429E-95AD-065DE6B030A7}"/>
              </a:ext>
            </a:extLst>
          </p:cNvPr>
          <p:cNvSpPr txBox="1"/>
          <p:nvPr/>
        </p:nvSpPr>
        <p:spPr>
          <a:xfrm>
            <a:off x="1396605" y="2453776"/>
            <a:ext cx="1261884" cy="523220"/>
          </a:xfrm>
          <a:prstGeom prst="rect">
            <a:avLst/>
          </a:prstGeom>
          <a:noFill/>
        </p:spPr>
        <p:txBody>
          <a:bodyPr wrap="none" rtlCol="0">
            <a:spAutoFit/>
          </a:bodyPr>
          <a:lstStyle/>
          <a:p>
            <a:r>
              <a:rPr lang="ja-JP" altLang="en-US" sz="2800" b="1" dirty="0">
                <a:solidFill>
                  <a:schemeClr val="accent5"/>
                </a:solidFill>
              </a:rPr>
              <a:t>今まで</a:t>
            </a:r>
          </a:p>
        </p:txBody>
      </p:sp>
      <p:graphicFrame>
        <p:nvGraphicFramePr>
          <p:cNvPr id="9" name="図表 8">
            <a:extLst>
              <a:ext uri="{FF2B5EF4-FFF2-40B4-BE49-F238E27FC236}">
                <a16:creationId xmlns:a16="http://schemas.microsoft.com/office/drawing/2014/main" id="{FA3F002E-4C81-41C3-BF20-EDDA65374693}"/>
              </a:ext>
            </a:extLst>
          </p:cNvPr>
          <p:cNvGraphicFramePr/>
          <p:nvPr>
            <p:extLst>
              <p:ext uri="{D42A27DB-BD31-4B8C-83A1-F6EECF244321}">
                <p14:modId xmlns:p14="http://schemas.microsoft.com/office/powerpoint/2010/main" val="630084999"/>
              </p:ext>
            </p:extLst>
          </p:nvPr>
        </p:nvGraphicFramePr>
        <p:xfrm>
          <a:off x="6600056" y="2854982"/>
          <a:ext cx="6120679" cy="39771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テキスト ボックス 9">
            <a:extLst>
              <a:ext uri="{FF2B5EF4-FFF2-40B4-BE49-F238E27FC236}">
                <a16:creationId xmlns:a16="http://schemas.microsoft.com/office/drawing/2014/main" id="{24E8AD95-EAB3-4ED7-BE45-4EEE0A4C98CB}"/>
              </a:ext>
            </a:extLst>
          </p:cNvPr>
          <p:cNvSpPr txBox="1"/>
          <p:nvPr/>
        </p:nvSpPr>
        <p:spPr>
          <a:xfrm>
            <a:off x="8849916" y="2453776"/>
            <a:ext cx="1620957" cy="523220"/>
          </a:xfrm>
          <a:prstGeom prst="rect">
            <a:avLst/>
          </a:prstGeom>
          <a:noFill/>
        </p:spPr>
        <p:txBody>
          <a:bodyPr wrap="none" rtlCol="0">
            <a:spAutoFit/>
          </a:bodyPr>
          <a:lstStyle/>
          <a:p>
            <a:r>
              <a:rPr lang="ja-JP" altLang="en-US" sz="2800" b="1" dirty="0">
                <a:solidFill>
                  <a:schemeClr val="tx2"/>
                </a:solidFill>
              </a:rPr>
              <a:t>これから</a:t>
            </a:r>
          </a:p>
        </p:txBody>
      </p:sp>
      <p:pic>
        <p:nvPicPr>
          <p:cNvPr id="11" name="図 10" descr="テキスト&#10;&#10;自動的に生成された説明">
            <a:extLst>
              <a:ext uri="{FF2B5EF4-FFF2-40B4-BE49-F238E27FC236}">
                <a16:creationId xmlns:a16="http://schemas.microsoft.com/office/drawing/2014/main" id="{B64197EE-50E4-44EB-9D3B-CF0E2884AFB4}"/>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3053" t="1701" r="1586" b="1701"/>
          <a:stretch/>
        </p:blipFill>
        <p:spPr>
          <a:xfrm>
            <a:off x="4491440" y="2615723"/>
            <a:ext cx="2705064" cy="3828707"/>
          </a:xfrm>
          <a:prstGeom prst="rect">
            <a:avLst/>
          </a:prstGeom>
          <a:solidFill>
            <a:srgbClr val="FFFFFF">
              <a:shade val="85000"/>
            </a:srgbClr>
          </a:solidFill>
          <a:ln w="12700" cap="sq">
            <a:solidFill>
              <a:sysClr val="windowText" lastClr="000000">
                <a:lumMod val="65000"/>
                <a:lumOff val="35000"/>
              </a:sys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649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8882510-91B6-4960-8176-B3C46536CBF4}"/>
              </a:ext>
            </a:extLst>
          </p:cNvPr>
          <p:cNvSpPr txBox="1"/>
          <p:nvPr/>
        </p:nvSpPr>
        <p:spPr>
          <a:xfrm>
            <a:off x="479376" y="1149715"/>
            <a:ext cx="1620957" cy="954107"/>
          </a:xfrm>
          <a:prstGeom prst="rect">
            <a:avLst/>
          </a:prstGeom>
          <a:noFill/>
        </p:spPr>
        <p:txBody>
          <a:bodyPr wrap="none" rtlCol="0">
            <a:spAutoFit/>
          </a:bodyPr>
          <a:lstStyle/>
          <a:p>
            <a:pPr algn="ctr">
              <a:defRPr/>
            </a:pPr>
            <a:r>
              <a:rPr lang="ja-JP" altLang="en-US" sz="2800" b="1" dirty="0">
                <a:solidFill>
                  <a:schemeClr val="accent2"/>
                </a:solidFill>
                <a:latin typeface="メイリオ" panose="020B0604030504040204" pitchFamily="50" charset="-128"/>
                <a:ea typeface="メイリオ" panose="020B0604030504040204" pitchFamily="50" charset="-128"/>
              </a:rPr>
              <a:t>全員に</a:t>
            </a:r>
            <a:endParaRPr lang="en-US" altLang="ja-JP" sz="2800" b="1" dirty="0">
              <a:solidFill>
                <a:schemeClr val="accent2"/>
              </a:solidFill>
              <a:latin typeface="メイリオ" panose="020B0604030504040204" pitchFamily="50" charset="-128"/>
              <a:ea typeface="メイリオ" panose="020B0604030504040204" pitchFamily="50" charset="-128"/>
            </a:endParaRPr>
          </a:p>
          <a:p>
            <a:pPr algn="ctr">
              <a:defRPr/>
            </a:pPr>
            <a:r>
              <a:rPr lang="ja-JP" altLang="en-US" sz="2800" b="1" dirty="0">
                <a:solidFill>
                  <a:schemeClr val="accent2"/>
                </a:solidFill>
                <a:latin typeface="メイリオ" panose="020B0604030504040204" pitchFamily="50" charset="-128"/>
                <a:ea typeface="メイリオ" panose="020B0604030504040204" pitchFamily="50" charset="-128"/>
              </a:rPr>
              <a:t>屈折検査</a:t>
            </a:r>
          </a:p>
        </p:txBody>
      </p:sp>
      <p:sp>
        <p:nvSpPr>
          <p:cNvPr id="10" name="テキスト ボックス 9">
            <a:extLst>
              <a:ext uri="{FF2B5EF4-FFF2-40B4-BE49-F238E27FC236}">
                <a16:creationId xmlns:a16="http://schemas.microsoft.com/office/drawing/2014/main" id="{6833C674-7E66-4197-B5CF-B6D863EBD328}"/>
              </a:ext>
            </a:extLst>
          </p:cNvPr>
          <p:cNvSpPr txBox="1"/>
          <p:nvPr/>
        </p:nvSpPr>
        <p:spPr>
          <a:xfrm>
            <a:off x="1176297" y="3454316"/>
            <a:ext cx="3976834"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chemeClr val="tx2"/>
                </a:solidFill>
                <a:effectLst/>
                <a:uLnTx/>
                <a:uFillTx/>
                <a:latin typeface="メイリオ"/>
                <a:ea typeface="メイリオ"/>
                <a:cs typeface="+mn-cs"/>
              </a:rPr>
              <a:t>関係機関による</a:t>
            </a:r>
            <a:endParaRPr kumimoji="1" lang="en-US" altLang="ja-JP" sz="2800" b="1" i="0" u="none" strike="noStrike" kern="1200" cap="none" spc="0" normalizeH="0" baseline="0" noProof="0" dirty="0">
              <a:ln>
                <a:noFill/>
              </a:ln>
              <a:solidFill>
                <a:schemeClr val="tx2"/>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chemeClr val="tx2"/>
                </a:solidFill>
                <a:effectLst/>
                <a:uLnTx/>
                <a:uFillTx/>
                <a:latin typeface="メイリオ"/>
                <a:ea typeface="メイリオ"/>
                <a:cs typeface="+mn-cs"/>
              </a:rPr>
              <a:t>検討会設置</a:t>
            </a:r>
            <a:endParaRPr kumimoji="1" lang="en-US" altLang="ja-JP" sz="2800" b="1" i="0" u="none" strike="noStrike" kern="1200" cap="none" spc="0" normalizeH="0" baseline="0" noProof="0" dirty="0">
              <a:ln>
                <a:noFill/>
              </a:ln>
              <a:solidFill>
                <a:schemeClr val="tx2"/>
              </a:solidFill>
              <a:effectLst/>
              <a:uLnTx/>
              <a:uFillTx/>
              <a:latin typeface="メイリオ"/>
              <a:ea typeface="メイリオ"/>
              <a:cs typeface="+mn-cs"/>
            </a:endParaRPr>
          </a:p>
        </p:txBody>
      </p:sp>
      <p:sp>
        <p:nvSpPr>
          <p:cNvPr id="12" name="フローチャート: 処理 11">
            <a:extLst>
              <a:ext uri="{FF2B5EF4-FFF2-40B4-BE49-F238E27FC236}">
                <a16:creationId xmlns:a16="http://schemas.microsoft.com/office/drawing/2014/main" id="{3D7C263E-A80A-4BBA-A9F6-D1EB36612B34}"/>
              </a:ext>
            </a:extLst>
          </p:cNvPr>
          <p:cNvSpPr/>
          <p:nvPr/>
        </p:nvSpPr>
        <p:spPr>
          <a:xfrm>
            <a:off x="695999" y="180000"/>
            <a:ext cx="10800000" cy="720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ja-JP" sz="3600" dirty="0"/>
              <a:t>3</a:t>
            </a:r>
            <a:r>
              <a:rPr lang="ja-JP" altLang="en-US" sz="3600" dirty="0"/>
              <a:t>歳児健康診査の眼科検査に関する検討会</a:t>
            </a:r>
          </a:p>
        </p:txBody>
      </p:sp>
      <p:sp>
        <p:nvSpPr>
          <p:cNvPr id="13" name="テキスト ボックス 12">
            <a:extLst>
              <a:ext uri="{FF2B5EF4-FFF2-40B4-BE49-F238E27FC236}">
                <a16:creationId xmlns:a16="http://schemas.microsoft.com/office/drawing/2014/main" id="{222EB97E-A0F6-67A3-E805-4243BA1AD417}"/>
              </a:ext>
            </a:extLst>
          </p:cNvPr>
          <p:cNvSpPr txBox="1"/>
          <p:nvPr/>
        </p:nvSpPr>
        <p:spPr>
          <a:xfrm>
            <a:off x="4007768" y="6536802"/>
            <a:ext cx="1620957" cy="307777"/>
          </a:xfrm>
          <a:prstGeom prst="rect">
            <a:avLst/>
          </a:prstGeom>
          <a:noFill/>
        </p:spPr>
        <p:txBody>
          <a:bodyPr wrap="none" rtlCol="0">
            <a:spAutoFit/>
          </a:bodyPr>
          <a:lstStyle/>
          <a:p>
            <a:r>
              <a:rPr lang="ja-JP" altLang="en-US" sz="1400" dirty="0"/>
              <a:t>自治体取り組み例</a:t>
            </a:r>
          </a:p>
        </p:txBody>
      </p:sp>
      <p:sp>
        <p:nvSpPr>
          <p:cNvPr id="3" name="テキスト ボックス 2">
            <a:extLst>
              <a:ext uri="{FF2B5EF4-FFF2-40B4-BE49-F238E27FC236}">
                <a16:creationId xmlns:a16="http://schemas.microsoft.com/office/drawing/2014/main" id="{7F3452AD-7516-EB9F-5579-7926432A2A3E}"/>
              </a:ext>
            </a:extLst>
          </p:cNvPr>
          <p:cNvSpPr txBox="1"/>
          <p:nvPr/>
        </p:nvSpPr>
        <p:spPr>
          <a:xfrm>
            <a:off x="4363830" y="1292382"/>
            <a:ext cx="1467068" cy="1015663"/>
          </a:xfrm>
          <a:prstGeom prst="rect">
            <a:avLst/>
          </a:prstGeom>
          <a:noFill/>
        </p:spPr>
        <p:txBody>
          <a:bodyPr wrap="none" rtlCol="0">
            <a:spAutoFit/>
          </a:bodyPr>
          <a:lstStyle/>
          <a:p>
            <a:pPr>
              <a:defRPr/>
            </a:pPr>
            <a:r>
              <a:rPr lang="ja-JP" altLang="en-US" sz="2000" dirty="0">
                <a:solidFill>
                  <a:schemeClr val="accent2"/>
                </a:solidFill>
                <a:latin typeface="メイリオ" panose="020B0604030504040204" pitchFamily="50" charset="-128"/>
                <a:ea typeface="メイリオ" panose="020B0604030504040204" pitchFamily="50" charset="-128"/>
              </a:rPr>
              <a:t>都道府県版</a:t>
            </a:r>
            <a:endParaRPr lang="en-US" altLang="ja-JP" sz="2000" dirty="0">
              <a:solidFill>
                <a:schemeClr val="accent2"/>
              </a:solidFill>
              <a:latin typeface="メイリオ" panose="020B0604030504040204" pitchFamily="50" charset="-128"/>
              <a:ea typeface="メイリオ" panose="020B0604030504040204" pitchFamily="50" charset="-128"/>
            </a:endParaRPr>
          </a:p>
          <a:p>
            <a:pPr>
              <a:defRPr/>
            </a:pPr>
            <a:r>
              <a:rPr lang="ja-JP" altLang="en-US" sz="2000" dirty="0">
                <a:solidFill>
                  <a:schemeClr val="accent2"/>
                </a:solidFill>
                <a:latin typeface="メイリオ" panose="020B0604030504040204" pitchFamily="50" charset="-128"/>
                <a:ea typeface="メイリオ" panose="020B0604030504040204" pitchFamily="50" charset="-128"/>
              </a:rPr>
              <a:t>視覚検査の</a:t>
            </a:r>
            <a:endParaRPr lang="en-US" altLang="ja-JP" sz="2000" dirty="0">
              <a:solidFill>
                <a:schemeClr val="accent2"/>
              </a:solidFill>
              <a:latin typeface="メイリオ" panose="020B0604030504040204" pitchFamily="50" charset="-128"/>
              <a:ea typeface="メイリオ" panose="020B0604030504040204" pitchFamily="50" charset="-128"/>
            </a:endParaRPr>
          </a:p>
          <a:p>
            <a:pPr>
              <a:defRPr/>
            </a:pPr>
            <a:r>
              <a:rPr lang="ja-JP" altLang="en-US" sz="2000" dirty="0">
                <a:solidFill>
                  <a:schemeClr val="accent2"/>
                </a:solidFill>
                <a:latin typeface="メイリオ" panose="020B0604030504040204" pitchFamily="50" charset="-128"/>
                <a:ea typeface="メイリオ" panose="020B0604030504040204" pitchFamily="50" charset="-128"/>
              </a:rPr>
              <a:t>手引き作成</a:t>
            </a:r>
          </a:p>
        </p:txBody>
      </p:sp>
      <p:pic>
        <p:nvPicPr>
          <p:cNvPr id="5" name="図 4">
            <a:extLst>
              <a:ext uri="{FF2B5EF4-FFF2-40B4-BE49-F238E27FC236}">
                <a16:creationId xmlns:a16="http://schemas.microsoft.com/office/drawing/2014/main" id="{2CE380AE-041B-9063-5B3E-F21DD2170450}"/>
              </a:ext>
            </a:extLst>
          </p:cNvPr>
          <p:cNvPicPr>
            <a:picLocks noChangeAspect="1"/>
          </p:cNvPicPr>
          <p:nvPr/>
        </p:nvPicPr>
        <p:blipFill rotWithShape="1">
          <a:blip r:embed="rId3"/>
          <a:srcRect r="3412" b="884"/>
          <a:stretch/>
        </p:blipFill>
        <p:spPr>
          <a:xfrm>
            <a:off x="5743922" y="1476125"/>
            <a:ext cx="6320736" cy="4479890"/>
          </a:xfrm>
          <a:prstGeom prst="rect">
            <a:avLst/>
          </a:prstGeom>
        </p:spPr>
      </p:pic>
      <p:graphicFrame>
        <p:nvGraphicFramePr>
          <p:cNvPr id="9" name="図表 8">
            <a:extLst>
              <a:ext uri="{FF2B5EF4-FFF2-40B4-BE49-F238E27FC236}">
                <a16:creationId xmlns:a16="http://schemas.microsoft.com/office/drawing/2014/main" id="{CEAF2732-C440-4FE4-953D-4D76891CEA63}"/>
              </a:ext>
            </a:extLst>
          </p:cNvPr>
          <p:cNvGraphicFramePr/>
          <p:nvPr>
            <p:extLst>
              <p:ext uri="{D42A27DB-BD31-4B8C-83A1-F6EECF244321}">
                <p14:modId xmlns:p14="http://schemas.microsoft.com/office/powerpoint/2010/main" val="1026420461"/>
              </p:ext>
            </p:extLst>
          </p:nvPr>
        </p:nvGraphicFramePr>
        <p:xfrm>
          <a:off x="321591" y="1259099"/>
          <a:ext cx="5686247" cy="5249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テキスト ボックス 6">
            <a:extLst>
              <a:ext uri="{FF2B5EF4-FFF2-40B4-BE49-F238E27FC236}">
                <a16:creationId xmlns:a16="http://schemas.microsoft.com/office/drawing/2014/main" id="{9759AB99-7F9E-4054-B814-ADD08779C6AC}"/>
              </a:ext>
            </a:extLst>
          </p:cNvPr>
          <p:cNvSpPr txBox="1"/>
          <p:nvPr/>
        </p:nvSpPr>
        <p:spPr>
          <a:xfrm>
            <a:off x="127342" y="3554999"/>
            <a:ext cx="151033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defRPr/>
            </a:pPr>
            <a:r>
              <a:rPr lang="ja-JP" altLang="en-US" sz="2000" dirty="0">
                <a:solidFill>
                  <a:schemeClr val="accent2"/>
                </a:solidFill>
                <a:latin typeface="メイリオ" panose="020B0604030504040204" pitchFamily="50" charset="-128"/>
                <a:ea typeface="メイリオ" panose="020B0604030504040204" pitchFamily="50" charset="-128"/>
              </a:rPr>
              <a:t>眼科研修会の開催</a:t>
            </a:r>
          </a:p>
        </p:txBody>
      </p:sp>
    </p:spTree>
    <p:extLst>
      <p:ext uri="{BB962C8B-B14F-4D97-AF65-F5344CB8AC3E}">
        <p14:creationId xmlns:p14="http://schemas.microsoft.com/office/powerpoint/2010/main" val="395930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10" presetClass="entr" presetSubtype="0" fill="hold" grpId="0" nodeType="withEffect">
                                  <p:stCondLst>
                                    <p:cond delay="100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9"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フローチャート: 処理 39">
            <a:extLst>
              <a:ext uri="{FF2B5EF4-FFF2-40B4-BE49-F238E27FC236}">
                <a16:creationId xmlns:a16="http://schemas.microsoft.com/office/drawing/2014/main" id="{3A976E6B-97D5-482C-B722-8153E07A6A25}"/>
              </a:ext>
            </a:extLst>
          </p:cNvPr>
          <p:cNvSpPr/>
          <p:nvPr/>
        </p:nvSpPr>
        <p:spPr>
          <a:xfrm>
            <a:off x="109450" y="1553852"/>
            <a:ext cx="5183181" cy="1944216"/>
          </a:xfrm>
          <a:prstGeom prst="flowChartProcess">
            <a:avLst/>
          </a:prstGeom>
          <a:ln w="57150"/>
        </p:spPr>
        <p:style>
          <a:lnRef idx="2">
            <a:schemeClr val="accent3"/>
          </a:lnRef>
          <a:fillRef idx="1">
            <a:schemeClr val="lt1"/>
          </a:fillRef>
          <a:effectRef idx="0">
            <a:schemeClr val="accent3"/>
          </a:effectRef>
          <a:fontRef idx="minor">
            <a:schemeClr val="dk1"/>
          </a:fontRef>
        </p:style>
        <p:txBody>
          <a:bodyPr tIns="144000" rtlCol="0" anchor="ctr"/>
          <a:lstStyle/>
          <a:p>
            <a:pPr>
              <a:spcBef>
                <a:spcPts val="600"/>
              </a:spcBef>
              <a:defRPr/>
            </a:pPr>
            <a:r>
              <a:rPr lang="ja-JP" altLang="en-US" b="1" dirty="0">
                <a:solidFill>
                  <a:schemeClr val="tx2"/>
                </a:solidFill>
              </a:rPr>
              <a:t>１</a:t>
            </a:r>
            <a:r>
              <a:rPr lang="en-US" altLang="ja-JP" b="1" dirty="0">
                <a:solidFill>
                  <a:schemeClr val="tx2"/>
                </a:solidFill>
              </a:rPr>
              <a:t>. </a:t>
            </a:r>
            <a:r>
              <a:rPr lang="ja-JP" altLang="en-US" b="1" dirty="0">
                <a:solidFill>
                  <a:schemeClr val="tx2"/>
                </a:solidFill>
              </a:rPr>
              <a:t>一次検査（家庭）</a:t>
            </a:r>
            <a:endParaRPr lang="en-US" altLang="ja-JP" b="1" dirty="0">
              <a:solidFill>
                <a:schemeClr val="tx2"/>
              </a:solidFill>
            </a:endParaRPr>
          </a:p>
          <a:p>
            <a:pPr>
              <a:spcBef>
                <a:spcPts val="600"/>
              </a:spcBef>
              <a:defRPr/>
            </a:pPr>
            <a:r>
              <a:rPr lang="ja-JP" altLang="en-US" dirty="0"/>
              <a:t>①アンケート方式による問診</a:t>
            </a:r>
            <a:endParaRPr lang="en-US" altLang="ja-JP" dirty="0"/>
          </a:p>
          <a:p>
            <a:pPr>
              <a:spcBef>
                <a:spcPts val="600"/>
              </a:spcBef>
              <a:defRPr/>
            </a:pPr>
            <a:r>
              <a:rPr lang="ja-JP" altLang="en-US" dirty="0"/>
              <a:t>②</a:t>
            </a:r>
            <a:r>
              <a:rPr lang="ja-JP" altLang="en-US" b="1" dirty="0"/>
              <a:t>視力検査</a:t>
            </a:r>
            <a:endParaRPr lang="en-US" altLang="ja-JP" b="1" dirty="0"/>
          </a:p>
          <a:p>
            <a:pPr eaLnBrk="1" hangingPunct="1">
              <a:defRPr/>
            </a:pPr>
            <a:r>
              <a:rPr lang="ja-JP" altLang="en-US" dirty="0"/>
              <a:t>　</a:t>
            </a:r>
            <a:r>
              <a:rPr lang="en-US" altLang="ja-JP" dirty="0"/>
              <a:t>2.5m</a:t>
            </a:r>
            <a:r>
              <a:rPr lang="ja-JP" altLang="en-US" dirty="0"/>
              <a:t>の距離で視力</a:t>
            </a:r>
            <a:r>
              <a:rPr lang="en-US" altLang="ja-JP" dirty="0"/>
              <a:t>0.5</a:t>
            </a:r>
            <a:r>
              <a:rPr lang="ja-JP" altLang="en-US" dirty="0"/>
              <a:t>に相当</a:t>
            </a:r>
            <a:endParaRPr lang="en-US" altLang="ja-JP" dirty="0"/>
          </a:p>
          <a:p>
            <a:pPr eaLnBrk="1" hangingPunct="1">
              <a:defRPr/>
            </a:pPr>
            <a:r>
              <a:rPr lang="ja-JP" altLang="en-US" dirty="0"/>
              <a:t>　ランドルト環（一部で絵視標）</a:t>
            </a:r>
            <a:endParaRPr lang="en-US" altLang="ja-JP" dirty="0"/>
          </a:p>
          <a:p>
            <a:pPr eaLnBrk="1" hangingPunct="1">
              <a:defRPr/>
            </a:pPr>
            <a:r>
              <a:rPr lang="ja-JP" altLang="en-US" dirty="0"/>
              <a:t>　左右眼の視力を保護者が検査</a:t>
            </a:r>
            <a:endParaRPr lang="en-US" altLang="ja-JP" dirty="0"/>
          </a:p>
        </p:txBody>
      </p:sp>
      <p:sp>
        <p:nvSpPr>
          <p:cNvPr id="44" name="フローチャート: 処理 43">
            <a:extLst>
              <a:ext uri="{FF2B5EF4-FFF2-40B4-BE49-F238E27FC236}">
                <a16:creationId xmlns:a16="http://schemas.microsoft.com/office/drawing/2014/main" id="{2CBD4ABC-067A-4FDD-8899-A435AF779CDA}"/>
              </a:ext>
            </a:extLst>
          </p:cNvPr>
          <p:cNvSpPr/>
          <p:nvPr/>
        </p:nvSpPr>
        <p:spPr>
          <a:xfrm>
            <a:off x="119337" y="3639273"/>
            <a:ext cx="5189019" cy="2488408"/>
          </a:xfrm>
          <a:prstGeom prst="flowChartProcess">
            <a:avLst/>
          </a:prstGeom>
          <a:ln w="57150"/>
        </p:spPr>
        <p:style>
          <a:lnRef idx="2">
            <a:schemeClr val="accent4"/>
          </a:lnRef>
          <a:fillRef idx="1">
            <a:schemeClr val="lt1"/>
          </a:fillRef>
          <a:effectRef idx="0">
            <a:schemeClr val="accent4"/>
          </a:effectRef>
          <a:fontRef idx="minor">
            <a:schemeClr val="dk1"/>
          </a:fontRef>
        </p:style>
        <p:txBody>
          <a:bodyPr tIns="144000" rtlCol="0" anchor="ctr"/>
          <a:lstStyle/>
          <a:p>
            <a:pPr>
              <a:spcBef>
                <a:spcPts val="1200"/>
              </a:spcBef>
              <a:defRPr/>
            </a:pPr>
            <a:r>
              <a:rPr lang="ja-JP" altLang="en-US" b="1" kern="0" dirty="0">
                <a:solidFill>
                  <a:schemeClr val="tx2"/>
                </a:solidFill>
              </a:rPr>
              <a:t>２</a:t>
            </a:r>
            <a:r>
              <a:rPr lang="en-US" altLang="ja-JP" b="1" kern="0" dirty="0">
                <a:solidFill>
                  <a:schemeClr val="tx2"/>
                </a:solidFill>
              </a:rPr>
              <a:t>. </a:t>
            </a:r>
            <a:r>
              <a:rPr lang="ja-JP" altLang="en-US" b="1" kern="0" dirty="0">
                <a:solidFill>
                  <a:schemeClr val="tx2"/>
                </a:solidFill>
              </a:rPr>
              <a:t>二次検査（健診会場）</a:t>
            </a:r>
            <a:endParaRPr lang="en-US" altLang="ja-JP" b="1" kern="0" dirty="0">
              <a:solidFill>
                <a:schemeClr val="tx2"/>
              </a:solidFill>
            </a:endParaRPr>
          </a:p>
          <a:p>
            <a:pPr>
              <a:spcBef>
                <a:spcPts val="600"/>
              </a:spcBef>
              <a:defRPr/>
            </a:pPr>
            <a:r>
              <a:rPr lang="ja-JP" altLang="en-US" kern="0" dirty="0">
                <a:solidFill>
                  <a:schemeClr val="accent2"/>
                </a:solidFill>
              </a:rPr>
              <a:t>①</a:t>
            </a:r>
            <a:r>
              <a:rPr lang="ja-JP" altLang="en-US" b="1" kern="0" dirty="0">
                <a:solidFill>
                  <a:schemeClr val="accent2"/>
                </a:solidFill>
              </a:rPr>
              <a:t>受診児全例に屈折検査</a:t>
            </a:r>
            <a:endParaRPr lang="en-US" altLang="ja-JP" b="1" kern="0" dirty="0">
              <a:solidFill>
                <a:schemeClr val="accent2"/>
              </a:solidFill>
            </a:endParaRPr>
          </a:p>
          <a:p>
            <a:pPr>
              <a:spcBef>
                <a:spcPts val="600"/>
              </a:spcBef>
              <a:defRPr/>
            </a:pPr>
            <a:r>
              <a:rPr lang="ja-JP" altLang="en-US" kern="0" dirty="0">
                <a:solidFill>
                  <a:schemeClr val="tx1"/>
                </a:solidFill>
              </a:rPr>
              <a:t>②問診票の回収・確認</a:t>
            </a:r>
            <a:endParaRPr lang="en-US" altLang="ja-JP" kern="0" dirty="0">
              <a:solidFill>
                <a:schemeClr val="tx1"/>
              </a:solidFill>
            </a:endParaRPr>
          </a:p>
          <a:p>
            <a:pPr>
              <a:spcBef>
                <a:spcPts val="600"/>
              </a:spcBef>
              <a:defRPr/>
            </a:pPr>
            <a:r>
              <a:rPr lang="ja-JP" altLang="en-US" kern="0" dirty="0"/>
              <a:t>③</a:t>
            </a:r>
            <a:r>
              <a:rPr lang="ja-JP" altLang="en-US" kern="0" dirty="0">
                <a:solidFill>
                  <a:schemeClr val="tx1"/>
                </a:solidFill>
              </a:rPr>
              <a:t>視力検査結果の回収・確認</a:t>
            </a:r>
            <a:endParaRPr lang="en-US" altLang="ja-JP" kern="0" dirty="0">
              <a:solidFill>
                <a:schemeClr val="tx1"/>
              </a:solidFill>
            </a:endParaRPr>
          </a:p>
          <a:p>
            <a:pPr eaLnBrk="1" hangingPunct="1">
              <a:defRPr/>
            </a:pPr>
            <a:r>
              <a:rPr lang="ja-JP" altLang="en-US" kern="0" dirty="0"/>
              <a:t>→</a:t>
            </a:r>
            <a:r>
              <a:rPr lang="ja-JP" altLang="en-US" b="1" kern="0" dirty="0"/>
              <a:t>左右眼とも</a:t>
            </a:r>
            <a:r>
              <a:rPr lang="en-US" altLang="ja-JP" b="1" kern="0" dirty="0"/>
              <a:t>0.5</a:t>
            </a:r>
            <a:r>
              <a:rPr lang="ja-JP" altLang="en-US" b="1" kern="0" dirty="0"/>
              <a:t>以上でなければ再検査</a:t>
            </a:r>
            <a:endParaRPr lang="en-US" altLang="ja-JP" b="1" kern="0" dirty="0"/>
          </a:p>
          <a:p>
            <a:pPr>
              <a:spcBef>
                <a:spcPts val="600"/>
              </a:spcBef>
              <a:defRPr/>
            </a:pPr>
            <a:r>
              <a:rPr lang="ja-JP" altLang="en-US" kern="0" dirty="0">
                <a:solidFill>
                  <a:schemeClr val="tx1"/>
                </a:solidFill>
              </a:rPr>
              <a:t>④医師の診察と総合判断</a:t>
            </a:r>
            <a:endParaRPr lang="en-US" altLang="ja-JP" kern="0" dirty="0">
              <a:solidFill>
                <a:schemeClr val="tx1"/>
              </a:solidFill>
            </a:endParaRPr>
          </a:p>
          <a:p>
            <a:pPr eaLnBrk="1" hangingPunct="1">
              <a:defRPr/>
            </a:pPr>
            <a:r>
              <a:rPr lang="ja-JP" altLang="en-US" kern="0" dirty="0"/>
              <a:t>→精密検査受診勧告</a:t>
            </a:r>
            <a:endParaRPr lang="en-US" altLang="ja-JP" kern="0" dirty="0">
              <a:solidFill>
                <a:schemeClr val="tx1"/>
              </a:solidFill>
            </a:endParaRPr>
          </a:p>
        </p:txBody>
      </p:sp>
      <p:sp>
        <p:nvSpPr>
          <p:cNvPr id="45" name="フローチャート: 処理 44">
            <a:extLst>
              <a:ext uri="{FF2B5EF4-FFF2-40B4-BE49-F238E27FC236}">
                <a16:creationId xmlns:a16="http://schemas.microsoft.com/office/drawing/2014/main" id="{3E9ECB84-6394-4442-94BA-14492884DB23}"/>
              </a:ext>
            </a:extLst>
          </p:cNvPr>
          <p:cNvSpPr/>
          <p:nvPr/>
        </p:nvSpPr>
        <p:spPr>
          <a:xfrm>
            <a:off x="119338" y="6267497"/>
            <a:ext cx="5183180" cy="475502"/>
          </a:xfrm>
          <a:prstGeom prst="flowChartProcess">
            <a:avLst/>
          </a:prstGeom>
          <a:ln w="57150"/>
        </p:spPr>
        <p:style>
          <a:lnRef idx="2">
            <a:schemeClr val="accent5"/>
          </a:lnRef>
          <a:fillRef idx="1">
            <a:schemeClr val="lt1"/>
          </a:fillRef>
          <a:effectRef idx="0">
            <a:schemeClr val="accent5"/>
          </a:effectRef>
          <a:fontRef idx="minor">
            <a:schemeClr val="dk1"/>
          </a:fontRef>
        </p:style>
        <p:txBody>
          <a:bodyPr tIns="144000" rtlCol="0" anchor="ctr"/>
          <a:lstStyle/>
          <a:p>
            <a:pPr>
              <a:spcBef>
                <a:spcPts val="1200"/>
              </a:spcBef>
              <a:defRPr/>
            </a:pPr>
            <a:r>
              <a:rPr lang="ja-JP" altLang="en-US" b="1" kern="0" dirty="0">
                <a:solidFill>
                  <a:schemeClr val="tx2"/>
                </a:solidFill>
              </a:rPr>
              <a:t>３</a:t>
            </a:r>
            <a:r>
              <a:rPr lang="en-US" altLang="ja-JP" b="1" kern="0" dirty="0">
                <a:solidFill>
                  <a:schemeClr val="tx2"/>
                </a:solidFill>
              </a:rPr>
              <a:t>. </a:t>
            </a:r>
            <a:r>
              <a:rPr lang="ja-JP" altLang="en-US" b="1" kern="0" dirty="0">
                <a:solidFill>
                  <a:schemeClr val="tx2"/>
                </a:solidFill>
              </a:rPr>
              <a:t>眼科精密検査（眼科医療機関）</a:t>
            </a:r>
            <a:endParaRPr lang="en-US" altLang="ja-JP" b="1" dirty="0">
              <a:solidFill>
                <a:schemeClr val="tx2"/>
              </a:solidFill>
            </a:endParaRPr>
          </a:p>
        </p:txBody>
      </p:sp>
      <p:sp>
        <p:nvSpPr>
          <p:cNvPr id="41" name="フローチャート: 処理 40">
            <a:extLst>
              <a:ext uri="{FF2B5EF4-FFF2-40B4-BE49-F238E27FC236}">
                <a16:creationId xmlns:a16="http://schemas.microsoft.com/office/drawing/2014/main" id="{FA28A944-C086-F644-9600-F7A5D4A95BE9}"/>
              </a:ext>
            </a:extLst>
          </p:cNvPr>
          <p:cNvSpPr/>
          <p:nvPr/>
        </p:nvSpPr>
        <p:spPr>
          <a:xfrm>
            <a:off x="119337" y="86221"/>
            <a:ext cx="5189020" cy="64409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ja-JP" altLang="en-US" sz="2800" dirty="0"/>
              <a:t>３歳児視覚検査フローチャート</a:t>
            </a:r>
          </a:p>
        </p:txBody>
      </p:sp>
      <p:grpSp>
        <p:nvGrpSpPr>
          <p:cNvPr id="2" name="グループ化 1">
            <a:extLst>
              <a:ext uri="{FF2B5EF4-FFF2-40B4-BE49-F238E27FC236}">
                <a16:creationId xmlns:a16="http://schemas.microsoft.com/office/drawing/2014/main" id="{6C06EFFC-583A-9307-1755-EE8DBB433C5F}"/>
              </a:ext>
            </a:extLst>
          </p:cNvPr>
          <p:cNvGrpSpPr/>
          <p:nvPr/>
        </p:nvGrpSpPr>
        <p:grpSpPr>
          <a:xfrm>
            <a:off x="5541822" y="76696"/>
            <a:ext cx="6520174" cy="6805749"/>
            <a:chOff x="424411" y="342900"/>
            <a:chExt cx="6705845" cy="9048419"/>
          </a:xfrm>
        </p:grpSpPr>
        <p:sp>
          <p:nvSpPr>
            <p:cNvPr id="4" name="正方形/長方形 3">
              <a:extLst>
                <a:ext uri="{FF2B5EF4-FFF2-40B4-BE49-F238E27FC236}">
                  <a16:creationId xmlns:a16="http://schemas.microsoft.com/office/drawing/2014/main" id="{A7D15B1E-D34D-70A4-F75D-CA6E730BB245}"/>
                </a:ext>
              </a:extLst>
            </p:cNvPr>
            <p:cNvSpPr/>
            <p:nvPr/>
          </p:nvSpPr>
          <p:spPr>
            <a:xfrm>
              <a:off x="429418" y="342900"/>
              <a:ext cx="6700838" cy="8917797"/>
            </a:xfrm>
            <a:prstGeom prst="rect">
              <a:avLst/>
            </a:prstGeom>
            <a:solidFill>
              <a:schemeClr val="accent6">
                <a:lumMod val="20000"/>
                <a:lumOff val="8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600"/>
            </a:p>
          </p:txBody>
        </p:sp>
        <p:cxnSp>
          <p:nvCxnSpPr>
            <p:cNvPr id="5" name="直線矢印コネクタ 4">
              <a:extLst>
                <a:ext uri="{FF2B5EF4-FFF2-40B4-BE49-F238E27FC236}">
                  <a16:creationId xmlns:a16="http://schemas.microsoft.com/office/drawing/2014/main" id="{82345C08-377E-1DE7-C20A-423DDEB21C73}"/>
                </a:ext>
              </a:extLst>
            </p:cNvPr>
            <p:cNvCxnSpPr>
              <a:cxnSpLocks/>
              <a:stCxn id="37" idx="2"/>
              <a:endCxn id="18" idx="0"/>
            </p:cNvCxnSpPr>
            <p:nvPr/>
          </p:nvCxnSpPr>
          <p:spPr>
            <a:xfrm flipH="1">
              <a:off x="4266740" y="7382300"/>
              <a:ext cx="1" cy="247128"/>
            </a:xfrm>
            <a:prstGeom prst="straightConnector1">
              <a:avLst/>
            </a:prstGeom>
            <a:ln>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 name="直線矢印コネクタ 5">
              <a:extLst>
                <a:ext uri="{FF2B5EF4-FFF2-40B4-BE49-F238E27FC236}">
                  <a16:creationId xmlns:a16="http://schemas.microsoft.com/office/drawing/2014/main" id="{DAA59945-76A0-17BA-A148-65A8027E3EF1}"/>
                </a:ext>
              </a:extLst>
            </p:cNvPr>
            <p:cNvCxnSpPr>
              <a:cxnSpLocks/>
              <a:stCxn id="32" idx="2"/>
              <a:endCxn id="47" idx="0"/>
            </p:cNvCxnSpPr>
            <p:nvPr/>
          </p:nvCxnSpPr>
          <p:spPr>
            <a:xfrm>
              <a:off x="1636564" y="1298245"/>
              <a:ext cx="9" cy="7096769"/>
            </a:xfrm>
            <a:prstGeom prst="straightConnector1">
              <a:avLst/>
            </a:prstGeom>
            <a:ln>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7" name="カギ線コネクタ 28">
              <a:extLst>
                <a:ext uri="{FF2B5EF4-FFF2-40B4-BE49-F238E27FC236}">
                  <a16:creationId xmlns:a16="http://schemas.microsoft.com/office/drawing/2014/main" id="{1FE23A2A-713D-EC7F-8FA6-0FB023740157}"/>
                </a:ext>
              </a:extLst>
            </p:cNvPr>
            <p:cNvCxnSpPr>
              <a:cxnSpLocks/>
              <a:stCxn id="13" idx="3"/>
            </p:cNvCxnSpPr>
            <p:nvPr/>
          </p:nvCxnSpPr>
          <p:spPr>
            <a:xfrm>
              <a:off x="2576502" y="2295136"/>
              <a:ext cx="2427679" cy="4655164"/>
            </a:xfrm>
            <a:prstGeom prst="bentConnector2">
              <a:avLst/>
            </a:prstGeom>
            <a:ln>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8" name="テキスト ボックス 7">
              <a:extLst>
                <a:ext uri="{FF2B5EF4-FFF2-40B4-BE49-F238E27FC236}">
                  <a16:creationId xmlns:a16="http://schemas.microsoft.com/office/drawing/2014/main" id="{6D8EE9B6-6E08-4723-4665-70E7B3E3E2F4}"/>
                </a:ext>
              </a:extLst>
            </p:cNvPr>
            <p:cNvSpPr txBox="1"/>
            <p:nvPr/>
          </p:nvSpPr>
          <p:spPr>
            <a:xfrm>
              <a:off x="2540942" y="2046980"/>
              <a:ext cx="539682" cy="371075"/>
            </a:xfrm>
            <a:prstGeom prst="rect">
              <a:avLst/>
            </a:prstGeom>
            <a:noFill/>
          </p:spPr>
          <p:txBody>
            <a:bodyPr wrap="square" rtlCol="0">
              <a:spAutoFit/>
            </a:bodyPr>
            <a:lstStyle/>
            <a:p>
              <a:pPr defTabSz="844061">
                <a:defRPr/>
              </a:pPr>
              <a:r>
                <a:rPr lang="en-US" altLang="ja-JP" sz="1200" dirty="0">
                  <a:solidFill>
                    <a:prstClr val="black"/>
                  </a:solidFill>
                  <a:latin typeface="メイリオ" panose="020B0604030504040204" pitchFamily="50" charset="-128"/>
                  <a:ea typeface="メイリオ" panose="020B0604030504040204" pitchFamily="50" charset="-128"/>
                  <a:cs typeface="HG丸ｺﾞｼｯｸM-PRO"/>
                </a:rPr>
                <a:t>No</a:t>
              </a:r>
              <a:endParaRPr lang="ja-JP" altLang="en-US" sz="1200" dirty="0">
                <a:solidFill>
                  <a:prstClr val="black"/>
                </a:solidFill>
                <a:latin typeface="メイリオ" panose="020B0604030504040204" pitchFamily="50" charset="-128"/>
                <a:ea typeface="メイリオ" panose="020B0604030504040204" pitchFamily="50" charset="-128"/>
                <a:cs typeface="HG丸ｺﾞｼｯｸM-PRO"/>
              </a:endParaRPr>
            </a:p>
          </p:txBody>
        </p:sp>
        <p:cxnSp>
          <p:nvCxnSpPr>
            <p:cNvPr id="9" name="カギ線コネクタ 80">
              <a:extLst>
                <a:ext uri="{FF2B5EF4-FFF2-40B4-BE49-F238E27FC236}">
                  <a16:creationId xmlns:a16="http://schemas.microsoft.com/office/drawing/2014/main" id="{B19762D7-7157-51EB-3206-43AECD09402C}"/>
                </a:ext>
              </a:extLst>
            </p:cNvPr>
            <p:cNvCxnSpPr>
              <a:cxnSpLocks/>
              <a:stCxn id="15" idx="3"/>
            </p:cNvCxnSpPr>
            <p:nvPr/>
          </p:nvCxnSpPr>
          <p:spPr>
            <a:xfrm>
              <a:off x="2576502" y="3606432"/>
              <a:ext cx="2114854" cy="3343868"/>
            </a:xfrm>
            <a:prstGeom prst="bentConnector2">
              <a:avLst/>
            </a:prstGeom>
            <a:ln>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0" name="テキスト ボックス 9">
              <a:extLst>
                <a:ext uri="{FF2B5EF4-FFF2-40B4-BE49-F238E27FC236}">
                  <a16:creationId xmlns:a16="http://schemas.microsoft.com/office/drawing/2014/main" id="{4DA3BD4C-AC38-E4E7-5AB6-76F65635E11C}"/>
                </a:ext>
              </a:extLst>
            </p:cNvPr>
            <p:cNvSpPr txBox="1"/>
            <p:nvPr/>
          </p:nvSpPr>
          <p:spPr>
            <a:xfrm>
              <a:off x="905107" y="5199191"/>
              <a:ext cx="800953" cy="371075"/>
            </a:xfrm>
            <a:prstGeom prst="rect">
              <a:avLst/>
            </a:prstGeom>
            <a:noFill/>
          </p:spPr>
          <p:txBody>
            <a:bodyPr wrap="square" rtlCol="0">
              <a:spAutoFit/>
            </a:bodyPr>
            <a:lstStyle/>
            <a:p>
              <a:pPr algn="ctr" defTabSz="844061">
                <a:defRPr/>
              </a:pPr>
              <a:r>
                <a:rPr lang="en-US" altLang="ja-JP" sz="1200" dirty="0">
                  <a:solidFill>
                    <a:prstClr val="black"/>
                  </a:solidFill>
                  <a:latin typeface="メイリオ" panose="020B0604030504040204" pitchFamily="50" charset="-128"/>
                  <a:ea typeface="メイリオ" panose="020B0604030504040204" pitchFamily="50" charset="-128"/>
                  <a:cs typeface="HG丸ｺﾞｼｯｸM-PRO"/>
                </a:rPr>
                <a:t>Yes</a:t>
              </a:r>
              <a:endParaRPr lang="ja-JP" altLang="en-US" sz="1200" dirty="0">
                <a:solidFill>
                  <a:prstClr val="black"/>
                </a:solidFill>
                <a:latin typeface="メイリオ" panose="020B0604030504040204" pitchFamily="50" charset="-128"/>
                <a:ea typeface="メイリオ" panose="020B0604030504040204" pitchFamily="50" charset="-128"/>
                <a:cs typeface="HG丸ｺﾞｼｯｸM-PRO"/>
              </a:endParaRPr>
            </a:p>
          </p:txBody>
        </p:sp>
        <p:sp>
          <p:nvSpPr>
            <p:cNvPr id="11" name="テキスト ボックス 10">
              <a:extLst>
                <a:ext uri="{FF2B5EF4-FFF2-40B4-BE49-F238E27FC236}">
                  <a16:creationId xmlns:a16="http://schemas.microsoft.com/office/drawing/2014/main" id="{173A7F82-2E11-F5D6-6390-FD360B240160}"/>
                </a:ext>
              </a:extLst>
            </p:cNvPr>
            <p:cNvSpPr txBox="1"/>
            <p:nvPr/>
          </p:nvSpPr>
          <p:spPr>
            <a:xfrm>
              <a:off x="934541" y="2503794"/>
              <a:ext cx="742085" cy="371075"/>
            </a:xfrm>
            <a:prstGeom prst="rect">
              <a:avLst/>
            </a:prstGeom>
            <a:noFill/>
          </p:spPr>
          <p:txBody>
            <a:bodyPr wrap="square" rtlCol="0">
              <a:spAutoFit/>
            </a:bodyPr>
            <a:lstStyle/>
            <a:p>
              <a:pPr algn="ctr" defTabSz="844061">
                <a:defRPr/>
              </a:pPr>
              <a:r>
                <a:rPr lang="en-US" altLang="ja-JP" sz="1200" dirty="0">
                  <a:solidFill>
                    <a:prstClr val="black"/>
                  </a:solidFill>
                  <a:latin typeface="メイリオ" panose="020B0604030504040204" pitchFamily="50" charset="-128"/>
                  <a:ea typeface="メイリオ" panose="020B0604030504040204" pitchFamily="50" charset="-128"/>
                  <a:cs typeface="HG丸ｺﾞｼｯｸM-PRO"/>
                </a:rPr>
                <a:t>Yes</a:t>
              </a:r>
              <a:endParaRPr lang="ja-JP" altLang="en-US" sz="1200" dirty="0">
                <a:solidFill>
                  <a:prstClr val="black"/>
                </a:solidFill>
                <a:latin typeface="メイリオ" panose="020B0604030504040204" pitchFamily="50" charset="-128"/>
                <a:ea typeface="メイリオ" panose="020B0604030504040204" pitchFamily="50" charset="-128"/>
                <a:cs typeface="HG丸ｺﾞｼｯｸM-PRO"/>
              </a:endParaRPr>
            </a:p>
          </p:txBody>
        </p:sp>
        <p:sp>
          <p:nvSpPr>
            <p:cNvPr id="12" name="正方形/長方形 11">
              <a:extLst>
                <a:ext uri="{FF2B5EF4-FFF2-40B4-BE49-F238E27FC236}">
                  <a16:creationId xmlns:a16="http://schemas.microsoft.com/office/drawing/2014/main" id="{A7DF6097-E881-6C53-1A1C-DBAD60AED43F}"/>
                </a:ext>
              </a:extLst>
            </p:cNvPr>
            <p:cNvSpPr/>
            <p:nvPr/>
          </p:nvSpPr>
          <p:spPr>
            <a:xfrm>
              <a:off x="696626" y="1471680"/>
              <a:ext cx="1879876" cy="432000"/>
            </a:xfrm>
            <a:prstGeom prst="rect">
              <a:avLst/>
            </a:prstGeom>
          </p:spPr>
          <p:style>
            <a:lnRef idx="2">
              <a:schemeClr val="dk1"/>
            </a:lnRef>
            <a:fillRef idx="1">
              <a:schemeClr val="lt1"/>
            </a:fillRef>
            <a:effectRef idx="0">
              <a:schemeClr val="dk1"/>
            </a:effectRef>
            <a:fontRef idx="minor">
              <a:schemeClr val="dk1"/>
            </a:fontRef>
          </p:style>
          <p:txBody>
            <a:bodyPr tIns="99692" rtlCol="0" anchor="ctr"/>
            <a:lstStyle/>
            <a:p>
              <a:pPr algn="ctr" defTabSz="844061">
                <a:defRPr/>
              </a:pPr>
              <a:r>
                <a:rPr lang="ja-JP" altLang="en-US" sz="1200" dirty="0">
                  <a:solidFill>
                    <a:prstClr val="black"/>
                  </a:solidFill>
                  <a:latin typeface="メイリオ" panose="020B0604030504040204" pitchFamily="50" charset="-128"/>
                  <a:ea typeface="メイリオ" panose="020B0604030504040204" pitchFamily="50" charset="-128"/>
                  <a:cs typeface="HG丸ｺﾞｼｯｸM-PRO"/>
                </a:rPr>
                <a:t>屈折・眼位検査</a:t>
              </a:r>
            </a:p>
          </p:txBody>
        </p:sp>
        <p:sp>
          <p:nvSpPr>
            <p:cNvPr id="13" name="ひし形 12">
              <a:extLst>
                <a:ext uri="{FF2B5EF4-FFF2-40B4-BE49-F238E27FC236}">
                  <a16:creationId xmlns:a16="http://schemas.microsoft.com/office/drawing/2014/main" id="{D31116A1-01D1-06AD-DE08-C204344E235E}"/>
                </a:ext>
              </a:extLst>
            </p:cNvPr>
            <p:cNvSpPr/>
            <p:nvPr/>
          </p:nvSpPr>
          <p:spPr>
            <a:xfrm>
              <a:off x="696626" y="2079136"/>
              <a:ext cx="1879876" cy="432000"/>
            </a:xfrm>
            <a:prstGeom prst="diamond">
              <a:avLst/>
            </a:prstGeom>
          </p:spPr>
          <p:style>
            <a:lnRef idx="2">
              <a:schemeClr val="dk1"/>
            </a:lnRef>
            <a:fillRef idx="1">
              <a:schemeClr val="lt1"/>
            </a:fillRef>
            <a:effectRef idx="0">
              <a:schemeClr val="dk1"/>
            </a:effectRef>
            <a:fontRef idx="minor">
              <a:schemeClr val="dk1"/>
            </a:fontRef>
          </p:style>
          <p:txBody>
            <a:bodyPr tIns="66462" rtlCol="0" anchor="ctr"/>
            <a:lstStyle/>
            <a:p>
              <a:pPr algn="ctr" defTabSz="844061">
                <a:defRPr/>
              </a:pPr>
              <a:r>
                <a:rPr lang="ja-JP" altLang="en-US" sz="1200" dirty="0">
                  <a:solidFill>
                    <a:prstClr val="black"/>
                  </a:solidFill>
                  <a:latin typeface="Calibri"/>
                  <a:ea typeface="メイリオ" panose="020B0604030504040204" pitchFamily="50" charset="-128"/>
                </a:rPr>
                <a:t>異常なし</a:t>
              </a:r>
            </a:p>
          </p:txBody>
        </p:sp>
        <p:sp>
          <p:nvSpPr>
            <p:cNvPr id="14" name="正方形/長方形 13">
              <a:extLst>
                <a:ext uri="{FF2B5EF4-FFF2-40B4-BE49-F238E27FC236}">
                  <a16:creationId xmlns:a16="http://schemas.microsoft.com/office/drawing/2014/main" id="{D18F814F-C250-5914-DEEF-A381006C42AC}"/>
                </a:ext>
              </a:extLst>
            </p:cNvPr>
            <p:cNvSpPr/>
            <p:nvPr/>
          </p:nvSpPr>
          <p:spPr>
            <a:xfrm>
              <a:off x="696626" y="2819212"/>
              <a:ext cx="1879893" cy="432000"/>
            </a:xfrm>
            <a:prstGeom prst="rect">
              <a:avLst/>
            </a:prstGeom>
          </p:spPr>
          <p:style>
            <a:lnRef idx="2">
              <a:schemeClr val="dk1"/>
            </a:lnRef>
            <a:fillRef idx="1">
              <a:schemeClr val="lt1"/>
            </a:fillRef>
            <a:effectRef idx="0">
              <a:schemeClr val="dk1"/>
            </a:effectRef>
            <a:fontRef idx="minor">
              <a:schemeClr val="dk1"/>
            </a:fontRef>
          </p:style>
          <p:txBody>
            <a:bodyPr tIns="99692" rtlCol="0" anchor="ctr"/>
            <a:lstStyle/>
            <a:p>
              <a:pPr algn="ctr" defTabSz="844061">
                <a:defRPr/>
              </a:pPr>
              <a:r>
                <a:rPr lang="ja-JP" altLang="en-US" sz="1200" dirty="0">
                  <a:solidFill>
                    <a:prstClr val="black"/>
                  </a:solidFill>
                  <a:latin typeface="メイリオ" panose="020B0604030504040204" pitchFamily="50" charset="-128"/>
                  <a:ea typeface="メイリオ" panose="020B0604030504040204" pitchFamily="50" charset="-128"/>
                  <a:cs typeface="HG丸ｺﾞｼｯｸM-PRO"/>
                </a:rPr>
                <a:t>アンケートチェック</a:t>
              </a:r>
              <a:endParaRPr lang="en-US" altLang="ja-JP" sz="1200" dirty="0">
                <a:solidFill>
                  <a:prstClr val="black"/>
                </a:solidFill>
                <a:latin typeface="メイリオ" panose="020B0604030504040204" pitchFamily="50" charset="-128"/>
                <a:ea typeface="メイリオ" panose="020B0604030504040204" pitchFamily="50" charset="-128"/>
                <a:cs typeface="HG丸ｺﾞｼｯｸM-PRO"/>
              </a:endParaRPr>
            </a:p>
          </p:txBody>
        </p:sp>
        <p:sp>
          <p:nvSpPr>
            <p:cNvPr id="15" name="ひし形 14">
              <a:extLst>
                <a:ext uri="{FF2B5EF4-FFF2-40B4-BE49-F238E27FC236}">
                  <a16:creationId xmlns:a16="http://schemas.microsoft.com/office/drawing/2014/main" id="{9FBCAE02-496B-DB3C-3184-C00ABB062392}"/>
                </a:ext>
              </a:extLst>
            </p:cNvPr>
            <p:cNvSpPr/>
            <p:nvPr/>
          </p:nvSpPr>
          <p:spPr>
            <a:xfrm>
              <a:off x="696626" y="3390432"/>
              <a:ext cx="1879876" cy="432000"/>
            </a:xfrm>
            <a:prstGeom prst="diamond">
              <a:avLst/>
            </a:prstGeom>
          </p:spPr>
          <p:style>
            <a:lnRef idx="2">
              <a:schemeClr val="dk1"/>
            </a:lnRef>
            <a:fillRef idx="1">
              <a:schemeClr val="lt1"/>
            </a:fillRef>
            <a:effectRef idx="0">
              <a:schemeClr val="dk1"/>
            </a:effectRef>
            <a:fontRef idx="minor">
              <a:schemeClr val="dk1"/>
            </a:fontRef>
          </p:style>
          <p:txBody>
            <a:bodyPr tIns="66462" rtlCol="0" anchor="ctr"/>
            <a:lstStyle/>
            <a:p>
              <a:pPr algn="ctr" defTabSz="844061">
                <a:defRPr/>
              </a:pPr>
              <a:r>
                <a:rPr lang="ja-JP" altLang="en-US" sz="1200" dirty="0">
                  <a:solidFill>
                    <a:prstClr val="black"/>
                  </a:solidFill>
                  <a:latin typeface="メイリオ" panose="020B0604030504040204" pitchFamily="50" charset="-128"/>
                  <a:ea typeface="メイリオ" panose="020B0604030504040204" pitchFamily="50" charset="-128"/>
                  <a:cs typeface="HG丸ｺﾞｼｯｸM-PRO"/>
                </a:rPr>
                <a:t>問題なし</a:t>
              </a:r>
              <a:endParaRPr lang="en-US" altLang="ja-JP" sz="1200" dirty="0">
                <a:solidFill>
                  <a:prstClr val="black"/>
                </a:solidFill>
                <a:latin typeface="メイリオ" panose="020B0604030504040204" pitchFamily="50" charset="-128"/>
                <a:ea typeface="メイリオ" panose="020B0604030504040204" pitchFamily="50" charset="-128"/>
                <a:cs typeface="HG丸ｺﾞｼｯｸM-PRO"/>
              </a:endParaRPr>
            </a:p>
          </p:txBody>
        </p:sp>
        <p:sp>
          <p:nvSpPr>
            <p:cNvPr id="16" name="正方形/長方形 15">
              <a:extLst>
                <a:ext uri="{FF2B5EF4-FFF2-40B4-BE49-F238E27FC236}">
                  <a16:creationId xmlns:a16="http://schemas.microsoft.com/office/drawing/2014/main" id="{FC12C7DB-17D4-1EC4-59FA-0647A61B3E5D}"/>
                </a:ext>
              </a:extLst>
            </p:cNvPr>
            <p:cNvSpPr/>
            <p:nvPr/>
          </p:nvSpPr>
          <p:spPr>
            <a:xfrm>
              <a:off x="696626" y="4144666"/>
              <a:ext cx="1879876" cy="432000"/>
            </a:xfrm>
            <a:prstGeom prst="rect">
              <a:avLst/>
            </a:prstGeom>
          </p:spPr>
          <p:style>
            <a:lnRef idx="2">
              <a:schemeClr val="dk1"/>
            </a:lnRef>
            <a:fillRef idx="1">
              <a:schemeClr val="lt1"/>
            </a:fillRef>
            <a:effectRef idx="0">
              <a:schemeClr val="dk1"/>
            </a:effectRef>
            <a:fontRef idx="minor">
              <a:schemeClr val="dk1"/>
            </a:fontRef>
          </p:style>
          <p:txBody>
            <a:bodyPr tIns="99692" rtlCol="0" anchor="ctr"/>
            <a:lstStyle/>
            <a:p>
              <a:pPr algn="ctr" defTabSz="844061">
                <a:defRPr/>
              </a:pPr>
              <a:r>
                <a:rPr lang="ja-JP" altLang="en-US" sz="1200" dirty="0">
                  <a:solidFill>
                    <a:prstClr val="black"/>
                  </a:solidFill>
                  <a:latin typeface="メイリオ" panose="020B0604030504040204" pitchFamily="50" charset="-128"/>
                  <a:ea typeface="メイリオ" panose="020B0604030504040204" pitchFamily="50" charset="-128"/>
                  <a:cs typeface="HG丸ｺﾞｼｯｸM-PRO"/>
                </a:rPr>
                <a:t>家庭での視力検査</a:t>
              </a:r>
              <a:endParaRPr lang="en-US" altLang="ja-JP" sz="1200" dirty="0">
                <a:solidFill>
                  <a:prstClr val="black"/>
                </a:solidFill>
                <a:latin typeface="メイリオ" panose="020B0604030504040204" pitchFamily="50" charset="-128"/>
                <a:ea typeface="メイリオ" panose="020B0604030504040204" pitchFamily="50" charset="-128"/>
                <a:cs typeface="HG丸ｺﾞｼｯｸM-PRO"/>
              </a:endParaRPr>
            </a:p>
            <a:p>
              <a:pPr algn="ctr" defTabSz="844061">
                <a:defRPr/>
              </a:pPr>
              <a:r>
                <a:rPr lang="ja-JP" altLang="en-US" sz="1100" dirty="0">
                  <a:solidFill>
                    <a:prstClr val="black"/>
                  </a:solidFill>
                  <a:latin typeface="メイリオ" panose="020B0604030504040204" pitchFamily="50" charset="-128"/>
                  <a:ea typeface="メイリオ" panose="020B0604030504040204" pitchFamily="50" charset="-128"/>
                  <a:cs typeface="HG丸ｺﾞｼｯｸM-PRO"/>
                </a:rPr>
                <a:t>（検査方法確認）</a:t>
              </a:r>
              <a:endParaRPr lang="en-US" altLang="ja-JP" sz="1100" dirty="0">
                <a:solidFill>
                  <a:prstClr val="black"/>
                </a:solidFill>
                <a:latin typeface="メイリオ" panose="020B0604030504040204" pitchFamily="50" charset="-128"/>
                <a:ea typeface="メイリオ" panose="020B0604030504040204" pitchFamily="50" charset="-128"/>
                <a:cs typeface="HG丸ｺﾞｼｯｸM-PRO"/>
              </a:endParaRPr>
            </a:p>
          </p:txBody>
        </p:sp>
        <p:sp>
          <p:nvSpPr>
            <p:cNvPr id="17" name="ひし形 16">
              <a:extLst>
                <a:ext uri="{FF2B5EF4-FFF2-40B4-BE49-F238E27FC236}">
                  <a16:creationId xmlns:a16="http://schemas.microsoft.com/office/drawing/2014/main" id="{A7815951-1877-BDC0-2D3C-C119C7742899}"/>
                </a:ext>
              </a:extLst>
            </p:cNvPr>
            <p:cNvSpPr/>
            <p:nvPr/>
          </p:nvSpPr>
          <p:spPr>
            <a:xfrm>
              <a:off x="696626" y="4775502"/>
              <a:ext cx="1879876" cy="432000"/>
            </a:xfrm>
            <a:prstGeom prst="diamond">
              <a:avLst/>
            </a:prstGeom>
          </p:spPr>
          <p:style>
            <a:lnRef idx="2">
              <a:schemeClr val="dk1"/>
            </a:lnRef>
            <a:fillRef idx="1">
              <a:schemeClr val="lt1"/>
            </a:fillRef>
            <a:effectRef idx="0">
              <a:schemeClr val="dk1"/>
            </a:effectRef>
            <a:fontRef idx="minor">
              <a:schemeClr val="dk1"/>
            </a:fontRef>
          </p:style>
          <p:txBody>
            <a:bodyPr tIns="66462" rtlCol="0" anchor="ctr"/>
            <a:lstStyle/>
            <a:p>
              <a:pPr algn="ctr" defTabSz="844061">
                <a:defRPr/>
              </a:pPr>
              <a:r>
                <a:rPr lang="ja-JP" altLang="en-US" sz="1200" dirty="0">
                  <a:solidFill>
                    <a:prstClr val="black"/>
                  </a:solidFill>
                  <a:latin typeface="メイリオ" panose="020B0604030504040204" pitchFamily="50" charset="-128"/>
                  <a:ea typeface="メイリオ" panose="020B0604030504040204" pitchFamily="50" charset="-128"/>
                  <a:cs typeface="HG丸ｺﾞｼｯｸM-PRO"/>
                </a:rPr>
                <a:t>測定可能</a:t>
              </a:r>
              <a:endParaRPr lang="en-US" altLang="ja-JP" sz="1200" dirty="0">
                <a:solidFill>
                  <a:prstClr val="black"/>
                </a:solidFill>
                <a:latin typeface="メイリオ" panose="020B0604030504040204" pitchFamily="50" charset="-128"/>
                <a:ea typeface="メイリオ" panose="020B0604030504040204" pitchFamily="50" charset="-128"/>
                <a:cs typeface="HG丸ｺﾞｼｯｸM-PRO"/>
              </a:endParaRPr>
            </a:p>
          </p:txBody>
        </p:sp>
        <p:sp>
          <p:nvSpPr>
            <p:cNvPr id="18" name="正方形/長方形 17">
              <a:extLst>
                <a:ext uri="{FF2B5EF4-FFF2-40B4-BE49-F238E27FC236}">
                  <a16:creationId xmlns:a16="http://schemas.microsoft.com/office/drawing/2014/main" id="{386356F3-AB63-2741-ED11-76D06205035E}"/>
                </a:ext>
              </a:extLst>
            </p:cNvPr>
            <p:cNvSpPr/>
            <p:nvPr/>
          </p:nvSpPr>
          <p:spPr>
            <a:xfrm>
              <a:off x="3326802" y="7629428"/>
              <a:ext cx="1879876" cy="432000"/>
            </a:xfrm>
            <a:prstGeom prst="rect">
              <a:avLst/>
            </a:prstGeom>
          </p:spPr>
          <p:style>
            <a:lnRef idx="2">
              <a:schemeClr val="dk1"/>
            </a:lnRef>
            <a:fillRef idx="1">
              <a:schemeClr val="lt1"/>
            </a:fillRef>
            <a:effectRef idx="0">
              <a:schemeClr val="dk1"/>
            </a:effectRef>
            <a:fontRef idx="minor">
              <a:schemeClr val="dk1"/>
            </a:fontRef>
          </p:style>
          <p:txBody>
            <a:bodyPr tIns="99692" rtlCol="0" anchor="ctr"/>
            <a:lstStyle/>
            <a:p>
              <a:pPr algn="ctr" defTabSz="844061">
                <a:defRPr/>
              </a:pPr>
              <a:r>
                <a:rPr lang="ja-JP" altLang="en-US" sz="1200" dirty="0">
                  <a:solidFill>
                    <a:prstClr val="black"/>
                  </a:solidFill>
                  <a:latin typeface="メイリオ" panose="020B0604030504040204" pitchFamily="50" charset="-128"/>
                  <a:ea typeface="メイリオ" panose="020B0604030504040204" pitchFamily="50" charset="-128"/>
                  <a:cs typeface="HG丸ｺﾞｼｯｸM-PRO"/>
                </a:rPr>
                <a:t>精密検査依頼票発行</a:t>
              </a:r>
              <a:endParaRPr lang="en-US" altLang="ja-JP" sz="1200" dirty="0">
                <a:solidFill>
                  <a:prstClr val="black"/>
                </a:solidFill>
                <a:latin typeface="メイリオ" panose="020B0604030504040204" pitchFamily="50" charset="-128"/>
                <a:ea typeface="メイリオ" panose="020B0604030504040204" pitchFamily="50" charset="-128"/>
                <a:cs typeface="HG丸ｺﾞｼｯｸM-PRO"/>
              </a:endParaRPr>
            </a:p>
          </p:txBody>
        </p:sp>
        <p:sp>
          <p:nvSpPr>
            <p:cNvPr id="19" name="テキスト ボックス 18">
              <a:extLst>
                <a:ext uri="{FF2B5EF4-FFF2-40B4-BE49-F238E27FC236}">
                  <a16:creationId xmlns:a16="http://schemas.microsoft.com/office/drawing/2014/main" id="{84A2AC62-D07B-DF7E-9F90-33D182995A62}"/>
                </a:ext>
              </a:extLst>
            </p:cNvPr>
            <p:cNvSpPr txBox="1"/>
            <p:nvPr/>
          </p:nvSpPr>
          <p:spPr>
            <a:xfrm>
              <a:off x="2554062" y="7537651"/>
              <a:ext cx="628046" cy="371075"/>
            </a:xfrm>
            <a:prstGeom prst="rect">
              <a:avLst/>
            </a:prstGeom>
            <a:noFill/>
          </p:spPr>
          <p:txBody>
            <a:bodyPr wrap="square" rtlCol="0">
              <a:spAutoFit/>
            </a:bodyPr>
            <a:lstStyle/>
            <a:p>
              <a:pPr defTabSz="844061">
                <a:defRPr/>
              </a:pPr>
              <a:r>
                <a:rPr lang="en-US" altLang="ja-JP" sz="1200" dirty="0">
                  <a:solidFill>
                    <a:prstClr val="black"/>
                  </a:solidFill>
                  <a:latin typeface="メイリオ" panose="020B0604030504040204" pitchFamily="50" charset="-128"/>
                  <a:ea typeface="メイリオ" panose="020B0604030504040204" pitchFamily="50" charset="-128"/>
                  <a:cs typeface="HG丸ｺﾞｼｯｸM-PRO"/>
                </a:rPr>
                <a:t>No</a:t>
              </a:r>
              <a:endParaRPr lang="ja-JP" altLang="en-US" sz="1200" dirty="0">
                <a:solidFill>
                  <a:prstClr val="black"/>
                </a:solidFill>
                <a:latin typeface="メイリオ" panose="020B0604030504040204" pitchFamily="50" charset="-128"/>
                <a:ea typeface="メイリオ" panose="020B0604030504040204" pitchFamily="50" charset="-128"/>
                <a:cs typeface="HG丸ｺﾞｼｯｸM-PRO"/>
              </a:endParaRPr>
            </a:p>
          </p:txBody>
        </p:sp>
        <p:sp>
          <p:nvSpPr>
            <p:cNvPr id="20" name="正方形/長方形 19">
              <a:extLst>
                <a:ext uri="{FF2B5EF4-FFF2-40B4-BE49-F238E27FC236}">
                  <a16:creationId xmlns:a16="http://schemas.microsoft.com/office/drawing/2014/main" id="{92771D3A-2CB2-78FF-7E97-A39BE5CA9A3E}"/>
                </a:ext>
              </a:extLst>
            </p:cNvPr>
            <p:cNvSpPr/>
            <p:nvPr/>
          </p:nvSpPr>
          <p:spPr>
            <a:xfrm>
              <a:off x="2885846" y="5484083"/>
              <a:ext cx="1296706" cy="542153"/>
            </a:xfrm>
            <a:prstGeom prst="rect">
              <a:avLst/>
            </a:prstGeom>
          </p:spPr>
          <p:style>
            <a:lnRef idx="2">
              <a:schemeClr val="dk1"/>
            </a:lnRef>
            <a:fillRef idx="1">
              <a:schemeClr val="lt1"/>
            </a:fillRef>
            <a:effectRef idx="0">
              <a:schemeClr val="dk1"/>
            </a:effectRef>
            <a:fontRef idx="minor">
              <a:schemeClr val="dk1"/>
            </a:fontRef>
          </p:style>
          <p:txBody>
            <a:bodyPr tIns="99692" rtlCol="0" anchor="ctr"/>
            <a:lstStyle/>
            <a:p>
              <a:pPr algn="ctr" defTabSz="844061">
                <a:defRPr/>
              </a:pPr>
              <a:r>
                <a:rPr lang="ja-JP" altLang="en-US" sz="1200" dirty="0">
                  <a:solidFill>
                    <a:prstClr val="black"/>
                  </a:solidFill>
                  <a:latin typeface="メイリオ" panose="020B0604030504040204" pitchFamily="50" charset="-128"/>
                  <a:ea typeface="メイリオ" panose="020B0604030504040204" pitchFamily="50" charset="-128"/>
                  <a:cs typeface="HG丸ｺﾞｼｯｸM-PRO"/>
                </a:rPr>
                <a:t>会場／家庭で</a:t>
              </a:r>
              <a:endParaRPr lang="en-US" altLang="ja-JP" sz="1200" dirty="0">
                <a:solidFill>
                  <a:prstClr val="black"/>
                </a:solidFill>
                <a:latin typeface="メイリオ" panose="020B0604030504040204" pitchFamily="50" charset="-128"/>
                <a:ea typeface="メイリオ" panose="020B0604030504040204" pitchFamily="50" charset="-128"/>
                <a:cs typeface="HG丸ｺﾞｼｯｸM-PRO"/>
              </a:endParaRPr>
            </a:p>
            <a:p>
              <a:pPr algn="ctr" defTabSz="844061">
                <a:defRPr/>
              </a:pPr>
              <a:r>
                <a:rPr lang="ja-JP" altLang="en-US" sz="1200" dirty="0">
                  <a:solidFill>
                    <a:prstClr val="black"/>
                  </a:solidFill>
                  <a:latin typeface="メイリオ" panose="020B0604030504040204" pitchFamily="50" charset="-128"/>
                  <a:ea typeface="メイリオ" panose="020B0604030504040204" pitchFamily="50" charset="-128"/>
                  <a:cs typeface="HG丸ｺﾞｼｯｸM-PRO"/>
                </a:rPr>
                <a:t>再検査</a:t>
              </a:r>
              <a:endParaRPr lang="en-US" altLang="ja-JP" sz="1200" dirty="0">
                <a:solidFill>
                  <a:prstClr val="black"/>
                </a:solidFill>
                <a:latin typeface="メイリオ" panose="020B0604030504040204" pitchFamily="50" charset="-128"/>
                <a:ea typeface="メイリオ" panose="020B0604030504040204" pitchFamily="50" charset="-128"/>
                <a:cs typeface="HG丸ｺﾞｼｯｸM-PRO"/>
              </a:endParaRPr>
            </a:p>
          </p:txBody>
        </p:sp>
        <p:sp>
          <p:nvSpPr>
            <p:cNvPr id="21" name="ひし形 20">
              <a:extLst>
                <a:ext uri="{FF2B5EF4-FFF2-40B4-BE49-F238E27FC236}">
                  <a16:creationId xmlns:a16="http://schemas.microsoft.com/office/drawing/2014/main" id="{AAFF1880-21F9-F8E5-31A6-526D8055EB04}"/>
                </a:ext>
              </a:extLst>
            </p:cNvPr>
            <p:cNvSpPr/>
            <p:nvPr/>
          </p:nvSpPr>
          <p:spPr>
            <a:xfrm>
              <a:off x="696626" y="6207105"/>
              <a:ext cx="1879876" cy="432000"/>
            </a:xfrm>
            <a:prstGeom prst="diamond">
              <a:avLst/>
            </a:prstGeom>
          </p:spPr>
          <p:style>
            <a:lnRef idx="2">
              <a:schemeClr val="dk1"/>
            </a:lnRef>
            <a:fillRef idx="1">
              <a:schemeClr val="lt1"/>
            </a:fillRef>
            <a:effectRef idx="0">
              <a:schemeClr val="dk1"/>
            </a:effectRef>
            <a:fontRef idx="minor">
              <a:schemeClr val="dk1"/>
            </a:fontRef>
          </p:style>
          <p:txBody>
            <a:bodyPr tIns="66462" rtlCol="0" anchor="ctr"/>
            <a:lstStyle/>
            <a:p>
              <a:pPr algn="ctr" defTabSz="844061">
                <a:defRPr/>
              </a:pPr>
              <a:r>
                <a:rPr lang="en-US" altLang="ja-JP" sz="1200" dirty="0">
                  <a:solidFill>
                    <a:prstClr val="black"/>
                  </a:solidFill>
                  <a:latin typeface="メイリオ" panose="020B0604030504040204" pitchFamily="50" charset="-128"/>
                  <a:ea typeface="メイリオ" panose="020B0604030504040204" pitchFamily="50" charset="-128"/>
                  <a:cs typeface="HG丸ｺﾞｼｯｸM-PRO"/>
                </a:rPr>
                <a:t>0.5</a:t>
              </a:r>
              <a:r>
                <a:rPr lang="ja-JP" altLang="en-US" sz="1200" dirty="0">
                  <a:solidFill>
                    <a:prstClr val="black"/>
                  </a:solidFill>
                  <a:latin typeface="メイリオ" panose="020B0604030504040204" pitchFamily="50" charset="-128"/>
                  <a:ea typeface="メイリオ" panose="020B0604030504040204" pitchFamily="50" charset="-128"/>
                  <a:cs typeface="HG丸ｺﾞｼｯｸM-PRO"/>
                </a:rPr>
                <a:t>以上</a:t>
              </a:r>
              <a:endParaRPr lang="en-US" altLang="ja-JP" sz="1200" dirty="0">
                <a:solidFill>
                  <a:prstClr val="black"/>
                </a:solidFill>
                <a:latin typeface="メイリオ" panose="020B0604030504040204" pitchFamily="50" charset="-128"/>
                <a:ea typeface="メイリオ" panose="020B0604030504040204" pitchFamily="50" charset="-128"/>
                <a:cs typeface="HG丸ｺﾞｼｯｸM-PRO"/>
              </a:endParaRPr>
            </a:p>
          </p:txBody>
        </p:sp>
        <p:sp>
          <p:nvSpPr>
            <p:cNvPr id="22" name="正方形/長方形 21">
              <a:extLst>
                <a:ext uri="{FF2B5EF4-FFF2-40B4-BE49-F238E27FC236}">
                  <a16:creationId xmlns:a16="http://schemas.microsoft.com/office/drawing/2014/main" id="{99B10E13-4B4F-365F-4A0A-0E8773D68F1E}"/>
                </a:ext>
              </a:extLst>
            </p:cNvPr>
            <p:cNvSpPr/>
            <p:nvPr/>
          </p:nvSpPr>
          <p:spPr>
            <a:xfrm>
              <a:off x="696626" y="5533207"/>
              <a:ext cx="1879876" cy="432000"/>
            </a:xfrm>
            <a:prstGeom prst="rect">
              <a:avLst/>
            </a:prstGeom>
          </p:spPr>
          <p:style>
            <a:lnRef idx="2">
              <a:schemeClr val="dk1"/>
            </a:lnRef>
            <a:fillRef idx="1">
              <a:schemeClr val="lt1"/>
            </a:fillRef>
            <a:effectRef idx="0">
              <a:schemeClr val="dk1"/>
            </a:effectRef>
            <a:fontRef idx="minor">
              <a:schemeClr val="dk1"/>
            </a:fontRef>
          </p:style>
          <p:txBody>
            <a:bodyPr tIns="99692" rtlCol="0" anchor="ctr"/>
            <a:lstStyle/>
            <a:p>
              <a:pPr algn="ctr" defTabSz="844061">
                <a:defRPr/>
              </a:pPr>
              <a:r>
                <a:rPr lang="ja-JP" altLang="en-US" sz="1200" dirty="0">
                  <a:solidFill>
                    <a:prstClr val="black"/>
                  </a:solidFill>
                  <a:latin typeface="メイリオ" panose="020B0604030504040204" pitchFamily="50" charset="-128"/>
                  <a:ea typeface="メイリオ" panose="020B0604030504040204" pitchFamily="50" charset="-128"/>
                  <a:cs typeface="HG丸ｺﾞｼｯｸM-PRO"/>
                </a:rPr>
                <a:t>視力結果確認</a:t>
              </a:r>
              <a:endParaRPr lang="en-US" altLang="ja-JP" sz="1200" dirty="0">
                <a:solidFill>
                  <a:prstClr val="black"/>
                </a:solidFill>
                <a:latin typeface="メイリオ" panose="020B0604030504040204" pitchFamily="50" charset="-128"/>
                <a:ea typeface="メイリオ" panose="020B0604030504040204" pitchFamily="50" charset="-128"/>
                <a:cs typeface="HG丸ｺﾞｼｯｸM-PRO"/>
              </a:endParaRPr>
            </a:p>
          </p:txBody>
        </p:sp>
        <p:sp>
          <p:nvSpPr>
            <p:cNvPr id="23" name="テキスト ボックス 22">
              <a:extLst>
                <a:ext uri="{FF2B5EF4-FFF2-40B4-BE49-F238E27FC236}">
                  <a16:creationId xmlns:a16="http://schemas.microsoft.com/office/drawing/2014/main" id="{BFF75890-E873-1FEF-89D4-A1E8ECEA5C40}"/>
                </a:ext>
              </a:extLst>
            </p:cNvPr>
            <p:cNvSpPr txBox="1"/>
            <p:nvPr/>
          </p:nvSpPr>
          <p:spPr>
            <a:xfrm>
              <a:off x="2556172" y="4712755"/>
              <a:ext cx="627287" cy="371075"/>
            </a:xfrm>
            <a:prstGeom prst="rect">
              <a:avLst/>
            </a:prstGeom>
            <a:noFill/>
          </p:spPr>
          <p:txBody>
            <a:bodyPr wrap="square" rtlCol="0">
              <a:spAutoFit/>
            </a:bodyPr>
            <a:lstStyle/>
            <a:p>
              <a:pPr defTabSz="844061">
                <a:defRPr/>
              </a:pPr>
              <a:r>
                <a:rPr lang="en-US" altLang="ja-JP" sz="1200" dirty="0">
                  <a:solidFill>
                    <a:prstClr val="black"/>
                  </a:solidFill>
                  <a:latin typeface="メイリオ" panose="020B0604030504040204" pitchFamily="50" charset="-128"/>
                  <a:ea typeface="メイリオ" panose="020B0604030504040204" pitchFamily="50" charset="-128"/>
                  <a:cs typeface="HG丸ｺﾞｼｯｸM-PRO"/>
                </a:rPr>
                <a:t>No</a:t>
              </a:r>
              <a:endParaRPr lang="ja-JP" altLang="en-US" sz="1200" dirty="0">
                <a:solidFill>
                  <a:prstClr val="black"/>
                </a:solidFill>
                <a:latin typeface="メイリオ" panose="020B0604030504040204" pitchFamily="50" charset="-128"/>
                <a:ea typeface="メイリオ" panose="020B0604030504040204" pitchFamily="50" charset="-128"/>
                <a:cs typeface="HG丸ｺﾞｼｯｸM-PRO"/>
              </a:endParaRPr>
            </a:p>
          </p:txBody>
        </p:sp>
        <p:sp>
          <p:nvSpPr>
            <p:cNvPr id="24" name="テキスト ボックス 23">
              <a:extLst>
                <a:ext uri="{FF2B5EF4-FFF2-40B4-BE49-F238E27FC236}">
                  <a16:creationId xmlns:a16="http://schemas.microsoft.com/office/drawing/2014/main" id="{6BDB47A8-4CD1-09CD-5DAD-686A047C7D05}"/>
                </a:ext>
              </a:extLst>
            </p:cNvPr>
            <p:cNvSpPr txBox="1"/>
            <p:nvPr/>
          </p:nvSpPr>
          <p:spPr>
            <a:xfrm>
              <a:off x="937338" y="6627833"/>
              <a:ext cx="740692" cy="371075"/>
            </a:xfrm>
            <a:prstGeom prst="rect">
              <a:avLst/>
            </a:prstGeom>
            <a:noFill/>
          </p:spPr>
          <p:txBody>
            <a:bodyPr wrap="square" rtlCol="0">
              <a:spAutoFit/>
            </a:bodyPr>
            <a:lstStyle/>
            <a:p>
              <a:pPr algn="ctr" defTabSz="844061">
                <a:defRPr/>
              </a:pPr>
              <a:r>
                <a:rPr lang="en-US" altLang="ja-JP" sz="1200" dirty="0">
                  <a:solidFill>
                    <a:prstClr val="black"/>
                  </a:solidFill>
                  <a:latin typeface="メイリオ" panose="020B0604030504040204" pitchFamily="50" charset="-128"/>
                  <a:ea typeface="メイリオ" panose="020B0604030504040204" pitchFamily="50" charset="-128"/>
                  <a:cs typeface="HG丸ｺﾞｼｯｸM-PRO"/>
                </a:rPr>
                <a:t>Yes</a:t>
              </a:r>
              <a:r>
                <a:rPr lang="ja-JP" altLang="en-US" sz="1200" dirty="0">
                  <a:solidFill>
                    <a:prstClr val="black"/>
                  </a:solidFill>
                  <a:latin typeface="メイリオ" panose="020B0604030504040204" pitchFamily="50" charset="-128"/>
                  <a:ea typeface="メイリオ" panose="020B0604030504040204" pitchFamily="50" charset="-128"/>
                  <a:cs typeface="HG丸ｺﾞｼｯｸM-PRO"/>
                </a:rPr>
                <a:t>　</a:t>
              </a:r>
            </a:p>
          </p:txBody>
        </p:sp>
        <p:sp>
          <p:nvSpPr>
            <p:cNvPr id="25" name="テキスト ボックス 24">
              <a:extLst>
                <a:ext uri="{FF2B5EF4-FFF2-40B4-BE49-F238E27FC236}">
                  <a16:creationId xmlns:a16="http://schemas.microsoft.com/office/drawing/2014/main" id="{60DDFE30-DC7B-9183-A777-D76DB658CDF7}"/>
                </a:ext>
              </a:extLst>
            </p:cNvPr>
            <p:cNvSpPr txBox="1"/>
            <p:nvPr/>
          </p:nvSpPr>
          <p:spPr>
            <a:xfrm>
              <a:off x="954863" y="3811159"/>
              <a:ext cx="740692" cy="371075"/>
            </a:xfrm>
            <a:prstGeom prst="rect">
              <a:avLst/>
            </a:prstGeom>
            <a:noFill/>
          </p:spPr>
          <p:txBody>
            <a:bodyPr wrap="square" rtlCol="0">
              <a:spAutoFit/>
            </a:bodyPr>
            <a:lstStyle/>
            <a:p>
              <a:pPr algn="ctr" defTabSz="844061">
                <a:defRPr/>
              </a:pPr>
              <a:r>
                <a:rPr lang="en-US" altLang="ja-JP" sz="1200" dirty="0">
                  <a:solidFill>
                    <a:prstClr val="black"/>
                  </a:solidFill>
                  <a:latin typeface="メイリオ" panose="020B0604030504040204" pitchFamily="50" charset="-128"/>
                  <a:ea typeface="メイリオ" panose="020B0604030504040204" pitchFamily="50" charset="-128"/>
                  <a:cs typeface="HG丸ｺﾞｼｯｸM-PRO"/>
                </a:rPr>
                <a:t>Yes</a:t>
              </a:r>
              <a:endParaRPr lang="ja-JP" altLang="en-US" sz="1200" dirty="0">
                <a:solidFill>
                  <a:prstClr val="black"/>
                </a:solidFill>
                <a:latin typeface="メイリオ" panose="020B0604030504040204" pitchFamily="50" charset="-128"/>
                <a:ea typeface="メイリオ" panose="020B0604030504040204" pitchFamily="50" charset="-128"/>
                <a:cs typeface="HG丸ｺﾞｼｯｸM-PRO"/>
              </a:endParaRPr>
            </a:p>
          </p:txBody>
        </p:sp>
        <p:sp>
          <p:nvSpPr>
            <p:cNvPr id="26" name="テキスト ボックス 25">
              <a:extLst>
                <a:ext uri="{FF2B5EF4-FFF2-40B4-BE49-F238E27FC236}">
                  <a16:creationId xmlns:a16="http://schemas.microsoft.com/office/drawing/2014/main" id="{8E566A94-0990-5776-69E9-449DE2B8EDBC}"/>
                </a:ext>
              </a:extLst>
            </p:cNvPr>
            <p:cNvSpPr txBox="1"/>
            <p:nvPr/>
          </p:nvSpPr>
          <p:spPr>
            <a:xfrm>
              <a:off x="2519154" y="3334297"/>
              <a:ext cx="512310" cy="371075"/>
            </a:xfrm>
            <a:prstGeom prst="rect">
              <a:avLst/>
            </a:prstGeom>
            <a:noFill/>
          </p:spPr>
          <p:txBody>
            <a:bodyPr wrap="square" rtlCol="0">
              <a:spAutoFit/>
            </a:bodyPr>
            <a:lstStyle/>
            <a:p>
              <a:pPr defTabSz="844061">
                <a:defRPr/>
              </a:pPr>
              <a:r>
                <a:rPr lang="en-US" altLang="ja-JP" sz="1200" dirty="0">
                  <a:solidFill>
                    <a:prstClr val="black"/>
                  </a:solidFill>
                  <a:latin typeface="メイリオ" panose="020B0604030504040204" pitchFamily="50" charset="-128"/>
                  <a:ea typeface="メイリオ" panose="020B0604030504040204" pitchFamily="50" charset="-128"/>
                  <a:cs typeface="HG丸ｺﾞｼｯｸM-PRO"/>
                </a:rPr>
                <a:t>No</a:t>
              </a:r>
              <a:endParaRPr lang="ja-JP" altLang="en-US" sz="1200" dirty="0">
                <a:solidFill>
                  <a:prstClr val="black"/>
                </a:solidFill>
                <a:latin typeface="メイリオ" panose="020B0604030504040204" pitchFamily="50" charset="-128"/>
                <a:ea typeface="メイリオ" panose="020B0604030504040204" pitchFamily="50" charset="-128"/>
                <a:cs typeface="HG丸ｺﾞｼｯｸM-PRO"/>
              </a:endParaRPr>
            </a:p>
          </p:txBody>
        </p:sp>
        <p:sp>
          <p:nvSpPr>
            <p:cNvPr id="27" name="テキスト ボックス 26">
              <a:extLst>
                <a:ext uri="{FF2B5EF4-FFF2-40B4-BE49-F238E27FC236}">
                  <a16:creationId xmlns:a16="http://schemas.microsoft.com/office/drawing/2014/main" id="{4C118978-1277-884C-44ED-937F3D5A84C9}"/>
                </a:ext>
              </a:extLst>
            </p:cNvPr>
            <p:cNvSpPr txBox="1"/>
            <p:nvPr/>
          </p:nvSpPr>
          <p:spPr>
            <a:xfrm>
              <a:off x="4055401" y="1934640"/>
              <a:ext cx="143868" cy="371075"/>
            </a:xfrm>
            <a:prstGeom prst="rect">
              <a:avLst/>
            </a:prstGeom>
            <a:noFill/>
          </p:spPr>
          <p:txBody>
            <a:bodyPr wrap="square" rtlCol="0">
              <a:spAutoFit/>
            </a:bodyPr>
            <a:lstStyle/>
            <a:p>
              <a:pPr defTabSz="844061">
                <a:defRPr/>
              </a:pPr>
              <a:endParaRPr lang="ja-JP" altLang="en-US" sz="1200" dirty="0">
                <a:solidFill>
                  <a:prstClr val="black"/>
                </a:solidFill>
                <a:latin typeface="Calibri"/>
                <a:ea typeface="ＭＳ Ｐゴシック" panose="020B0600070205080204" pitchFamily="50" charset="-128"/>
              </a:endParaRPr>
            </a:p>
          </p:txBody>
        </p:sp>
        <p:sp>
          <p:nvSpPr>
            <p:cNvPr id="28" name="テキスト ボックス 27">
              <a:extLst>
                <a:ext uri="{FF2B5EF4-FFF2-40B4-BE49-F238E27FC236}">
                  <a16:creationId xmlns:a16="http://schemas.microsoft.com/office/drawing/2014/main" id="{3F5C4990-1EBC-B417-AE41-7631511FADEA}"/>
                </a:ext>
              </a:extLst>
            </p:cNvPr>
            <p:cNvSpPr txBox="1"/>
            <p:nvPr/>
          </p:nvSpPr>
          <p:spPr>
            <a:xfrm>
              <a:off x="3307544" y="2013318"/>
              <a:ext cx="1999168" cy="371075"/>
            </a:xfrm>
            <a:prstGeom prst="rect">
              <a:avLst/>
            </a:prstGeom>
            <a:noFill/>
          </p:spPr>
          <p:txBody>
            <a:bodyPr wrap="square" rtlCol="0">
              <a:spAutoFit/>
            </a:bodyPr>
            <a:lstStyle/>
            <a:p>
              <a:pPr defTabSz="844061">
                <a:defRPr/>
              </a:pPr>
              <a:r>
                <a:rPr lang="ja-JP" altLang="en-US" sz="1200" dirty="0">
                  <a:solidFill>
                    <a:prstClr val="black"/>
                  </a:solidFill>
                  <a:latin typeface="メイリオ" panose="020B0604030504040204" pitchFamily="50" charset="-128"/>
                  <a:ea typeface="メイリオ" panose="020B0604030504040204" pitchFamily="50" charset="-128"/>
                  <a:cs typeface="HG丸ｺﾞｼｯｸM-PRO"/>
                </a:rPr>
                <a:t>精検票添付用を印刷</a:t>
              </a:r>
            </a:p>
          </p:txBody>
        </p:sp>
        <p:sp>
          <p:nvSpPr>
            <p:cNvPr id="29" name="テキスト ボックス 28">
              <a:extLst>
                <a:ext uri="{FF2B5EF4-FFF2-40B4-BE49-F238E27FC236}">
                  <a16:creationId xmlns:a16="http://schemas.microsoft.com/office/drawing/2014/main" id="{F341E799-DE00-C937-D7C7-D41018312562}"/>
                </a:ext>
              </a:extLst>
            </p:cNvPr>
            <p:cNvSpPr txBox="1"/>
            <p:nvPr/>
          </p:nvSpPr>
          <p:spPr>
            <a:xfrm>
              <a:off x="2945981" y="3266282"/>
              <a:ext cx="2196316" cy="371075"/>
            </a:xfrm>
            <a:prstGeom prst="rect">
              <a:avLst/>
            </a:prstGeom>
            <a:noFill/>
          </p:spPr>
          <p:txBody>
            <a:bodyPr wrap="square" rtlCol="0">
              <a:spAutoFit/>
            </a:bodyPr>
            <a:lstStyle/>
            <a:p>
              <a:pPr defTabSz="844061">
                <a:defRPr/>
              </a:pPr>
              <a:r>
                <a:rPr lang="ja-JP" altLang="en-US" sz="1200" dirty="0">
                  <a:solidFill>
                    <a:prstClr val="black"/>
                  </a:solidFill>
                  <a:latin typeface="メイリオ" panose="020B0604030504040204" pitchFamily="50" charset="-128"/>
                  <a:ea typeface="メイリオ" panose="020B0604030504040204" pitchFamily="50" charset="-128"/>
                  <a:cs typeface="HG丸ｺﾞｼｯｸM-PRO"/>
                </a:rPr>
                <a:t>１つでも該当があれば</a:t>
              </a:r>
            </a:p>
          </p:txBody>
        </p:sp>
        <p:cxnSp>
          <p:nvCxnSpPr>
            <p:cNvPr id="30" name="カギ線コネクタ 67">
              <a:extLst>
                <a:ext uri="{FF2B5EF4-FFF2-40B4-BE49-F238E27FC236}">
                  <a16:creationId xmlns:a16="http://schemas.microsoft.com/office/drawing/2014/main" id="{EEF16ECB-189E-F89D-3AAB-B7E55F330CC9}"/>
                </a:ext>
              </a:extLst>
            </p:cNvPr>
            <p:cNvCxnSpPr>
              <a:cxnSpLocks/>
              <a:stCxn id="17" idx="3"/>
              <a:endCxn id="20" idx="0"/>
            </p:cNvCxnSpPr>
            <p:nvPr/>
          </p:nvCxnSpPr>
          <p:spPr>
            <a:xfrm>
              <a:off x="2576502" y="4991502"/>
              <a:ext cx="957697" cy="492581"/>
            </a:xfrm>
            <a:prstGeom prst="bentConnector2">
              <a:avLst/>
            </a:prstGeom>
            <a:ln>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31" name="カギ線コネクタ 51">
              <a:extLst>
                <a:ext uri="{FF2B5EF4-FFF2-40B4-BE49-F238E27FC236}">
                  <a16:creationId xmlns:a16="http://schemas.microsoft.com/office/drawing/2014/main" id="{077F1D82-83E3-F861-7FAE-220AF620D54B}"/>
                </a:ext>
              </a:extLst>
            </p:cNvPr>
            <p:cNvCxnSpPr>
              <a:cxnSpLocks/>
              <a:stCxn id="21" idx="3"/>
              <a:endCxn id="37" idx="0"/>
            </p:cNvCxnSpPr>
            <p:nvPr/>
          </p:nvCxnSpPr>
          <p:spPr>
            <a:xfrm>
              <a:off x="2576502" y="6423105"/>
              <a:ext cx="1690239" cy="527195"/>
            </a:xfrm>
            <a:prstGeom prst="bentConnector2">
              <a:avLst/>
            </a:prstGeom>
            <a:ln>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32" name="正方形/長方形 31">
              <a:extLst>
                <a:ext uri="{FF2B5EF4-FFF2-40B4-BE49-F238E27FC236}">
                  <a16:creationId xmlns:a16="http://schemas.microsoft.com/office/drawing/2014/main" id="{94BAE15B-4D2E-892B-302A-E0C08C34F87F}"/>
                </a:ext>
              </a:extLst>
            </p:cNvPr>
            <p:cNvSpPr/>
            <p:nvPr/>
          </p:nvSpPr>
          <p:spPr>
            <a:xfrm>
              <a:off x="696626" y="866245"/>
              <a:ext cx="1879876" cy="432000"/>
            </a:xfrm>
            <a:prstGeom prst="rect">
              <a:avLst/>
            </a:prstGeom>
          </p:spPr>
          <p:style>
            <a:lnRef idx="2">
              <a:schemeClr val="dk1"/>
            </a:lnRef>
            <a:fillRef idx="1">
              <a:schemeClr val="lt1"/>
            </a:fillRef>
            <a:effectRef idx="0">
              <a:schemeClr val="dk1"/>
            </a:effectRef>
            <a:fontRef idx="minor">
              <a:schemeClr val="dk1"/>
            </a:fontRef>
          </p:style>
          <p:txBody>
            <a:bodyPr tIns="99692" rtlCol="0" anchor="ctr"/>
            <a:lstStyle/>
            <a:p>
              <a:pPr algn="ctr" defTabSz="844061">
                <a:defRPr/>
              </a:pPr>
              <a:r>
                <a:rPr lang="ja-JP" altLang="en-US" sz="1200" dirty="0">
                  <a:solidFill>
                    <a:prstClr val="black"/>
                  </a:solidFill>
                  <a:latin typeface="メイリオ" panose="020B0604030504040204" pitchFamily="50" charset="-128"/>
                  <a:ea typeface="メイリオ" panose="020B0604030504040204" pitchFamily="50" charset="-128"/>
                  <a:cs typeface="HG丸ｺﾞｼｯｸM-PRO"/>
                </a:rPr>
                <a:t>アンケート回収</a:t>
              </a:r>
            </a:p>
          </p:txBody>
        </p:sp>
        <p:sp>
          <p:nvSpPr>
            <p:cNvPr id="33" name="テキスト ボックス 32">
              <a:extLst>
                <a:ext uri="{FF2B5EF4-FFF2-40B4-BE49-F238E27FC236}">
                  <a16:creationId xmlns:a16="http://schemas.microsoft.com/office/drawing/2014/main" id="{BF5F3D20-B6B4-97AA-B983-AEC535B2EE3A}"/>
                </a:ext>
              </a:extLst>
            </p:cNvPr>
            <p:cNvSpPr txBox="1"/>
            <p:nvPr/>
          </p:nvSpPr>
          <p:spPr>
            <a:xfrm>
              <a:off x="424411" y="459050"/>
              <a:ext cx="1481155" cy="409197"/>
            </a:xfrm>
            <a:prstGeom prst="rect">
              <a:avLst/>
            </a:prstGeom>
            <a:noFill/>
          </p:spPr>
          <p:txBody>
            <a:bodyPr vert="horz" wrap="square" rtlCol="0">
              <a:spAutoFit/>
            </a:bodyPr>
            <a:lstStyle/>
            <a:p>
              <a:pPr algn="ctr"/>
              <a:r>
                <a:rPr lang="ja-JP" altLang="en-US" sz="1400" b="1" dirty="0">
                  <a:latin typeface="メイリオ" panose="020B0604030504040204" pitchFamily="50" charset="-128"/>
                  <a:ea typeface="メイリオ" panose="020B0604030504040204" pitchFamily="50" charset="-128"/>
                </a:rPr>
                <a:t>健診会場</a:t>
              </a:r>
            </a:p>
          </p:txBody>
        </p:sp>
        <p:sp>
          <p:nvSpPr>
            <p:cNvPr id="34" name="正方形/長方形 33">
              <a:extLst>
                <a:ext uri="{FF2B5EF4-FFF2-40B4-BE49-F238E27FC236}">
                  <a16:creationId xmlns:a16="http://schemas.microsoft.com/office/drawing/2014/main" id="{CFEBA201-E9A1-D006-760D-A0A65E9EC817}"/>
                </a:ext>
              </a:extLst>
            </p:cNvPr>
            <p:cNvSpPr/>
            <p:nvPr/>
          </p:nvSpPr>
          <p:spPr>
            <a:xfrm>
              <a:off x="696626" y="6950300"/>
              <a:ext cx="1879876" cy="432000"/>
            </a:xfrm>
            <a:prstGeom prst="rect">
              <a:avLst/>
            </a:prstGeom>
          </p:spPr>
          <p:style>
            <a:lnRef idx="2">
              <a:schemeClr val="dk1"/>
            </a:lnRef>
            <a:fillRef idx="1">
              <a:schemeClr val="lt1"/>
            </a:fillRef>
            <a:effectRef idx="0">
              <a:schemeClr val="dk1"/>
            </a:effectRef>
            <a:fontRef idx="minor">
              <a:schemeClr val="dk1"/>
            </a:fontRef>
          </p:style>
          <p:txBody>
            <a:bodyPr tIns="99692" rtlCol="0" anchor="ctr"/>
            <a:lstStyle/>
            <a:p>
              <a:pPr algn="ctr" defTabSz="844061">
                <a:defRPr/>
              </a:pPr>
              <a:r>
                <a:rPr lang="ja-JP" altLang="en-US" sz="1200" dirty="0">
                  <a:solidFill>
                    <a:prstClr val="black"/>
                  </a:solidFill>
                  <a:latin typeface="メイリオ" panose="020B0604030504040204" pitchFamily="50" charset="-128"/>
                  <a:ea typeface="メイリオ" panose="020B0604030504040204" pitchFamily="50" charset="-128"/>
                  <a:cs typeface="HG丸ｺﾞｼｯｸM-PRO"/>
                </a:rPr>
                <a:t>医師診察・判定</a:t>
              </a:r>
              <a:endParaRPr lang="en-US" altLang="ja-JP" sz="1200" dirty="0">
                <a:solidFill>
                  <a:prstClr val="black"/>
                </a:solidFill>
                <a:latin typeface="メイリオ" panose="020B0604030504040204" pitchFamily="50" charset="-128"/>
                <a:ea typeface="メイリオ" panose="020B0604030504040204" pitchFamily="50" charset="-128"/>
                <a:cs typeface="HG丸ｺﾞｼｯｸM-PRO"/>
              </a:endParaRPr>
            </a:p>
          </p:txBody>
        </p:sp>
        <p:sp>
          <p:nvSpPr>
            <p:cNvPr id="35" name="ひし形 34">
              <a:extLst>
                <a:ext uri="{FF2B5EF4-FFF2-40B4-BE49-F238E27FC236}">
                  <a16:creationId xmlns:a16="http://schemas.microsoft.com/office/drawing/2014/main" id="{5B0B8B2C-8A05-9A49-4520-C828780ABDEA}"/>
                </a:ext>
              </a:extLst>
            </p:cNvPr>
            <p:cNvSpPr/>
            <p:nvPr/>
          </p:nvSpPr>
          <p:spPr>
            <a:xfrm>
              <a:off x="696626" y="7629428"/>
              <a:ext cx="1879876" cy="432000"/>
            </a:xfrm>
            <a:prstGeom prst="diamond">
              <a:avLst/>
            </a:prstGeom>
          </p:spPr>
          <p:style>
            <a:lnRef idx="2">
              <a:schemeClr val="dk1"/>
            </a:lnRef>
            <a:fillRef idx="1">
              <a:schemeClr val="lt1"/>
            </a:fillRef>
            <a:effectRef idx="0">
              <a:schemeClr val="dk1"/>
            </a:effectRef>
            <a:fontRef idx="minor">
              <a:schemeClr val="dk1"/>
            </a:fontRef>
          </p:style>
          <p:txBody>
            <a:bodyPr tIns="66462" rtlCol="0" anchor="ctr"/>
            <a:lstStyle/>
            <a:p>
              <a:pPr algn="ctr" defTabSz="844061">
                <a:defRPr/>
              </a:pPr>
              <a:r>
                <a:rPr lang="ja-JP" altLang="en-US" sz="1200" dirty="0">
                  <a:solidFill>
                    <a:prstClr val="black"/>
                  </a:solidFill>
                  <a:latin typeface="メイリオ" panose="020B0604030504040204" pitchFamily="50" charset="-128"/>
                  <a:ea typeface="メイリオ" panose="020B0604030504040204" pitchFamily="50" charset="-128"/>
                  <a:cs typeface="HG丸ｺﾞｼｯｸM-PRO"/>
                </a:rPr>
                <a:t>問題なし</a:t>
              </a:r>
              <a:endParaRPr lang="en-US" altLang="ja-JP" sz="1200" dirty="0">
                <a:solidFill>
                  <a:prstClr val="black"/>
                </a:solidFill>
                <a:latin typeface="メイリオ" panose="020B0604030504040204" pitchFamily="50" charset="-128"/>
                <a:ea typeface="メイリオ" panose="020B0604030504040204" pitchFamily="50" charset="-128"/>
                <a:cs typeface="HG丸ｺﾞｼｯｸM-PRO"/>
              </a:endParaRPr>
            </a:p>
          </p:txBody>
        </p:sp>
        <p:sp>
          <p:nvSpPr>
            <p:cNvPr id="36" name="テキスト ボックス 35">
              <a:extLst>
                <a:ext uri="{FF2B5EF4-FFF2-40B4-BE49-F238E27FC236}">
                  <a16:creationId xmlns:a16="http://schemas.microsoft.com/office/drawing/2014/main" id="{4104CB77-F238-534F-3B22-1F0E90CF95B4}"/>
                </a:ext>
              </a:extLst>
            </p:cNvPr>
            <p:cNvSpPr txBox="1"/>
            <p:nvPr/>
          </p:nvSpPr>
          <p:spPr>
            <a:xfrm>
              <a:off x="2609858" y="6144482"/>
              <a:ext cx="627287" cy="371075"/>
            </a:xfrm>
            <a:prstGeom prst="rect">
              <a:avLst/>
            </a:prstGeom>
            <a:noFill/>
          </p:spPr>
          <p:txBody>
            <a:bodyPr wrap="square" rtlCol="0">
              <a:spAutoFit/>
            </a:bodyPr>
            <a:lstStyle/>
            <a:p>
              <a:pPr defTabSz="844061">
                <a:defRPr/>
              </a:pPr>
              <a:r>
                <a:rPr lang="en-US" altLang="ja-JP" sz="1200" dirty="0">
                  <a:solidFill>
                    <a:prstClr val="black"/>
                  </a:solidFill>
                  <a:latin typeface="メイリオ" panose="020B0604030504040204" pitchFamily="50" charset="-128"/>
                  <a:ea typeface="メイリオ" panose="020B0604030504040204" pitchFamily="50" charset="-128"/>
                  <a:cs typeface="HG丸ｺﾞｼｯｸM-PRO"/>
                </a:rPr>
                <a:t>No</a:t>
              </a:r>
              <a:endParaRPr lang="ja-JP" altLang="en-US" sz="1200" dirty="0">
                <a:solidFill>
                  <a:prstClr val="black"/>
                </a:solidFill>
                <a:latin typeface="メイリオ" panose="020B0604030504040204" pitchFamily="50" charset="-128"/>
                <a:ea typeface="メイリオ" panose="020B0604030504040204" pitchFamily="50" charset="-128"/>
                <a:cs typeface="HG丸ｺﾞｼｯｸM-PRO"/>
              </a:endParaRPr>
            </a:p>
          </p:txBody>
        </p:sp>
        <p:sp>
          <p:nvSpPr>
            <p:cNvPr id="37" name="正方形/長方形 36">
              <a:extLst>
                <a:ext uri="{FF2B5EF4-FFF2-40B4-BE49-F238E27FC236}">
                  <a16:creationId xmlns:a16="http://schemas.microsoft.com/office/drawing/2014/main" id="{D274C67E-2D39-073E-9D76-D0D2A5EC8ED4}"/>
                </a:ext>
              </a:extLst>
            </p:cNvPr>
            <p:cNvSpPr/>
            <p:nvPr/>
          </p:nvSpPr>
          <p:spPr>
            <a:xfrm>
              <a:off x="3324626" y="6950300"/>
              <a:ext cx="1884229" cy="432000"/>
            </a:xfrm>
            <a:prstGeom prst="rect">
              <a:avLst/>
            </a:prstGeom>
          </p:spPr>
          <p:style>
            <a:lnRef idx="2">
              <a:schemeClr val="dk1"/>
            </a:lnRef>
            <a:fillRef idx="1">
              <a:schemeClr val="lt1"/>
            </a:fillRef>
            <a:effectRef idx="0">
              <a:schemeClr val="dk1"/>
            </a:effectRef>
            <a:fontRef idx="minor">
              <a:schemeClr val="dk1"/>
            </a:fontRef>
          </p:style>
          <p:txBody>
            <a:bodyPr tIns="99692" rtlCol="0" anchor="ctr"/>
            <a:lstStyle/>
            <a:p>
              <a:pPr algn="ctr" defTabSz="844061">
                <a:defRPr/>
              </a:pPr>
              <a:r>
                <a:rPr lang="ja-JP" altLang="en-US" sz="1200" dirty="0">
                  <a:solidFill>
                    <a:prstClr val="black"/>
                  </a:solidFill>
                  <a:latin typeface="メイリオ" panose="020B0604030504040204" pitchFamily="50" charset="-128"/>
                  <a:ea typeface="メイリオ" panose="020B0604030504040204" pitchFamily="50" charset="-128"/>
                  <a:cs typeface="HG丸ｺﾞｼｯｸM-PRO"/>
                </a:rPr>
                <a:t>医師診察・判定</a:t>
              </a:r>
              <a:endParaRPr lang="en-US" altLang="ja-JP" sz="1200" dirty="0">
                <a:solidFill>
                  <a:prstClr val="black"/>
                </a:solidFill>
                <a:latin typeface="メイリオ" panose="020B0604030504040204" pitchFamily="50" charset="-128"/>
                <a:ea typeface="メイリオ" panose="020B0604030504040204" pitchFamily="50" charset="-128"/>
                <a:cs typeface="HG丸ｺﾞｼｯｸM-PRO"/>
              </a:endParaRPr>
            </a:p>
          </p:txBody>
        </p:sp>
        <p:sp>
          <p:nvSpPr>
            <p:cNvPr id="38" name="テキスト ボックス 37">
              <a:extLst>
                <a:ext uri="{FF2B5EF4-FFF2-40B4-BE49-F238E27FC236}">
                  <a16:creationId xmlns:a16="http://schemas.microsoft.com/office/drawing/2014/main" id="{2049138F-E883-FC7A-DE17-A68EF5260CB9}"/>
                </a:ext>
              </a:extLst>
            </p:cNvPr>
            <p:cNvSpPr txBox="1"/>
            <p:nvPr/>
          </p:nvSpPr>
          <p:spPr>
            <a:xfrm>
              <a:off x="850972" y="8065500"/>
              <a:ext cx="940159" cy="371075"/>
            </a:xfrm>
            <a:prstGeom prst="rect">
              <a:avLst/>
            </a:prstGeom>
            <a:noFill/>
          </p:spPr>
          <p:txBody>
            <a:bodyPr wrap="square" rtlCol="0">
              <a:spAutoFit/>
            </a:bodyPr>
            <a:lstStyle/>
            <a:p>
              <a:pPr algn="ctr" defTabSz="844061">
                <a:defRPr/>
              </a:pPr>
              <a:r>
                <a:rPr lang="en-US" altLang="ja-JP" sz="1200" dirty="0">
                  <a:solidFill>
                    <a:prstClr val="black"/>
                  </a:solidFill>
                  <a:latin typeface="メイリオ" panose="020B0604030504040204" pitchFamily="50" charset="-128"/>
                  <a:ea typeface="メイリオ" panose="020B0604030504040204" pitchFamily="50" charset="-128"/>
                  <a:cs typeface="HG丸ｺﾞｼｯｸM-PRO"/>
                </a:rPr>
                <a:t>Yes</a:t>
              </a:r>
              <a:endParaRPr lang="ja-JP" altLang="en-US" sz="1200" dirty="0">
                <a:solidFill>
                  <a:prstClr val="black"/>
                </a:solidFill>
                <a:latin typeface="メイリオ" panose="020B0604030504040204" pitchFamily="50" charset="-128"/>
                <a:ea typeface="メイリオ" panose="020B0604030504040204" pitchFamily="50" charset="-128"/>
                <a:cs typeface="HG丸ｺﾞｼｯｸM-PRO"/>
              </a:endParaRPr>
            </a:p>
          </p:txBody>
        </p:sp>
        <p:sp>
          <p:nvSpPr>
            <p:cNvPr id="39" name="吹き出し: 角を丸めた四角形 38">
              <a:extLst>
                <a:ext uri="{FF2B5EF4-FFF2-40B4-BE49-F238E27FC236}">
                  <a16:creationId xmlns:a16="http://schemas.microsoft.com/office/drawing/2014/main" id="{90AD51A7-AF59-4645-65FD-8EBD0C74BFCD}"/>
                </a:ext>
              </a:extLst>
            </p:cNvPr>
            <p:cNvSpPr/>
            <p:nvPr/>
          </p:nvSpPr>
          <p:spPr>
            <a:xfrm>
              <a:off x="3779837" y="939969"/>
              <a:ext cx="2710859" cy="912721"/>
            </a:xfrm>
            <a:prstGeom prst="wedgeRoundRectCallout">
              <a:avLst>
                <a:gd name="adj1" fmla="val -79488"/>
                <a:gd name="adj2" fmla="val 72958"/>
                <a:gd name="adj3" fmla="val 16667"/>
              </a:avLst>
            </a:prstGeom>
            <a:ln w="25400" cap="flat" cmpd="sng" algn="ctr">
              <a:solidFill>
                <a:schemeClr val="tx2"/>
              </a:solidFill>
              <a:prstDash val="solid"/>
            </a:ln>
            <a:effectLst/>
          </p:spPr>
          <p:style>
            <a:lnRef idx="0">
              <a:scrgbClr r="0" g="0" b="0"/>
            </a:lnRef>
            <a:fillRef idx="1001">
              <a:schemeClr val="dk2"/>
            </a:fillRef>
            <a:effectRef idx="0">
              <a:scrgbClr r="0" g="0" b="0"/>
            </a:effectRef>
            <a:fontRef idx="major"/>
          </p:style>
          <p:txBody>
            <a:bodyPr lIns="0" tIns="54000" rIns="0" bIns="27000" rtlCol="0" anchor="ctr"/>
            <a:lstStyle/>
            <a:p>
              <a:pPr algn="ctr" defTabSz="685800">
                <a:defRPr/>
              </a:pPr>
              <a:r>
                <a:rPr kumimoji="0" lang="ja-JP" altLang="en-US" sz="1200" kern="0" dirty="0">
                  <a:solidFill>
                    <a:prstClr val="white"/>
                  </a:solidFill>
                  <a:latin typeface="メイリオ"/>
                  <a:ea typeface="メイリオ"/>
                </a:rPr>
                <a:t>屈折検査で検査不可の場合、</a:t>
              </a:r>
              <a:endParaRPr kumimoji="0" lang="en-US" altLang="ja-JP" sz="1200" kern="0" dirty="0">
                <a:solidFill>
                  <a:prstClr val="white"/>
                </a:solidFill>
                <a:latin typeface="メイリオ"/>
                <a:ea typeface="メイリオ"/>
              </a:endParaRPr>
            </a:p>
            <a:p>
              <a:pPr algn="ctr" defTabSz="685800">
                <a:defRPr/>
              </a:pPr>
              <a:r>
                <a:rPr kumimoji="0" lang="ja-JP" altLang="en-US" sz="1200" kern="0" dirty="0">
                  <a:solidFill>
                    <a:prstClr val="white"/>
                  </a:solidFill>
                  <a:latin typeface="メイリオ"/>
                  <a:ea typeface="メイリオ"/>
                </a:rPr>
                <a:t>目の疾患が隠れている可能性が</a:t>
              </a:r>
              <a:endParaRPr kumimoji="0" lang="en-US" altLang="ja-JP" sz="1200" kern="0" dirty="0">
                <a:solidFill>
                  <a:prstClr val="white"/>
                </a:solidFill>
                <a:latin typeface="メイリオ"/>
                <a:ea typeface="メイリオ"/>
              </a:endParaRPr>
            </a:p>
            <a:p>
              <a:pPr algn="ctr" defTabSz="685800">
                <a:defRPr/>
              </a:pPr>
              <a:r>
                <a:rPr kumimoji="0" lang="ja-JP" altLang="en-US" sz="1200" kern="0" dirty="0">
                  <a:solidFill>
                    <a:prstClr val="white"/>
                  </a:solidFill>
                  <a:latin typeface="メイリオ"/>
                  <a:ea typeface="メイリオ"/>
                </a:rPr>
                <a:t>あるため、</a:t>
              </a:r>
              <a:r>
                <a:rPr kumimoji="0" lang="ja-JP" altLang="en-US" sz="1200" kern="0" dirty="0">
                  <a:solidFill>
                    <a:srgbClr val="FFFF00"/>
                  </a:solidFill>
                  <a:latin typeface="メイリオ"/>
                  <a:ea typeface="メイリオ"/>
                </a:rPr>
                <a:t>異常</a:t>
              </a:r>
              <a:r>
                <a:rPr kumimoji="0" lang="ja-JP" altLang="en-US" sz="1200" kern="0" dirty="0">
                  <a:solidFill>
                    <a:prstClr val="white"/>
                  </a:solidFill>
                  <a:latin typeface="メイリオ"/>
                  <a:ea typeface="メイリオ"/>
                </a:rPr>
                <a:t>と判定する</a:t>
              </a:r>
            </a:p>
          </p:txBody>
        </p:sp>
        <p:sp>
          <p:nvSpPr>
            <p:cNvPr id="42" name="吹き出し: 角を丸めた四角形 41">
              <a:extLst>
                <a:ext uri="{FF2B5EF4-FFF2-40B4-BE49-F238E27FC236}">
                  <a16:creationId xmlns:a16="http://schemas.microsoft.com/office/drawing/2014/main" id="{406C1CA4-E818-82D9-3844-26ADB5E6485E}"/>
                </a:ext>
              </a:extLst>
            </p:cNvPr>
            <p:cNvSpPr/>
            <p:nvPr/>
          </p:nvSpPr>
          <p:spPr>
            <a:xfrm>
              <a:off x="5206678" y="5357553"/>
              <a:ext cx="1775696" cy="940817"/>
            </a:xfrm>
            <a:prstGeom prst="wedgeRoundRectCallout">
              <a:avLst>
                <a:gd name="adj1" fmla="val -107370"/>
                <a:gd name="adj2" fmla="val -11739"/>
                <a:gd name="adj3" fmla="val 16667"/>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a:r>
                <a:rPr lang="ja-JP" altLang="en-US" sz="1200" dirty="0">
                  <a:solidFill>
                    <a:prstClr val="white"/>
                  </a:solidFill>
                  <a:latin typeface="メイリオ"/>
                  <a:ea typeface="メイリオ"/>
                </a:rPr>
                <a:t>再検査不可の場合「要観察」とせず</a:t>
              </a:r>
              <a:r>
                <a:rPr lang="ja-JP" altLang="en-US" sz="1200" dirty="0">
                  <a:solidFill>
                    <a:srgbClr val="FFFF00"/>
                  </a:solidFill>
                  <a:latin typeface="メイリオ"/>
                  <a:ea typeface="メイリオ"/>
                </a:rPr>
                <a:t>「要精検」</a:t>
              </a:r>
              <a:r>
                <a:rPr lang="ja-JP" altLang="en-US" sz="1200" dirty="0">
                  <a:solidFill>
                    <a:prstClr val="white"/>
                  </a:solidFill>
                  <a:latin typeface="メイリオ"/>
                  <a:ea typeface="メイリオ"/>
                </a:rPr>
                <a:t>とする</a:t>
              </a:r>
            </a:p>
          </p:txBody>
        </p:sp>
        <p:sp>
          <p:nvSpPr>
            <p:cNvPr id="43" name="テキスト ボックス 42">
              <a:extLst>
                <a:ext uri="{FF2B5EF4-FFF2-40B4-BE49-F238E27FC236}">
                  <a16:creationId xmlns:a16="http://schemas.microsoft.com/office/drawing/2014/main" id="{F2DA83B4-7F17-1E10-8AB6-143F558511F3}"/>
                </a:ext>
              </a:extLst>
            </p:cNvPr>
            <p:cNvSpPr txBox="1"/>
            <p:nvPr/>
          </p:nvSpPr>
          <p:spPr>
            <a:xfrm>
              <a:off x="3237145" y="8092556"/>
              <a:ext cx="2414000" cy="1298763"/>
            </a:xfrm>
            <a:prstGeom prst="rect">
              <a:avLst/>
            </a:prstGeom>
            <a:noFill/>
          </p:spPr>
          <p:txBody>
            <a:bodyPr wrap="square">
              <a:spAutoFit/>
            </a:bodyPr>
            <a:lstStyle/>
            <a:p>
              <a:pPr marL="171450" indent="-171450">
                <a:lnSpc>
                  <a:spcPct val="120000"/>
                </a:lnSpc>
                <a:buFont typeface="Wingdings" panose="05000000000000000000" pitchFamily="2" charset="2"/>
                <a:buChar char="n"/>
                <a:defRPr/>
              </a:pPr>
              <a:r>
                <a:rPr lang="ja-JP" altLang="en-US" sz="1200" dirty="0">
                  <a:solidFill>
                    <a:prstClr val="black"/>
                  </a:solidFill>
                  <a:latin typeface="メイリオ" panose="020B0604030504040204" pitchFamily="50" charset="-128"/>
                  <a:ea typeface="メイリオ" panose="020B0604030504040204" pitchFamily="50" charset="-128"/>
                  <a:cs typeface="HG丸ｺﾞｼｯｸM-PRO"/>
                </a:rPr>
                <a:t>精検依頼票兼結果報告書</a:t>
              </a:r>
              <a:endParaRPr lang="en-US" altLang="ja-JP" sz="1200" dirty="0">
                <a:solidFill>
                  <a:prstClr val="black"/>
                </a:solidFill>
                <a:latin typeface="メイリオ" panose="020B0604030504040204" pitchFamily="50" charset="-128"/>
                <a:ea typeface="メイリオ" panose="020B0604030504040204" pitchFamily="50" charset="-128"/>
                <a:cs typeface="HG丸ｺﾞｼｯｸM-PRO"/>
              </a:endParaRPr>
            </a:p>
            <a:p>
              <a:pPr marL="171450" indent="-171450">
                <a:lnSpc>
                  <a:spcPct val="120000"/>
                </a:lnSpc>
                <a:buFont typeface="Wingdings" panose="05000000000000000000" pitchFamily="2" charset="2"/>
                <a:buChar char="n"/>
                <a:defRPr/>
              </a:pPr>
              <a:r>
                <a:rPr lang="ja-JP" altLang="en-US" sz="1200" dirty="0">
                  <a:solidFill>
                    <a:prstClr val="black"/>
                  </a:solidFill>
                  <a:latin typeface="メイリオ" panose="020B0604030504040204" pitchFamily="50" charset="-128"/>
                  <a:ea typeface="メイリオ" panose="020B0604030504040204" pitchFamily="50" charset="-128"/>
                  <a:cs typeface="HG丸ｺﾞｼｯｸM-PRO"/>
                </a:rPr>
                <a:t>屈折・眼位測定結果用紙</a:t>
              </a:r>
              <a:endParaRPr lang="en-US" altLang="ja-JP" sz="1200" dirty="0">
                <a:solidFill>
                  <a:prstClr val="black"/>
                </a:solidFill>
                <a:latin typeface="メイリオ" panose="020B0604030504040204" pitchFamily="50" charset="-128"/>
                <a:ea typeface="メイリオ" panose="020B0604030504040204" pitchFamily="50" charset="-128"/>
                <a:cs typeface="HG丸ｺﾞｼｯｸM-PRO"/>
              </a:endParaRPr>
            </a:p>
            <a:p>
              <a:pPr marL="171450" indent="-171450">
                <a:lnSpc>
                  <a:spcPct val="120000"/>
                </a:lnSpc>
                <a:buFont typeface="Wingdings" panose="05000000000000000000" pitchFamily="2" charset="2"/>
                <a:buChar char="n"/>
                <a:defRPr/>
              </a:pPr>
              <a:r>
                <a:rPr lang="ja-JP" altLang="en-US" sz="1200" dirty="0">
                  <a:solidFill>
                    <a:srgbClr val="000000"/>
                  </a:solidFill>
                  <a:latin typeface="メイリオ" panose="020B0604030504040204" pitchFamily="50" charset="-128"/>
                  <a:ea typeface="メイリオ" panose="020B0604030504040204" pitchFamily="50" charset="-128"/>
                  <a:cs typeface="HG丸ｺﾞｼｯｸM-PRO"/>
                </a:rPr>
                <a:t>返信用封筒</a:t>
              </a:r>
              <a:endParaRPr lang="en-US" altLang="ja-JP" sz="1200" dirty="0">
                <a:solidFill>
                  <a:srgbClr val="000000"/>
                </a:solidFill>
                <a:latin typeface="メイリオ" panose="020B0604030504040204" pitchFamily="50" charset="-128"/>
                <a:ea typeface="メイリオ" panose="020B0604030504040204" pitchFamily="50" charset="-128"/>
                <a:cs typeface="HG丸ｺﾞｼｯｸM-PRO"/>
              </a:endParaRPr>
            </a:p>
            <a:p>
              <a:pPr>
                <a:lnSpc>
                  <a:spcPct val="120000"/>
                </a:lnSpc>
                <a:defRPr/>
              </a:pPr>
              <a:r>
                <a:rPr lang="ja-JP" altLang="en-US" sz="1200" dirty="0">
                  <a:solidFill>
                    <a:srgbClr val="000000"/>
                  </a:solidFill>
                  <a:latin typeface="メイリオ" panose="020B0604030504040204" pitchFamily="50" charset="-128"/>
                  <a:ea typeface="メイリオ" panose="020B0604030504040204" pitchFamily="50" charset="-128"/>
                  <a:cs typeface="HG丸ｺﾞｼｯｸM-PRO"/>
                </a:rPr>
                <a:t>を同封し、保護者へ配布</a:t>
              </a:r>
              <a:endParaRPr lang="en-US" altLang="ja-JP" sz="1200" dirty="0">
                <a:solidFill>
                  <a:srgbClr val="000000"/>
                </a:solidFill>
                <a:latin typeface="メイリオ" panose="020B0604030504040204" pitchFamily="50" charset="-128"/>
                <a:ea typeface="メイリオ" panose="020B0604030504040204" pitchFamily="50" charset="-128"/>
                <a:cs typeface="HG丸ｺﾞｼｯｸM-PRO"/>
              </a:endParaRPr>
            </a:p>
          </p:txBody>
        </p:sp>
        <p:sp>
          <p:nvSpPr>
            <p:cNvPr id="47" name="フローチャート: 代替処理 46">
              <a:extLst>
                <a:ext uri="{FF2B5EF4-FFF2-40B4-BE49-F238E27FC236}">
                  <a16:creationId xmlns:a16="http://schemas.microsoft.com/office/drawing/2014/main" id="{5C349081-11A0-B1C0-6A54-BCB7F7FE8A6A}"/>
                </a:ext>
              </a:extLst>
            </p:cNvPr>
            <p:cNvSpPr/>
            <p:nvPr/>
          </p:nvSpPr>
          <p:spPr>
            <a:xfrm>
              <a:off x="696626" y="8395014"/>
              <a:ext cx="1879893" cy="432000"/>
            </a:xfrm>
            <a:prstGeom prst="flowChartAlternateProcess">
              <a:avLst/>
            </a:prstGeom>
          </p:spPr>
          <p:style>
            <a:lnRef idx="2">
              <a:schemeClr val="dk1"/>
            </a:lnRef>
            <a:fillRef idx="1">
              <a:schemeClr val="lt1"/>
            </a:fillRef>
            <a:effectRef idx="0">
              <a:schemeClr val="dk1"/>
            </a:effectRef>
            <a:fontRef idx="minor">
              <a:schemeClr val="dk1"/>
            </a:fontRef>
          </p:style>
          <p:txBody>
            <a:bodyPr tIns="99692" rtlCol="0" anchor="ctr"/>
            <a:lstStyle/>
            <a:p>
              <a:pPr algn="ctr" defTabSz="844061">
                <a:defRPr/>
              </a:pPr>
              <a:r>
                <a:rPr lang="ja-JP" altLang="en-US" sz="1200" dirty="0">
                  <a:solidFill>
                    <a:prstClr val="black"/>
                  </a:solidFill>
                  <a:latin typeface="メイリオ" panose="020B0604030504040204" pitchFamily="50" charset="-128"/>
                  <a:ea typeface="メイリオ" panose="020B0604030504040204" pitchFamily="50" charset="-128"/>
                  <a:cs typeface="HG丸ｺﾞｼｯｸM-PRO"/>
                </a:rPr>
                <a:t>終了</a:t>
              </a:r>
            </a:p>
          </p:txBody>
        </p:sp>
        <p:cxnSp>
          <p:nvCxnSpPr>
            <p:cNvPr id="48" name="直線矢印コネクタ 47">
              <a:extLst>
                <a:ext uri="{FF2B5EF4-FFF2-40B4-BE49-F238E27FC236}">
                  <a16:creationId xmlns:a16="http://schemas.microsoft.com/office/drawing/2014/main" id="{CAA24196-CBF7-07E7-1C08-57C8DB613EA4}"/>
                </a:ext>
              </a:extLst>
            </p:cNvPr>
            <p:cNvCxnSpPr>
              <a:cxnSpLocks/>
              <a:stCxn id="20" idx="1"/>
              <a:endCxn id="22" idx="3"/>
            </p:cNvCxnSpPr>
            <p:nvPr/>
          </p:nvCxnSpPr>
          <p:spPr>
            <a:xfrm flipH="1" flipV="1">
              <a:off x="2576502" y="5749207"/>
              <a:ext cx="309344" cy="5953"/>
            </a:xfrm>
            <a:prstGeom prst="straightConnector1">
              <a:avLst/>
            </a:prstGeom>
            <a:ln>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9" name="直線矢印コネクタ 48">
              <a:extLst>
                <a:ext uri="{FF2B5EF4-FFF2-40B4-BE49-F238E27FC236}">
                  <a16:creationId xmlns:a16="http://schemas.microsoft.com/office/drawing/2014/main" id="{7252B030-899F-0745-8A11-CB1106735AEC}"/>
                </a:ext>
              </a:extLst>
            </p:cNvPr>
            <p:cNvCxnSpPr>
              <a:cxnSpLocks/>
              <a:stCxn id="35" idx="3"/>
              <a:endCxn id="18" idx="1"/>
            </p:cNvCxnSpPr>
            <p:nvPr/>
          </p:nvCxnSpPr>
          <p:spPr>
            <a:xfrm>
              <a:off x="2576502" y="7845428"/>
              <a:ext cx="750300" cy="0"/>
            </a:xfrm>
            <a:prstGeom prst="straightConnector1">
              <a:avLst/>
            </a:prstGeom>
            <a:ln>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grpSp>
      <p:sp>
        <p:nvSpPr>
          <p:cNvPr id="51" name="テキスト ボックス 50">
            <a:extLst>
              <a:ext uri="{FF2B5EF4-FFF2-40B4-BE49-F238E27FC236}">
                <a16:creationId xmlns:a16="http://schemas.microsoft.com/office/drawing/2014/main" id="{34CC8592-3EF2-1D00-BB2F-701D7A3C6882}"/>
              </a:ext>
            </a:extLst>
          </p:cNvPr>
          <p:cNvSpPr txBox="1"/>
          <p:nvPr/>
        </p:nvSpPr>
        <p:spPr>
          <a:xfrm>
            <a:off x="37264" y="806158"/>
            <a:ext cx="5480597" cy="723275"/>
          </a:xfrm>
          <a:prstGeom prst="rect">
            <a:avLst/>
          </a:prstGeom>
          <a:noFill/>
        </p:spPr>
        <p:txBody>
          <a:bodyPr wrap="square">
            <a:spAutoFit/>
          </a:bodyPr>
          <a:lstStyle/>
          <a:p>
            <a:pPr algn="l" eaLnBrk="1" hangingPunct="1">
              <a:spcBef>
                <a:spcPts val="600"/>
              </a:spcBef>
              <a:defRPr/>
            </a:pPr>
            <a:r>
              <a:rPr lang="ja-JP" altLang="en-US" sz="1800" b="0" kern="0" dirty="0">
                <a:solidFill>
                  <a:schemeClr val="tx1"/>
                </a:solidFill>
                <a:latin typeface="+mn-lt"/>
              </a:rPr>
              <a:t>実施時期：</a:t>
            </a:r>
            <a:r>
              <a:rPr lang="en-US" altLang="ja-JP" sz="1800" b="0" kern="0" dirty="0">
                <a:solidFill>
                  <a:schemeClr val="accent2"/>
                </a:solidFill>
                <a:latin typeface="+mn-lt"/>
              </a:rPr>
              <a:t>3</a:t>
            </a:r>
            <a:r>
              <a:rPr lang="ja-JP" altLang="en-US" sz="1800" b="0" kern="0" dirty="0">
                <a:solidFill>
                  <a:schemeClr val="accent2"/>
                </a:solidFill>
                <a:latin typeface="+mn-lt"/>
              </a:rPr>
              <a:t>歳５～</a:t>
            </a:r>
            <a:r>
              <a:rPr lang="en-US" altLang="ja-JP" sz="1800" b="0" kern="0" dirty="0">
                <a:solidFill>
                  <a:schemeClr val="accent2"/>
                </a:solidFill>
                <a:latin typeface="+mn-lt"/>
              </a:rPr>
              <a:t>6</a:t>
            </a:r>
            <a:r>
              <a:rPr lang="ja-JP" altLang="en-US" sz="1800" b="0" kern="0" dirty="0">
                <a:solidFill>
                  <a:schemeClr val="accent2"/>
                </a:solidFill>
                <a:latin typeface="+mn-lt"/>
              </a:rPr>
              <a:t>か月頃</a:t>
            </a:r>
            <a:r>
              <a:rPr lang="en-US" altLang="ja-JP" sz="1800" b="0" kern="0" dirty="0">
                <a:solidFill>
                  <a:schemeClr val="tx1"/>
                </a:solidFill>
                <a:latin typeface="+mn-lt"/>
              </a:rPr>
              <a:t>(</a:t>
            </a:r>
            <a:r>
              <a:rPr lang="ja-JP" altLang="en-US" sz="1800" b="0" kern="0" dirty="0">
                <a:solidFill>
                  <a:schemeClr val="accent1"/>
                </a:solidFill>
                <a:latin typeface="+mn-lt"/>
              </a:rPr>
              <a:t>視力検査可能率</a:t>
            </a:r>
            <a:r>
              <a:rPr lang="ja-JP" altLang="en-US" sz="1800" b="0" kern="0" dirty="0">
                <a:solidFill>
                  <a:schemeClr val="tx1"/>
                </a:solidFill>
                <a:latin typeface="+mn-lt"/>
              </a:rPr>
              <a:t>を考慮</a:t>
            </a:r>
            <a:r>
              <a:rPr lang="en-US" altLang="ja-JP" sz="1800" b="0" kern="0" dirty="0">
                <a:solidFill>
                  <a:schemeClr val="tx1"/>
                </a:solidFill>
                <a:latin typeface="+mn-lt"/>
              </a:rPr>
              <a:t>)</a:t>
            </a:r>
          </a:p>
          <a:p>
            <a:pPr algn="l" eaLnBrk="1" hangingPunct="1">
              <a:spcBef>
                <a:spcPts val="600"/>
              </a:spcBef>
              <a:defRPr/>
            </a:pPr>
            <a:r>
              <a:rPr lang="ja-JP" altLang="en-US" sz="1800" b="0" kern="0" dirty="0">
                <a:solidFill>
                  <a:schemeClr val="tx1"/>
                </a:solidFill>
                <a:latin typeface="+mn-lt"/>
              </a:rPr>
              <a:t>主な対象疾患：</a:t>
            </a:r>
            <a:r>
              <a:rPr lang="ja-JP" altLang="en-US" sz="1800" b="0" kern="0" dirty="0">
                <a:solidFill>
                  <a:schemeClr val="accent2"/>
                </a:solidFill>
                <a:latin typeface="+mn-lt"/>
              </a:rPr>
              <a:t>弱視・斜視</a:t>
            </a:r>
            <a:r>
              <a:rPr lang="en-US" altLang="ja-JP" sz="1800" b="0" kern="0" dirty="0">
                <a:solidFill>
                  <a:srgbClr val="0269BE"/>
                </a:solidFill>
                <a:latin typeface="+mn-lt"/>
              </a:rPr>
              <a:t> </a:t>
            </a:r>
            <a:r>
              <a:rPr lang="en-US" altLang="ja-JP" sz="1800" b="0" kern="0" dirty="0">
                <a:solidFill>
                  <a:schemeClr val="tx1"/>
                </a:solidFill>
                <a:latin typeface="+mn-lt"/>
              </a:rPr>
              <a:t>(</a:t>
            </a:r>
            <a:r>
              <a:rPr lang="ja-JP" altLang="en-US" sz="1800" b="0" kern="0" dirty="0">
                <a:solidFill>
                  <a:schemeClr val="tx1"/>
                </a:solidFill>
                <a:latin typeface="+mn-lt"/>
              </a:rPr>
              <a:t>頻度 </a:t>
            </a:r>
            <a:r>
              <a:rPr lang="ja-JP" altLang="en-US" sz="1800" b="0" kern="0" dirty="0">
                <a:solidFill>
                  <a:schemeClr val="accent1"/>
                </a:solidFill>
                <a:latin typeface="+mn-lt"/>
              </a:rPr>
              <a:t>約</a:t>
            </a:r>
            <a:r>
              <a:rPr lang="en-US" altLang="ja-JP" sz="1800" b="0" kern="0" dirty="0">
                <a:solidFill>
                  <a:schemeClr val="accent1"/>
                </a:solidFill>
                <a:latin typeface="+mn-lt"/>
              </a:rPr>
              <a:t>2%</a:t>
            </a:r>
            <a:r>
              <a:rPr lang="en-US" altLang="ja-JP" sz="1800" b="0" kern="0" dirty="0">
                <a:solidFill>
                  <a:schemeClr val="tx1"/>
                </a:solidFill>
                <a:latin typeface="+mn-lt"/>
              </a:rPr>
              <a:t>)</a:t>
            </a:r>
          </a:p>
        </p:txBody>
      </p:sp>
    </p:spTree>
    <p:extLst>
      <p:ext uri="{BB962C8B-B14F-4D97-AF65-F5344CB8AC3E}">
        <p14:creationId xmlns:p14="http://schemas.microsoft.com/office/powerpoint/2010/main" val="2463140233"/>
      </p:ext>
    </p:extLst>
  </p:cSld>
  <p:clrMapOvr>
    <a:masterClrMapping/>
  </p:clrMapOvr>
  <mc:AlternateContent xmlns:mc="http://schemas.openxmlformats.org/markup-compatibility/2006" xmlns:p14="http://schemas.microsoft.com/office/powerpoint/2010/main">
    <mc:Choice Requires="p14">
      <p:transition spd="med" p14:dur="700" advTm="37039">
        <p:fade/>
      </p:transition>
    </mc:Choice>
    <mc:Fallback xmlns="">
      <p:transition spd="med" advTm="37039">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4BFFD7A5-CBAA-44C1-B0C1-268E5FCB21A3}"/>
              </a:ext>
            </a:extLst>
          </p:cNvPr>
          <p:cNvSpPr txBox="1"/>
          <p:nvPr/>
        </p:nvSpPr>
        <p:spPr>
          <a:xfrm>
            <a:off x="4871864" y="2045255"/>
            <a:ext cx="7136565" cy="4632037"/>
          </a:xfrm>
          <a:prstGeom prst="rect">
            <a:avLst/>
          </a:prstGeom>
          <a:noFill/>
        </p:spPr>
        <p:txBody>
          <a:bodyPr wrap="square">
            <a:spAutoFit/>
          </a:bodyPr>
          <a:lstStyle/>
          <a:p>
            <a:pPr marL="285750" indent="-285750" algn="just">
              <a:buFont typeface="Wingdings" panose="05000000000000000000" pitchFamily="2" charset="2"/>
              <a:buChar char="n"/>
            </a:pPr>
            <a:r>
              <a:rPr lang="ja-JP" altLang="en-US" sz="2000" dirty="0"/>
              <a:t>明るい部屋で測定する</a:t>
            </a:r>
          </a:p>
          <a:p>
            <a:pPr algn="just"/>
            <a:r>
              <a:rPr lang="ja-JP" altLang="en-US" sz="2000" dirty="0"/>
              <a:t>（薄暗い部屋、眩しすぎる部屋は避ける）</a:t>
            </a:r>
          </a:p>
          <a:p>
            <a:pPr marL="285750" indent="-285750" algn="just">
              <a:spcBef>
                <a:spcPts val="600"/>
              </a:spcBef>
              <a:buFont typeface="Wingdings" panose="05000000000000000000" pitchFamily="2" charset="2"/>
              <a:buChar char="n"/>
            </a:pPr>
            <a:r>
              <a:rPr lang="ja-JP" altLang="en-US" sz="2000" dirty="0"/>
              <a:t>気が散らないよう集中できる環境を整え、機嫌のよい時におこなう　　</a:t>
            </a:r>
          </a:p>
          <a:p>
            <a:pPr marL="285750" indent="-285750" algn="just">
              <a:spcBef>
                <a:spcPts val="600"/>
              </a:spcBef>
              <a:buFont typeface="Wingdings" panose="05000000000000000000" pitchFamily="2" charset="2"/>
              <a:buChar char="n"/>
            </a:pPr>
            <a:r>
              <a:rPr lang="ja-JP" altLang="en-US" sz="2000" dirty="0"/>
              <a:t>検査を行う前に、視力検査方法を理解してもらうため、わかりやすい言葉を用いて説明し、近い距離で何回か練習した後に、本番の検査を</a:t>
            </a:r>
            <a:r>
              <a:rPr lang="en-US" altLang="ja-JP" sz="2000" dirty="0"/>
              <a:t>2.5m</a:t>
            </a:r>
            <a:r>
              <a:rPr lang="ja-JP" altLang="en-US" sz="2000" dirty="0"/>
              <a:t>離れた距離で行う</a:t>
            </a:r>
          </a:p>
          <a:p>
            <a:pPr marL="285750" indent="-285750" algn="just">
              <a:spcBef>
                <a:spcPts val="600"/>
              </a:spcBef>
              <a:buFont typeface="Wingdings" panose="05000000000000000000" pitchFamily="2" charset="2"/>
              <a:buChar char="n"/>
            </a:pPr>
            <a:r>
              <a:rPr lang="ja-JP" altLang="en-US" sz="2000" b="1" dirty="0">
                <a:solidFill>
                  <a:schemeClr val="accent2"/>
                </a:solidFill>
              </a:rPr>
              <a:t>片眼ずつ</a:t>
            </a:r>
            <a:r>
              <a:rPr lang="ja-JP" altLang="en-US" sz="2000" dirty="0"/>
              <a:t>の視力を測定することが大切 </a:t>
            </a:r>
            <a:endParaRPr lang="en-US" altLang="ja-JP" sz="2000" dirty="0"/>
          </a:p>
          <a:p>
            <a:pPr algn="just">
              <a:spcBef>
                <a:spcPts val="600"/>
              </a:spcBef>
            </a:pPr>
            <a:r>
              <a:rPr lang="ja-JP" altLang="en-US" sz="2000" dirty="0"/>
              <a:t>　 覗き見をしないよう</a:t>
            </a:r>
            <a:r>
              <a:rPr lang="ja-JP" altLang="en-US" sz="2000" dirty="0">
                <a:solidFill>
                  <a:schemeClr val="accent2"/>
                </a:solidFill>
              </a:rPr>
              <a:t>片眼をしっかり隠す</a:t>
            </a:r>
          </a:p>
          <a:p>
            <a:pPr marL="285750" indent="-285750" algn="just">
              <a:spcBef>
                <a:spcPts val="600"/>
              </a:spcBef>
              <a:buFont typeface="Wingdings" panose="05000000000000000000" pitchFamily="2" charset="2"/>
              <a:buChar char="n"/>
            </a:pPr>
            <a:r>
              <a:rPr lang="ja-JP" altLang="en-US" sz="2000" dirty="0"/>
              <a:t>検査の本番の距離</a:t>
            </a:r>
            <a:r>
              <a:rPr lang="en-US" altLang="ja-JP" sz="2000" dirty="0"/>
              <a:t>2.5</a:t>
            </a:r>
            <a:r>
              <a:rPr lang="ja-JP" altLang="en-US" sz="2000" dirty="0"/>
              <a:t>ｍは目測ではなく</a:t>
            </a:r>
            <a:r>
              <a:rPr lang="ja-JP" altLang="en-US" sz="2000" dirty="0">
                <a:solidFill>
                  <a:schemeClr val="accent2"/>
                </a:solidFill>
              </a:rPr>
              <a:t>メジャーで正確に</a:t>
            </a:r>
            <a:r>
              <a:rPr lang="ja-JP" altLang="en-US" sz="2000" dirty="0"/>
              <a:t>測る</a:t>
            </a:r>
          </a:p>
          <a:p>
            <a:pPr marL="285750" indent="-285750" algn="just">
              <a:spcBef>
                <a:spcPts val="600"/>
              </a:spcBef>
              <a:buFont typeface="Wingdings" panose="05000000000000000000" pitchFamily="2" charset="2"/>
              <a:buChar char="n"/>
            </a:pPr>
            <a:r>
              <a:rPr lang="ja-JP" altLang="en-US" sz="2000" dirty="0"/>
              <a:t>見え方に左右差がないかを確認する</a:t>
            </a:r>
          </a:p>
          <a:p>
            <a:pPr marL="285750" indent="-285750" algn="just">
              <a:spcBef>
                <a:spcPts val="600"/>
              </a:spcBef>
              <a:buFont typeface="Wingdings" panose="05000000000000000000" pitchFamily="2" charset="2"/>
              <a:buChar char="n"/>
            </a:pPr>
            <a:r>
              <a:rPr lang="ja-JP" altLang="en-US" sz="2000" dirty="0"/>
              <a:t>どうしてもできない場合、無理強いはせず別日に行う</a:t>
            </a:r>
          </a:p>
        </p:txBody>
      </p:sp>
      <p:sp>
        <p:nvSpPr>
          <p:cNvPr id="4" name="フローチャート: 処理 3">
            <a:extLst>
              <a:ext uri="{FF2B5EF4-FFF2-40B4-BE49-F238E27FC236}">
                <a16:creationId xmlns:a16="http://schemas.microsoft.com/office/drawing/2014/main" id="{FF75FFF6-95C4-42F5-ABDD-B4284ADD274C}"/>
              </a:ext>
            </a:extLst>
          </p:cNvPr>
          <p:cNvSpPr/>
          <p:nvPr/>
        </p:nvSpPr>
        <p:spPr>
          <a:xfrm>
            <a:off x="5638584" y="1101334"/>
            <a:ext cx="5603123" cy="720000"/>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tIns="108000" rtlCol="0" anchor="ctr"/>
          <a:lstStyle/>
          <a:p>
            <a:pPr algn="ctr"/>
            <a:r>
              <a:rPr lang="ja-JP" altLang="en-US" sz="2800" b="1" dirty="0"/>
              <a:t>家庭での視力検査における留意点</a:t>
            </a:r>
          </a:p>
        </p:txBody>
      </p:sp>
      <p:sp>
        <p:nvSpPr>
          <p:cNvPr id="9" name="フローチャート: 処理 8">
            <a:extLst>
              <a:ext uri="{FF2B5EF4-FFF2-40B4-BE49-F238E27FC236}">
                <a16:creationId xmlns:a16="http://schemas.microsoft.com/office/drawing/2014/main" id="{02C9E202-8401-0A6B-B593-70E04318D64D}"/>
              </a:ext>
            </a:extLst>
          </p:cNvPr>
          <p:cNvSpPr/>
          <p:nvPr/>
        </p:nvSpPr>
        <p:spPr>
          <a:xfrm>
            <a:off x="696000" y="180000"/>
            <a:ext cx="10800000" cy="720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3600" dirty="0"/>
              <a:t>一次検査（家庭での視力検査）</a:t>
            </a:r>
          </a:p>
        </p:txBody>
      </p:sp>
      <p:pic>
        <p:nvPicPr>
          <p:cNvPr id="2" name="Picture 3">
            <a:extLst>
              <a:ext uri="{FF2B5EF4-FFF2-40B4-BE49-F238E27FC236}">
                <a16:creationId xmlns:a16="http://schemas.microsoft.com/office/drawing/2014/main" id="{EC0A1244-B378-69FD-F30E-AC43A2EE54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901" y="1052736"/>
            <a:ext cx="3812873" cy="5493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5604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ローチャート: 処理 5">
            <a:extLst>
              <a:ext uri="{FF2B5EF4-FFF2-40B4-BE49-F238E27FC236}">
                <a16:creationId xmlns:a16="http://schemas.microsoft.com/office/drawing/2014/main" id="{988D901D-85CA-41BC-5D65-08AEE6A2E715}"/>
              </a:ext>
            </a:extLst>
          </p:cNvPr>
          <p:cNvSpPr/>
          <p:nvPr/>
        </p:nvSpPr>
        <p:spPr>
          <a:xfrm>
            <a:off x="696000" y="180000"/>
            <a:ext cx="10800000" cy="720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40000"/>
              </a:lnSpc>
              <a:defRPr/>
            </a:pPr>
            <a:r>
              <a:rPr lang="ja-JP" altLang="en-US" sz="3600" dirty="0">
                <a:solidFill>
                  <a:schemeClr val="bg1"/>
                </a:solidFill>
                <a:effectLst>
                  <a:glow rad="12700">
                    <a:schemeClr val="accent1">
                      <a:lumMod val="75000"/>
                      <a:alpha val="60000"/>
                    </a:schemeClr>
                  </a:glow>
                </a:effectLst>
                <a:latin typeface="メイリオ"/>
                <a:ea typeface="メイリオ"/>
                <a:cs typeface="メイリオ"/>
              </a:rPr>
              <a:t>一次検査（アンケート</a:t>
            </a:r>
            <a:r>
              <a:rPr lang="en-US" altLang="ja-JP" sz="3600" dirty="0">
                <a:solidFill>
                  <a:schemeClr val="bg1"/>
                </a:solidFill>
                <a:effectLst>
                  <a:glow rad="12700">
                    <a:schemeClr val="accent1">
                      <a:lumMod val="75000"/>
                      <a:alpha val="60000"/>
                    </a:schemeClr>
                  </a:glow>
                </a:effectLst>
                <a:latin typeface="メイリオ"/>
                <a:ea typeface="メイリオ"/>
                <a:cs typeface="メイリオ"/>
              </a:rPr>
              <a:t>)</a:t>
            </a:r>
          </a:p>
        </p:txBody>
      </p:sp>
      <p:pic>
        <p:nvPicPr>
          <p:cNvPr id="2" name="Picture 2">
            <a:extLst>
              <a:ext uri="{FF2B5EF4-FFF2-40B4-BE49-F238E27FC236}">
                <a16:creationId xmlns:a16="http://schemas.microsoft.com/office/drawing/2014/main" id="{BA44ADFE-E674-1704-434F-73510DDA244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96" r="2689" b="6560"/>
          <a:stretch/>
        </p:blipFill>
        <p:spPr bwMode="auto">
          <a:xfrm>
            <a:off x="407368" y="1109105"/>
            <a:ext cx="3991014" cy="55905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5" name="表 4">
            <a:extLst>
              <a:ext uri="{FF2B5EF4-FFF2-40B4-BE49-F238E27FC236}">
                <a16:creationId xmlns:a16="http://schemas.microsoft.com/office/drawing/2014/main" id="{C1C4BF62-450E-5864-9F38-189E38A08D24}"/>
              </a:ext>
            </a:extLst>
          </p:cNvPr>
          <p:cNvGraphicFramePr>
            <a:graphicFrameLocks noGrp="1"/>
          </p:cNvGraphicFramePr>
          <p:nvPr>
            <p:extLst>
              <p:ext uri="{D42A27DB-BD31-4B8C-83A1-F6EECF244321}">
                <p14:modId xmlns:p14="http://schemas.microsoft.com/office/powerpoint/2010/main" val="2497031241"/>
              </p:ext>
            </p:extLst>
          </p:nvPr>
        </p:nvGraphicFramePr>
        <p:xfrm>
          <a:off x="4687016" y="1119955"/>
          <a:ext cx="7097616" cy="5579682"/>
        </p:xfrm>
        <a:graphic>
          <a:graphicData uri="http://schemas.openxmlformats.org/drawingml/2006/table">
            <a:tbl>
              <a:tblPr/>
              <a:tblGrid>
                <a:gridCol w="408756">
                  <a:extLst>
                    <a:ext uri="{9D8B030D-6E8A-4147-A177-3AD203B41FA5}">
                      <a16:colId xmlns:a16="http://schemas.microsoft.com/office/drawing/2014/main" val="2186622758"/>
                    </a:ext>
                  </a:extLst>
                </a:gridCol>
                <a:gridCol w="2716199">
                  <a:extLst>
                    <a:ext uri="{9D8B030D-6E8A-4147-A177-3AD203B41FA5}">
                      <a16:colId xmlns:a16="http://schemas.microsoft.com/office/drawing/2014/main" val="1196617945"/>
                    </a:ext>
                  </a:extLst>
                </a:gridCol>
                <a:gridCol w="3972661">
                  <a:extLst>
                    <a:ext uri="{9D8B030D-6E8A-4147-A177-3AD203B41FA5}">
                      <a16:colId xmlns:a16="http://schemas.microsoft.com/office/drawing/2014/main" val="1579271201"/>
                    </a:ext>
                  </a:extLst>
                </a:gridCol>
              </a:tblGrid>
              <a:tr h="1098393">
                <a:tc>
                  <a:txBody>
                    <a:bodyPr/>
                    <a:lstStyle/>
                    <a:p>
                      <a:pPr algn="ctr"/>
                      <a:r>
                        <a:rPr lang="ja-JP" sz="2400" kern="100">
                          <a:effectLst/>
                          <a:latin typeface="游明朝" panose="02020400000000000000" pitchFamily="18" charset="-128"/>
                          <a:ea typeface="メイリオ" panose="020B0604030504040204" pitchFamily="50" charset="-128"/>
                          <a:cs typeface="Times New Roman" panose="02020603050405020304" pitchFamily="18" charset="0"/>
                        </a:rPr>
                        <a:t>１</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84455" marR="84455" marT="71755" marB="419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2400" kern="100" dirty="0">
                          <a:effectLst/>
                          <a:latin typeface="游明朝" panose="02020400000000000000" pitchFamily="18" charset="-128"/>
                          <a:ea typeface="メイリオ" panose="020B0604030504040204" pitchFamily="50" charset="-128"/>
                          <a:cs typeface="Times New Roman" panose="02020603050405020304" pitchFamily="18" charset="0"/>
                        </a:rPr>
                        <a:t>目つきがおかしい</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sz="2400" kern="100" dirty="0">
                          <a:effectLst/>
                          <a:latin typeface="游明朝" panose="02020400000000000000" pitchFamily="18" charset="-128"/>
                          <a:ea typeface="メイリオ" panose="020B0604030504040204" pitchFamily="50" charset="-128"/>
                          <a:cs typeface="Times New Roman" panose="02020603050405020304" pitchFamily="18" charset="0"/>
                        </a:rPr>
                        <a:t>目を細める、片目の視線がずれる</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84455" marR="84455" marT="71755" marB="419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2400" kern="100">
                          <a:effectLst/>
                          <a:latin typeface="游明朝" panose="02020400000000000000" pitchFamily="18" charset="-128"/>
                          <a:ea typeface="メイリオ" panose="020B0604030504040204" pitchFamily="50" charset="-128"/>
                          <a:cs typeface="Times New Roman" panose="02020603050405020304" pitchFamily="18" charset="0"/>
                        </a:rPr>
                        <a:t>視力不良、斜視など</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84455" marR="84455" marT="71755" marB="419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0897690"/>
                  </a:ext>
                </a:extLst>
              </a:tr>
              <a:tr h="1430158">
                <a:tc>
                  <a:txBody>
                    <a:bodyPr/>
                    <a:lstStyle/>
                    <a:p>
                      <a:pPr algn="ctr"/>
                      <a:r>
                        <a:rPr lang="ja-JP" sz="2400" kern="100">
                          <a:effectLst/>
                          <a:latin typeface="游明朝" panose="02020400000000000000" pitchFamily="18" charset="-128"/>
                          <a:ea typeface="メイリオ" panose="020B0604030504040204" pitchFamily="50" charset="-128"/>
                          <a:cs typeface="Times New Roman" panose="02020603050405020304" pitchFamily="18" charset="0"/>
                        </a:rPr>
                        <a:t>２</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84455" marR="84455" marT="71755" marB="419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2400" kern="100" dirty="0">
                          <a:effectLst/>
                          <a:latin typeface="游明朝" panose="02020400000000000000" pitchFamily="18" charset="-128"/>
                          <a:ea typeface="メイリオ" panose="020B0604030504040204" pitchFamily="50" charset="-128"/>
                          <a:cs typeface="Times New Roman" panose="02020603050405020304" pitchFamily="18" charset="0"/>
                        </a:rPr>
                        <a:t>ひどくまぶしがる</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84455" marR="84455" marT="71755" marB="419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2400" kern="100" dirty="0">
                          <a:effectLst/>
                          <a:latin typeface="游明朝" panose="02020400000000000000" pitchFamily="18" charset="-128"/>
                          <a:ea typeface="メイリオ" panose="020B0604030504040204" pitchFamily="50" charset="-128"/>
                          <a:cs typeface="Times New Roman" panose="02020603050405020304" pitchFamily="18" charset="0"/>
                        </a:rPr>
                        <a:t>先天白内障、先天緑内障、睫毛内反症による角膜障害、網膜疾患、斜視など</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84455" marR="84455" marT="71755" marB="419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4970120"/>
                  </a:ext>
                </a:extLst>
              </a:tr>
              <a:tr h="863817">
                <a:tc>
                  <a:txBody>
                    <a:bodyPr/>
                    <a:lstStyle/>
                    <a:p>
                      <a:pPr algn="ctr"/>
                      <a:r>
                        <a:rPr lang="ja-JP" sz="2400" kern="100">
                          <a:effectLst/>
                          <a:latin typeface="游明朝" panose="02020400000000000000" pitchFamily="18" charset="-128"/>
                          <a:ea typeface="メイリオ" panose="020B0604030504040204" pitchFamily="50" charset="-128"/>
                          <a:cs typeface="Times New Roman" panose="02020603050405020304" pitchFamily="18" charset="0"/>
                        </a:rPr>
                        <a:t>３</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84455" marR="84455" marT="71755" marB="419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2400" kern="100" dirty="0">
                          <a:effectLst/>
                          <a:latin typeface="游明朝" panose="02020400000000000000" pitchFamily="18" charset="-128"/>
                          <a:ea typeface="メイリオ" panose="020B0604030504040204" pitchFamily="50" charset="-128"/>
                          <a:cs typeface="Times New Roman" panose="02020603050405020304" pitchFamily="18" charset="0"/>
                        </a:rPr>
                        <a:t>極端に物に</a:t>
                      </a:r>
                      <a:endParaRPr lang="en-US" altLang="ja-JP" sz="2400" kern="100" dirty="0">
                        <a:effectLst/>
                        <a:latin typeface="游明朝" panose="02020400000000000000" pitchFamily="18" charset="-128"/>
                        <a:ea typeface="メイリオ" panose="020B0604030504040204" pitchFamily="50" charset="-128"/>
                        <a:cs typeface="Times New Roman" panose="02020603050405020304" pitchFamily="18" charset="0"/>
                      </a:endParaRPr>
                    </a:p>
                    <a:p>
                      <a:pPr algn="just"/>
                      <a:r>
                        <a:rPr lang="ja-JP" sz="2400" kern="100" dirty="0">
                          <a:effectLst/>
                          <a:latin typeface="游明朝" panose="02020400000000000000" pitchFamily="18" charset="-128"/>
                          <a:ea typeface="メイリオ" panose="020B0604030504040204" pitchFamily="50" charset="-128"/>
                          <a:cs typeface="Times New Roman" panose="02020603050405020304" pitchFamily="18" charset="0"/>
                        </a:rPr>
                        <a:t>近づいて見る</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84455" marR="84455" marT="71755" marB="419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2400" kern="100" dirty="0">
                          <a:effectLst/>
                          <a:latin typeface="游明朝" panose="02020400000000000000" pitchFamily="18" charset="-128"/>
                          <a:ea typeface="メイリオ" panose="020B0604030504040204" pitchFamily="50" charset="-128"/>
                          <a:cs typeface="Times New Roman" panose="02020603050405020304" pitchFamily="18" charset="0"/>
                        </a:rPr>
                        <a:t>視力不良</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84455" marR="84455" marT="71755" marB="419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1812841"/>
                  </a:ext>
                </a:extLst>
              </a:tr>
              <a:tr h="1098393">
                <a:tc>
                  <a:txBody>
                    <a:bodyPr/>
                    <a:lstStyle/>
                    <a:p>
                      <a:pPr algn="ctr"/>
                      <a:r>
                        <a:rPr lang="ja-JP" sz="2400" kern="100">
                          <a:effectLst/>
                          <a:latin typeface="游明朝" panose="02020400000000000000" pitchFamily="18" charset="-128"/>
                          <a:ea typeface="メイリオ" panose="020B0604030504040204" pitchFamily="50" charset="-128"/>
                          <a:cs typeface="Times New Roman" panose="02020603050405020304" pitchFamily="18" charset="0"/>
                        </a:rPr>
                        <a:t>４</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84455" marR="84455" marT="71755" marB="419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2400" kern="100" dirty="0">
                          <a:effectLst/>
                          <a:latin typeface="游明朝" panose="02020400000000000000" pitchFamily="18" charset="-128"/>
                          <a:ea typeface="メイリオ" panose="020B0604030504040204" pitchFamily="50" charset="-128"/>
                          <a:cs typeface="Times New Roman" panose="02020603050405020304" pitchFamily="18" charset="0"/>
                        </a:rPr>
                        <a:t>物を見るとき、</a:t>
                      </a:r>
                      <a:endParaRPr lang="en-US" altLang="ja-JP" sz="2400" kern="100" dirty="0">
                        <a:effectLst/>
                        <a:latin typeface="游明朝" panose="02020400000000000000" pitchFamily="18" charset="-128"/>
                        <a:ea typeface="メイリオ" panose="020B0604030504040204" pitchFamily="50" charset="-128"/>
                        <a:cs typeface="Times New Roman" panose="02020603050405020304" pitchFamily="18" charset="0"/>
                      </a:endParaRPr>
                    </a:p>
                    <a:p>
                      <a:pPr algn="just"/>
                      <a:r>
                        <a:rPr lang="ja-JP" sz="2400" kern="100" dirty="0">
                          <a:effectLst/>
                          <a:latin typeface="游明朝" panose="02020400000000000000" pitchFamily="18" charset="-128"/>
                          <a:ea typeface="メイリオ" panose="020B0604030504040204" pitchFamily="50" charset="-128"/>
                          <a:cs typeface="Times New Roman" panose="02020603050405020304" pitchFamily="18" charset="0"/>
                        </a:rPr>
                        <a:t>頭を傾けたり、</a:t>
                      </a:r>
                      <a:endParaRPr lang="en-US" altLang="ja-JP" sz="2400" kern="100" dirty="0">
                        <a:effectLst/>
                        <a:latin typeface="游明朝" panose="02020400000000000000" pitchFamily="18" charset="-128"/>
                        <a:ea typeface="メイリオ" panose="020B0604030504040204" pitchFamily="50" charset="-128"/>
                        <a:cs typeface="Times New Roman" panose="02020603050405020304" pitchFamily="18" charset="0"/>
                      </a:endParaRPr>
                    </a:p>
                    <a:p>
                      <a:pPr algn="just"/>
                      <a:r>
                        <a:rPr lang="ja-JP" sz="2400" kern="100" dirty="0">
                          <a:effectLst/>
                          <a:latin typeface="游明朝" panose="02020400000000000000" pitchFamily="18" charset="-128"/>
                          <a:ea typeface="メイリオ" panose="020B0604030504040204" pitchFamily="50" charset="-128"/>
                          <a:cs typeface="Times New Roman" panose="02020603050405020304" pitchFamily="18" charset="0"/>
                        </a:rPr>
                        <a:t>横目で見る</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84455" marR="84455" marT="71755" marB="419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2400" kern="100" dirty="0">
                          <a:effectLst/>
                          <a:latin typeface="游明朝" panose="02020400000000000000" pitchFamily="18" charset="-128"/>
                          <a:ea typeface="メイリオ" panose="020B0604030504040204" pitchFamily="50" charset="-128"/>
                          <a:cs typeface="Times New Roman" panose="02020603050405020304" pitchFamily="18" charset="0"/>
                        </a:rPr>
                        <a:t>斜視、眼振、眼瞼下垂、</a:t>
                      </a:r>
                      <a:endParaRPr lang="en-US" altLang="ja-JP" sz="2400" kern="100" dirty="0">
                        <a:effectLst/>
                        <a:latin typeface="游明朝" panose="02020400000000000000" pitchFamily="18" charset="-128"/>
                        <a:ea typeface="メイリオ" panose="020B0604030504040204" pitchFamily="50" charset="-128"/>
                        <a:cs typeface="Times New Roman" panose="02020603050405020304" pitchFamily="18" charset="0"/>
                      </a:endParaRPr>
                    </a:p>
                    <a:p>
                      <a:pPr algn="just"/>
                      <a:r>
                        <a:rPr lang="ja-JP" sz="2400" kern="100" dirty="0">
                          <a:effectLst/>
                          <a:latin typeface="游明朝" panose="02020400000000000000" pitchFamily="18" charset="-128"/>
                          <a:ea typeface="メイリオ" panose="020B0604030504040204" pitchFamily="50" charset="-128"/>
                          <a:cs typeface="Times New Roman" panose="02020603050405020304" pitchFamily="18" charset="0"/>
                        </a:rPr>
                        <a:t>睫毛内反症など</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84455" marR="84455" marT="71755" marB="419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5547612"/>
                  </a:ext>
                </a:extLst>
              </a:tr>
              <a:tr h="863817">
                <a:tc>
                  <a:txBody>
                    <a:bodyPr/>
                    <a:lstStyle/>
                    <a:p>
                      <a:pPr algn="ctr"/>
                      <a:r>
                        <a:rPr lang="en-US" sz="2400" kern="100">
                          <a:effectLst/>
                          <a:latin typeface="メイリオ" panose="020B0604030504040204" pitchFamily="50" charset="-128"/>
                          <a:ea typeface="游明朝" panose="02020400000000000000" pitchFamily="18" charset="-128"/>
                          <a:cs typeface="Times New Roman" panose="02020603050405020304" pitchFamily="18" charset="0"/>
                        </a:rPr>
                        <a:t>5</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84455" marR="84455" marT="71755" marB="419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2400" kern="100" dirty="0">
                          <a:effectLst/>
                          <a:latin typeface="游明朝" panose="02020400000000000000" pitchFamily="18" charset="-128"/>
                          <a:ea typeface="メイリオ" panose="020B0604030504040204" pitchFamily="50" charset="-128"/>
                          <a:cs typeface="Times New Roman" panose="02020603050405020304" pitchFamily="18" charset="0"/>
                        </a:rPr>
                        <a:t>黒目の中央が</a:t>
                      </a:r>
                      <a:endParaRPr lang="en-US" altLang="ja-JP" sz="2400" kern="100" dirty="0">
                        <a:effectLst/>
                        <a:latin typeface="游明朝" panose="02020400000000000000" pitchFamily="18" charset="-128"/>
                        <a:ea typeface="メイリオ" panose="020B0604030504040204" pitchFamily="50" charset="-128"/>
                        <a:cs typeface="Times New Roman" panose="02020603050405020304" pitchFamily="18" charset="0"/>
                      </a:endParaRPr>
                    </a:p>
                    <a:p>
                      <a:pPr algn="just"/>
                      <a:r>
                        <a:rPr lang="ja-JP" sz="2400" kern="100" dirty="0">
                          <a:effectLst/>
                          <a:latin typeface="游明朝" panose="02020400000000000000" pitchFamily="18" charset="-128"/>
                          <a:ea typeface="メイリオ" panose="020B0604030504040204" pitchFamily="50" charset="-128"/>
                          <a:cs typeface="Times New Roman" panose="02020603050405020304" pitchFamily="18" charset="0"/>
                        </a:rPr>
                        <a:t>白っぽく見える</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84455" marR="84455" marT="71755" marB="419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2400" kern="100" dirty="0">
                          <a:effectLst/>
                          <a:latin typeface="游明朝" panose="02020400000000000000" pitchFamily="18" charset="-128"/>
                          <a:ea typeface="メイリオ" panose="020B0604030504040204" pitchFamily="50" charset="-128"/>
                          <a:cs typeface="Times New Roman" panose="02020603050405020304" pitchFamily="18" charset="0"/>
                        </a:rPr>
                        <a:t>先天白内障、網膜疾患など</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84455" marR="84455" marT="71755" marB="419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5664806"/>
                  </a:ext>
                </a:extLst>
              </a:tr>
            </a:tbl>
          </a:graphicData>
        </a:graphic>
      </p:graphicFrame>
    </p:spTree>
    <p:extLst>
      <p:ext uri="{BB962C8B-B14F-4D97-AF65-F5344CB8AC3E}">
        <p14:creationId xmlns:p14="http://schemas.microsoft.com/office/powerpoint/2010/main" val="1759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DAAF6D5F-9975-42B2-B527-942AD7FAA975}"/>
              </a:ext>
            </a:extLst>
          </p:cNvPr>
          <p:cNvSpPr/>
          <p:nvPr/>
        </p:nvSpPr>
        <p:spPr>
          <a:xfrm>
            <a:off x="1941612" y="1339652"/>
            <a:ext cx="8402860" cy="4954562"/>
          </a:xfrm>
          <a:prstGeom prst="roundRect">
            <a:avLst>
              <a:gd name="adj" fmla="val 667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buFont typeface="+mj-lt"/>
              <a:buAutoNum type="arabicPeriod"/>
            </a:pPr>
            <a:endParaRPr lang="ja-JP" altLang="en-US" dirty="0"/>
          </a:p>
        </p:txBody>
      </p:sp>
      <p:sp>
        <p:nvSpPr>
          <p:cNvPr id="11" name="テキスト ボックス 10">
            <a:extLst>
              <a:ext uri="{FF2B5EF4-FFF2-40B4-BE49-F238E27FC236}">
                <a16:creationId xmlns:a16="http://schemas.microsoft.com/office/drawing/2014/main" id="{F01C67F7-DEBE-47C0-B71E-41FC51CAB16D}"/>
              </a:ext>
            </a:extLst>
          </p:cNvPr>
          <p:cNvSpPr txBox="1"/>
          <p:nvPr/>
        </p:nvSpPr>
        <p:spPr>
          <a:xfrm>
            <a:off x="1217458" y="1437820"/>
            <a:ext cx="9757083" cy="4758226"/>
          </a:xfrm>
          <a:prstGeom prst="rect">
            <a:avLst/>
          </a:prstGeom>
          <a:noFill/>
        </p:spPr>
        <p:txBody>
          <a:bodyPr wrap="square">
            <a:spAutoFit/>
          </a:bodyPr>
          <a:lstStyle/>
          <a:p>
            <a:pPr marL="514350" indent="-514350" algn="just" defTabSz="457200">
              <a:lnSpc>
                <a:spcPct val="150000"/>
              </a:lnSpc>
              <a:spcBef>
                <a:spcPct val="20000"/>
              </a:spcBef>
              <a:buFont typeface="+mj-ea"/>
              <a:buAutoNum type="circleNumDbPlain"/>
              <a:defRPr/>
            </a:pPr>
            <a:r>
              <a:rPr lang="ja-JP" altLang="en-US" sz="3200" dirty="0">
                <a:solidFill>
                  <a:prstClr val="black"/>
                </a:solidFill>
                <a:latin typeface="メイリオ"/>
                <a:ea typeface="メイリオ"/>
              </a:rPr>
              <a:t>二次検査で、先ず</a:t>
            </a:r>
            <a:r>
              <a:rPr lang="ja-JP" altLang="en-US" sz="3200" dirty="0">
                <a:solidFill>
                  <a:schemeClr val="accent2"/>
                </a:solidFill>
                <a:latin typeface="メイリオ"/>
                <a:ea typeface="メイリオ"/>
              </a:rPr>
              <a:t>全員に</a:t>
            </a:r>
            <a:r>
              <a:rPr lang="ja-JP" altLang="en-US" sz="3200" dirty="0">
                <a:solidFill>
                  <a:prstClr val="black"/>
                </a:solidFill>
                <a:latin typeface="メイリオ"/>
                <a:ea typeface="メイリオ"/>
              </a:rPr>
              <a:t>屈折検査を行う</a:t>
            </a:r>
            <a:endParaRPr lang="en-US" altLang="ja-JP" sz="3200" dirty="0">
              <a:solidFill>
                <a:prstClr val="black"/>
              </a:solidFill>
              <a:latin typeface="メイリオ"/>
              <a:ea typeface="メイリオ"/>
            </a:endParaRPr>
          </a:p>
          <a:p>
            <a:pPr marL="514350" indent="-514350" algn="just" defTabSz="457200">
              <a:lnSpc>
                <a:spcPct val="150000"/>
              </a:lnSpc>
              <a:spcBef>
                <a:spcPct val="20000"/>
              </a:spcBef>
              <a:buFont typeface="+mj-ea"/>
              <a:buAutoNum type="circleNumDbPlain"/>
              <a:defRPr/>
            </a:pPr>
            <a:r>
              <a:rPr lang="ja-JP" altLang="en-US" sz="3200" dirty="0">
                <a:solidFill>
                  <a:prstClr val="black"/>
                </a:solidFill>
                <a:latin typeface="メイリオ"/>
                <a:ea typeface="メイリオ"/>
              </a:rPr>
              <a:t>屈折検査で異常があれば、</a:t>
            </a:r>
            <a:r>
              <a:rPr lang="ja-JP" altLang="en-US" sz="3200" u="sng" dirty="0">
                <a:solidFill>
                  <a:prstClr val="black"/>
                </a:solidFill>
                <a:latin typeface="メイリオ"/>
                <a:ea typeface="メイリオ"/>
              </a:rPr>
              <a:t>視力再検査を省略</a:t>
            </a:r>
            <a:r>
              <a:rPr lang="ja-JP" altLang="en-US" sz="3200" dirty="0">
                <a:solidFill>
                  <a:prstClr val="black"/>
                </a:solidFill>
                <a:latin typeface="メイリオ"/>
                <a:ea typeface="メイリオ"/>
              </a:rPr>
              <a:t>し、医師は要精検と判定する</a:t>
            </a:r>
            <a:endParaRPr lang="en-US" altLang="ja-JP" sz="3200" dirty="0">
              <a:solidFill>
                <a:prstClr val="black"/>
              </a:solidFill>
              <a:latin typeface="メイリオ"/>
              <a:ea typeface="メイリオ"/>
            </a:endParaRPr>
          </a:p>
          <a:p>
            <a:pPr marL="514350" indent="-514350" algn="just" defTabSz="457200">
              <a:lnSpc>
                <a:spcPct val="150000"/>
              </a:lnSpc>
              <a:spcBef>
                <a:spcPct val="20000"/>
              </a:spcBef>
              <a:buFont typeface="+mj-ea"/>
              <a:buAutoNum type="circleNumDbPlain"/>
              <a:defRPr/>
            </a:pPr>
            <a:r>
              <a:rPr lang="ja-JP" altLang="en-US" sz="3200" dirty="0">
                <a:solidFill>
                  <a:prstClr val="black"/>
                </a:solidFill>
                <a:latin typeface="メイリオ"/>
                <a:ea typeface="メイリオ"/>
              </a:rPr>
              <a:t>屈折検査で結果が得られない場合、目の疾患が隠れている可能性があるため、要精検とする</a:t>
            </a:r>
            <a:endParaRPr lang="en-US" altLang="ja-JP" sz="3200" dirty="0">
              <a:solidFill>
                <a:prstClr val="black"/>
              </a:solidFill>
              <a:latin typeface="メイリオ"/>
              <a:ea typeface="メイリオ"/>
            </a:endParaRPr>
          </a:p>
          <a:p>
            <a:pPr algn="just" defTabSz="457200">
              <a:lnSpc>
                <a:spcPct val="150000"/>
              </a:lnSpc>
              <a:spcBef>
                <a:spcPct val="20000"/>
              </a:spcBef>
              <a:defRPr/>
            </a:pPr>
            <a:r>
              <a:rPr lang="ja-JP" altLang="en-US" sz="3200" dirty="0">
                <a:solidFill>
                  <a:prstClr val="black"/>
                </a:solidFill>
                <a:latin typeface="メイリオ"/>
                <a:ea typeface="メイリオ"/>
              </a:rPr>
              <a:t>　</a:t>
            </a:r>
            <a:endParaRPr lang="en-US" altLang="ja-JP" sz="3200" dirty="0">
              <a:solidFill>
                <a:prstClr val="black"/>
              </a:solidFill>
              <a:latin typeface="メイリオ"/>
              <a:ea typeface="メイリオ"/>
            </a:endParaRPr>
          </a:p>
        </p:txBody>
      </p:sp>
      <p:sp>
        <p:nvSpPr>
          <p:cNvPr id="6" name="フローチャート: 処理 5">
            <a:extLst>
              <a:ext uri="{FF2B5EF4-FFF2-40B4-BE49-F238E27FC236}">
                <a16:creationId xmlns:a16="http://schemas.microsoft.com/office/drawing/2014/main" id="{54D836CB-C603-4980-D14C-29FF4F6344A4}"/>
              </a:ext>
            </a:extLst>
          </p:cNvPr>
          <p:cNvSpPr/>
          <p:nvPr/>
        </p:nvSpPr>
        <p:spPr>
          <a:xfrm>
            <a:off x="696000" y="180000"/>
            <a:ext cx="10800000" cy="720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3600" dirty="0"/>
              <a:t>二次検査（健診会場）屈折検査のポイント</a:t>
            </a:r>
          </a:p>
        </p:txBody>
      </p:sp>
    </p:spTree>
    <p:extLst>
      <p:ext uri="{BB962C8B-B14F-4D97-AF65-F5344CB8AC3E}">
        <p14:creationId xmlns:p14="http://schemas.microsoft.com/office/powerpoint/2010/main" val="312625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a:xfrm>
            <a:off x="3299520" y="6412887"/>
            <a:ext cx="8892480" cy="430213"/>
          </a:xfrm>
          <a:prstGeom prst="rect">
            <a:avLst/>
          </a:prstGeom>
        </p:spPr>
        <p:txBody>
          <a:bodyPr/>
          <a:lstStyle>
            <a:lvl1pPr algn="ctr" rtl="0" eaLnBrk="0" fontAlgn="base" hangingPunct="0">
              <a:spcBef>
                <a:spcPct val="0"/>
              </a:spcBef>
              <a:spcAft>
                <a:spcPct val="0"/>
              </a:spcAft>
              <a:defRPr kumimoji="1" sz="4000" b="1">
                <a:solidFill>
                  <a:schemeClr val="tx2"/>
                </a:solidFill>
                <a:latin typeface="+mj-lt"/>
                <a:ea typeface="+mj-ea"/>
                <a:cs typeface="+mj-cs"/>
              </a:defRPr>
            </a:lvl1pPr>
            <a:lvl2pPr algn="ctr" rtl="0" eaLnBrk="0" fontAlgn="base" hangingPunct="0">
              <a:spcBef>
                <a:spcPct val="0"/>
              </a:spcBef>
              <a:spcAft>
                <a:spcPct val="0"/>
              </a:spcAft>
              <a:defRPr kumimoji="1" sz="4000" b="1">
                <a:solidFill>
                  <a:schemeClr val="tx2"/>
                </a:solidFill>
                <a:latin typeface="Times New Roman" pitchFamily="18" charset="0"/>
                <a:ea typeface="ＭＳ ゴシック" pitchFamily="49" charset="-128"/>
              </a:defRPr>
            </a:lvl2pPr>
            <a:lvl3pPr algn="ctr" rtl="0" eaLnBrk="0" fontAlgn="base" hangingPunct="0">
              <a:spcBef>
                <a:spcPct val="0"/>
              </a:spcBef>
              <a:spcAft>
                <a:spcPct val="0"/>
              </a:spcAft>
              <a:defRPr kumimoji="1" sz="4000" b="1">
                <a:solidFill>
                  <a:schemeClr val="tx2"/>
                </a:solidFill>
                <a:latin typeface="Times New Roman" pitchFamily="18" charset="0"/>
                <a:ea typeface="ＭＳ ゴシック" pitchFamily="49" charset="-128"/>
              </a:defRPr>
            </a:lvl3pPr>
            <a:lvl4pPr algn="ctr" rtl="0" eaLnBrk="0" fontAlgn="base" hangingPunct="0">
              <a:spcBef>
                <a:spcPct val="0"/>
              </a:spcBef>
              <a:spcAft>
                <a:spcPct val="0"/>
              </a:spcAft>
              <a:defRPr kumimoji="1" sz="4000" b="1">
                <a:solidFill>
                  <a:schemeClr val="tx2"/>
                </a:solidFill>
                <a:latin typeface="Times New Roman" pitchFamily="18" charset="0"/>
                <a:ea typeface="ＭＳ ゴシック" pitchFamily="49" charset="-128"/>
              </a:defRPr>
            </a:lvl4pPr>
            <a:lvl5pPr algn="ctr" rtl="0" eaLnBrk="0" fontAlgn="base" hangingPunct="0">
              <a:spcBef>
                <a:spcPct val="0"/>
              </a:spcBef>
              <a:spcAft>
                <a:spcPct val="0"/>
              </a:spcAft>
              <a:defRPr kumimoji="1" sz="4000" b="1">
                <a:solidFill>
                  <a:schemeClr val="tx2"/>
                </a:solidFill>
                <a:latin typeface="Times New Roman" pitchFamily="18" charset="0"/>
                <a:ea typeface="ＭＳ ゴシック" pitchFamily="49" charset="-128"/>
              </a:defRPr>
            </a:lvl5pPr>
            <a:lvl6pPr marL="457200" algn="ctr" rtl="0" fontAlgn="base">
              <a:spcBef>
                <a:spcPct val="0"/>
              </a:spcBef>
              <a:spcAft>
                <a:spcPct val="0"/>
              </a:spcAft>
              <a:defRPr kumimoji="1" sz="4000" b="1">
                <a:solidFill>
                  <a:schemeClr val="tx2"/>
                </a:solidFill>
                <a:latin typeface="Times New Roman" pitchFamily="18" charset="0"/>
                <a:ea typeface="ＭＳ ゴシック" pitchFamily="49" charset="-128"/>
              </a:defRPr>
            </a:lvl6pPr>
            <a:lvl7pPr marL="914400" algn="ctr" rtl="0" fontAlgn="base">
              <a:spcBef>
                <a:spcPct val="0"/>
              </a:spcBef>
              <a:spcAft>
                <a:spcPct val="0"/>
              </a:spcAft>
              <a:defRPr kumimoji="1" sz="4000" b="1">
                <a:solidFill>
                  <a:schemeClr val="tx2"/>
                </a:solidFill>
                <a:latin typeface="Times New Roman" pitchFamily="18" charset="0"/>
                <a:ea typeface="ＭＳ ゴシック" pitchFamily="49" charset="-128"/>
              </a:defRPr>
            </a:lvl7pPr>
            <a:lvl8pPr marL="1371600" algn="ctr" rtl="0" fontAlgn="base">
              <a:spcBef>
                <a:spcPct val="0"/>
              </a:spcBef>
              <a:spcAft>
                <a:spcPct val="0"/>
              </a:spcAft>
              <a:defRPr kumimoji="1" sz="4000" b="1">
                <a:solidFill>
                  <a:schemeClr val="tx2"/>
                </a:solidFill>
                <a:latin typeface="Times New Roman" pitchFamily="18" charset="0"/>
                <a:ea typeface="ＭＳ ゴシック" pitchFamily="49" charset="-128"/>
              </a:defRPr>
            </a:lvl8pPr>
            <a:lvl9pPr marL="1828800" algn="ctr" rtl="0" fontAlgn="base">
              <a:spcBef>
                <a:spcPct val="0"/>
              </a:spcBef>
              <a:spcAft>
                <a:spcPct val="0"/>
              </a:spcAft>
              <a:defRPr kumimoji="1" sz="4000" b="1">
                <a:solidFill>
                  <a:schemeClr val="tx2"/>
                </a:solidFill>
                <a:latin typeface="Times New Roman" pitchFamily="18" charset="0"/>
                <a:ea typeface="ＭＳ ゴシック" pitchFamily="49" charset="-128"/>
              </a:defRPr>
            </a:lvl9pPr>
          </a:lstStyle>
          <a:p>
            <a:pPr algn="r" eaLnBrk="1" hangingPunct="1">
              <a:defRPr/>
            </a:pPr>
            <a:r>
              <a:rPr lang="ja-JP" altLang="en-US" sz="1800" b="0" dirty="0">
                <a:solidFill>
                  <a:schemeClr val="tx2">
                    <a:lumMod val="75000"/>
                  </a:schemeClr>
                </a:solidFill>
              </a:rPr>
              <a:t>３歳児健診における視覚検査</a:t>
            </a:r>
            <a:r>
              <a:rPr lang="ja-JP" altLang="ja-JP" sz="1800" b="0" dirty="0">
                <a:solidFill>
                  <a:schemeClr val="tx2">
                    <a:lumMod val="75000"/>
                  </a:schemeClr>
                </a:solidFill>
              </a:rPr>
              <a:t>マニュアル</a:t>
            </a:r>
            <a:r>
              <a:rPr lang="ja-JP" altLang="en-US" sz="1800" b="0" dirty="0">
                <a:solidFill>
                  <a:schemeClr val="tx2">
                    <a:lumMod val="75000"/>
                  </a:schemeClr>
                </a:solidFill>
              </a:rPr>
              <a:t>付録 </a:t>
            </a:r>
            <a:endParaRPr lang="en-US" altLang="ja-JP" sz="1800" b="0" dirty="0">
              <a:solidFill>
                <a:schemeClr val="tx2">
                  <a:lumMod val="75000"/>
                </a:schemeClr>
              </a:solidFill>
            </a:endParaRPr>
          </a:p>
          <a:p>
            <a:pPr algn="r" eaLnBrk="1" hangingPunct="1">
              <a:defRPr/>
            </a:pPr>
            <a:r>
              <a:rPr lang="en-US" altLang="ja-JP" sz="2400" b="0" dirty="0">
                <a:solidFill>
                  <a:schemeClr val="tx2">
                    <a:lumMod val="75000"/>
                  </a:schemeClr>
                </a:solidFill>
              </a:rPr>
              <a:t>                                                                                        </a:t>
            </a:r>
            <a:endParaRPr lang="en-US" altLang="ja-JP" sz="2400" b="0" kern="0" dirty="0">
              <a:solidFill>
                <a:schemeClr val="tx2">
                  <a:lumMod val="75000"/>
                </a:schemeClr>
              </a:solidFill>
            </a:endParaRPr>
          </a:p>
          <a:p>
            <a:pPr algn="r" eaLnBrk="1" hangingPunct="1">
              <a:defRPr/>
            </a:pPr>
            <a:endParaRPr lang="en-US" altLang="ja-JP" kern="0" dirty="0">
              <a:solidFill>
                <a:schemeClr val="tx2">
                  <a:lumMod val="75000"/>
                </a:schemeClr>
              </a:solidFill>
            </a:endParaRPr>
          </a:p>
        </p:txBody>
      </p:sp>
      <p:sp>
        <p:nvSpPr>
          <p:cNvPr id="6" name="正方形/長方形 5"/>
          <p:cNvSpPr/>
          <p:nvPr/>
        </p:nvSpPr>
        <p:spPr>
          <a:xfrm>
            <a:off x="3093720" y="5144343"/>
            <a:ext cx="219710" cy="186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 name="Rectangle 7"/>
          <p:cNvSpPr>
            <a:spLocks noChangeArrowheads="1"/>
          </p:cNvSpPr>
          <p:nvPr/>
        </p:nvSpPr>
        <p:spPr bwMode="auto">
          <a:xfrm>
            <a:off x="1524001" y="655670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 name="図 7"/>
          <p:cNvPicPr>
            <a:picLocks noChangeAspect="1"/>
          </p:cNvPicPr>
          <p:nvPr/>
        </p:nvPicPr>
        <p:blipFill rotWithShape="1">
          <a:blip r:embed="rId3"/>
          <a:srcRect l="3562" t="2869" b="42825"/>
          <a:stretch/>
        </p:blipFill>
        <p:spPr>
          <a:xfrm>
            <a:off x="1631770" y="1403196"/>
            <a:ext cx="4558392" cy="3664275"/>
          </a:xfrm>
          <a:prstGeom prst="rect">
            <a:avLst/>
          </a:prstGeom>
        </p:spPr>
      </p:pic>
      <p:pic>
        <p:nvPicPr>
          <p:cNvPr id="16" name="図 15"/>
          <p:cNvPicPr>
            <a:picLocks noChangeAspect="1"/>
          </p:cNvPicPr>
          <p:nvPr/>
        </p:nvPicPr>
        <p:blipFill rotWithShape="1">
          <a:blip r:embed="rId3"/>
          <a:srcRect l="7486" t="55851" r="2890"/>
          <a:stretch/>
        </p:blipFill>
        <p:spPr>
          <a:xfrm>
            <a:off x="6190162" y="1780863"/>
            <a:ext cx="4320480" cy="3038067"/>
          </a:xfrm>
          <a:prstGeom prst="rect">
            <a:avLst/>
          </a:prstGeom>
        </p:spPr>
      </p:pic>
      <p:sp>
        <p:nvSpPr>
          <p:cNvPr id="2" name="テキスト ボックス 1">
            <a:extLst>
              <a:ext uri="{FF2B5EF4-FFF2-40B4-BE49-F238E27FC236}">
                <a16:creationId xmlns:a16="http://schemas.microsoft.com/office/drawing/2014/main" id="{4E74B35F-745F-4DF7-9EDB-5FD54E72C04E}"/>
              </a:ext>
            </a:extLst>
          </p:cNvPr>
          <p:cNvSpPr txBox="1"/>
          <p:nvPr/>
        </p:nvSpPr>
        <p:spPr>
          <a:xfrm>
            <a:off x="3131086" y="5579573"/>
            <a:ext cx="5929828" cy="584775"/>
          </a:xfrm>
          <a:prstGeom prst="rect">
            <a:avLst/>
          </a:prstGeom>
          <a:noFill/>
        </p:spPr>
        <p:txBody>
          <a:bodyPr wrap="none" rtlCol="0">
            <a:spAutoFit/>
          </a:bodyPr>
          <a:lstStyle/>
          <a:p>
            <a:r>
              <a:rPr lang="ja-JP" altLang="en-US" sz="3200" b="1" dirty="0">
                <a:solidFill>
                  <a:schemeClr val="tx2"/>
                </a:solidFill>
              </a:rPr>
              <a:t>書面で事前に屈折検査の説明を</a:t>
            </a:r>
          </a:p>
        </p:txBody>
      </p:sp>
      <p:sp>
        <p:nvSpPr>
          <p:cNvPr id="3" name="正方形/長方形 2">
            <a:extLst>
              <a:ext uri="{FF2B5EF4-FFF2-40B4-BE49-F238E27FC236}">
                <a16:creationId xmlns:a16="http://schemas.microsoft.com/office/drawing/2014/main" id="{8E1CE718-A189-4732-9F14-80DCC10F7854}"/>
              </a:ext>
            </a:extLst>
          </p:cNvPr>
          <p:cNvSpPr/>
          <p:nvPr/>
        </p:nvSpPr>
        <p:spPr>
          <a:xfrm>
            <a:off x="1756709" y="1268761"/>
            <a:ext cx="8772747" cy="406227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sp>
        <p:nvSpPr>
          <p:cNvPr id="10" name="フローチャート: 処理 9">
            <a:extLst>
              <a:ext uri="{FF2B5EF4-FFF2-40B4-BE49-F238E27FC236}">
                <a16:creationId xmlns:a16="http://schemas.microsoft.com/office/drawing/2014/main" id="{B0B8E162-493E-03CC-C91A-42CDF944215A}"/>
              </a:ext>
            </a:extLst>
          </p:cNvPr>
          <p:cNvSpPr/>
          <p:nvPr/>
        </p:nvSpPr>
        <p:spPr>
          <a:xfrm>
            <a:off x="696000" y="180000"/>
            <a:ext cx="10800000" cy="720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3600"/>
              <a:t>保護者へのパンフレット</a:t>
            </a:r>
            <a:endParaRPr lang="ja-JP" altLang="en-US" sz="3600" dirty="0"/>
          </a:p>
        </p:txBody>
      </p:sp>
    </p:spTree>
    <p:extLst>
      <p:ext uri="{BB962C8B-B14F-4D97-AF65-F5344CB8AC3E}">
        <p14:creationId xmlns:p14="http://schemas.microsoft.com/office/powerpoint/2010/main" val="396998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挿絵 が含まれている画像&#10;&#10;自動的に生成された説明">
            <a:extLst>
              <a:ext uri="{FF2B5EF4-FFF2-40B4-BE49-F238E27FC236}">
                <a16:creationId xmlns:a16="http://schemas.microsoft.com/office/drawing/2014/main" id="{F3B2B62A-CE37-4401-A790-60C04D7000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760" y="1105314"/>
            <a:ext cx="8892480" cy="3543334"/>
          </a:xfrm>
          <a:prstGeom prst="rect">
            <a:avLst/>
          </a:prstGeom>
        </p:spPr>
      </p:pic>
      <p:sp>
        <p:nvSpPr>
          <p:cNvPr id="6" name="正方形/長方形 5">
            <a:extLst>
              <a:ext uri="{FF2B5EF4-FFF2-40B4-BE49-F238E27FC236}">
                <a16:creationId xmlns:a16="http://schemas.microsoft.com/office/drawing/2014/main" id="{00288F76-A090-4DD3-B8F9-FD9A615E52F8}"/>
              </a:ext>
            </a:extLst>
          </p:cNvPr>
          <p:cNvSpPr/>
          <p:nvPr/>
        </p:nvSpPr>
        <p:spPr>
          <a:xfrm>
            <a:off x="1524000" y="-81502"/>
            <a:ext cx="9144000" cy="703889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7" name="テキスト ボックス 6">
            <a:extLst>
              <a:ext uri="{FF2B5EF4-FFF2-40B4-BE49-F238E27FC236}">
                <a16:creationId xmlns:a16="http://schemas.microsoft.com/office/drawing/2014/main" id="{EA8FC983-56BD-4571-80F6-36E58A589989}"/>
              </a:ext>
            </a:extLst>
          </p:cNvPr>
          <p:cNvSpPr txBox="1"/>
          <p:nvPr/>
        </p:nvSpPr>
        <p:spPr>
          <a:xfrm>
            <a:off x="1883532" y="4765772"/>
            <a:ext cx="8496944" cy="1938992"/>
          </a:xfrm>
          <a:prstGeom prst="rect">
            <a:avLst/>
          </a:prstGeom>
          <a:noFill/>
        </p:spPr>
        <p:txBody>
          <a:bodyPr wrap="square" rtlCol="0">
            <a:spAutoFit/>
          </a:bodyPr>
          <a:lstStyle/>
          <a:p>
            <a:pPr marL="342900" indent="-342900">
              <a:buFont typeface="Wingdings" panose="05000000000000000000" pitchFamily="2" charset="2"/>
              <a:buChar char="n"/>
            </a:pPr>
            <a:r>
              <a:rPr lang="ja-JP" altLang="en-US" sz="2400" dirty="0"/>
              <a:t>部屋の照明を落とす（半暗室）</a:t>
            </a:r>
            <a:endParaRPr lang="en-US" altLang="ja-JP" sz="2400" dirty="0"/>
          </a:p>
          <a:p>
            <a:pPr marL="342900" indent="-342900">
              <a:buFont typeface="Wingdings" panose="05000000000000000000" pitchFamily="2" charset="2"/>
              <a:buChar char="n"/>
            </a:pPr>
            <a:r>
              <a:rPr lang="ja-JP" altLang="en-US" sz="2400" dirty="0"/>
              <a:t>画面の光っている部分を見るよう声をかける</a:t>
            </a:r>
            <a:endParaRPr lang="en-US" altLang="ja-JP" sz="2400" dirty="0"/>
          </a:p>
          <a:p>
            <a:pPr marL="342900" indent="-342900">
              <a:buFont typeface="Wingdings" panose="05000000000000000000" pitchFamily="2" charset="2"/>
              <a:buChar char="n"/>
            </a:pPr>
            <a:r>
              <a:rPr lang="ja-JP" altLang="en-US" sz="2400" dirty="0"/>
              <a:t>機器は水平に持ち、画面中央に目元が映るよう調整する</a:t>
            </a:r>
            <a:endParaRPr lang="en-US" altLang="ja-JP" sz="2400" dirty="0"/>
          </a:p>
          <a:p>
            <a:pPr marL="342900" indent="-342900">
              <a:buFont typeface="Wingdings" panose="05000000000000000000" pitchFamily="2" charset="2"/>
              <a:buChar char="n"/>
            </a:pPr>
            <a:r>
              <a:rPr lang="ja-JP" altLang="en-US" sz="2400" dirty="0"/>
              <a:t>頭の傾きや顔まわしがないことを確認する</a:t>
            </a:r>
          </a:p>
          <a:p>
            <a:pPr marL="342900" indent="-342900">
              <a:buFont typeface="Wingdings" panose="05000000000000000000" pitchFamily="2" charset="2"/>
              <a:buChar char="n"/>
            </a:pPr>
            <a:r>
              <a:rPr lang="ja-JP" altLang="en-US" sz="2400" dirty="0"/>
              <a:t>前髪が瞳孔に被っていないか確認する</a:t>
            </a:r>
            <a:endParaRPr lang="en-US" altLang="ja-JP" sz="2400" dirty="0"/>
          </a:p>
        </p:txBody>
      </p:sp>
      <p:sp>
        <p:nvSpPr>
          <p:cNvPr id="8" name="矢印: 左右 7">
            <a:extLst>
              <a:ext uri="{FF2B5EF4-FFF2-40B4-BE49-F238E27FC236}">
                <a16:creationId xmlns:a16="http://schemas.microsoft.com/office/drawing/2014/main" id="{ECB0F5DC-D1D0-4EC9-B499-2C7FDE51EAC6}"/>
              </a:ext>
            </a:extLst>
          </p:cNvPr>
          <p:cNvSpPr/>
          <p:nvPr/>
        </p:nvSpPr>
        <p:spPr>
          <a:xfrm>
            <a:off x="3215680" y="2904272"/>
            <a:ext cx="1440160" cy="144016"/>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p>
        </p:txBody>
      </p:sp>
      <p:sp>
        <p:nvSpPr>
          <p:cNvPr id="11" name="テキスト ボックス 10">
            <a:extLst>
              <a:ext uri="{FF2B5EF4-FFF2-40B4-BE49-F238E27FC236}">
                <a16:creationId xmlns:a16="http://schemas.microsoft.com/office/drawing/2014/main" id="{0C8899BD-8594-4B69-AC16-FBC3E82A1F45}"/>
              </a:ext>
            </a:extLst>
          </p:cNvPr>
          <p:cNvSpPr txBox="1"/>
          <p:nvPr/>
        </p:nvSpPr>
        <p:spPr>
          <a:xfrm>
            <a:off x="3574457" y="3115886"/>
            <a:ext cx="722606" cy="461665"/>
          </a:xfrm>
          <a:prstGeom prst="rect">
            <a:avLst/>
          </a:prstGeom>
          <a:noFill/>
        </p:spPr>
        <p:txBody>
          <a:bodyPr wrap="square">
            <a:spAutoFit/>
          </a:bodyPr>
          <a:lstStyle/>
          <a:p>
            <a:pPr algn="ctr"/>
            <a:r>
              <a:rPr lang="en-US" altLang="ja-JP" sz="2400" dirty="0"/>
              <a:t>1m</a:t>
            </a:r>
            <a:endParaRPr lang="ja-JP" altLang="en-US" sz="2400" dirty="0"/>
          </a:p>
        </p:txBody>
      </p:sp>
      <p:sp>
        <p:nvSpPr>
          <p:cNvPr id="9" name="フローチャート: 処理 8">
            <a:extLst>
              <a:ext uri="{FF2B5EF4-FFF2-40B4-BE49-F238E27FC236}">
                <a16:creationId xmlns:a16="http://schemas.microsoft.com/office/drawing/2014/main" id="{3BF0E3BE-7D9C-2120-6B92-2230C3A3C1A8}"/>
              </a:ext>
            </a:extLst>
          </p:cNvPr>
          <p:cNvSpPr/>
          <p:nvPr/>
        </p:nvSpPr>
        <p:spPr>
          <a:xfrm>
            <a:off x="696000" y="180000"/>
            <a:ext cx="10800000" cy="720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3600" dirty="0"/>
              <a:t>フォトスクリーナーの検査方法</a:t>
            </a:r>
          </a:p>
        </p:txBody>
      </p:sp>
    </p:spTree>
    <p:extLst>
      <p:ext uri="{BB962C8B-B14F-4D97-AF65-F5344CB8AC3E}">
        <p14:creationId xmlns:p14="http://schemas.microsoft.com/office/powerpoint/2010/main" val="222145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5598B22-692A-4F22-BD54-A7EBCA42A585}"/>
              </a:ext>
            </a:extLst>
          </p:cNvPr>
          <p:cNvGrpSpPr/>
          <p:nvPr/>
        </p:nvGrpSpPr>
        <p:grpSpPr>
          <a:xfrm>
            <a:off x="1847029" y="2470246"/>
            <a:ext cx="8353425" cy="3306128"/>
            <a:chOff x="395287" y="2348880"/>
            <a:chExt cx="8353425" cy="3306128"/>
          </a:xfrm>
        </p:grpSpPr>
        <p:pic>
          <p:nvPicPr>
            <p:cNvPr id="4100" name="Picture 4" descr="視力発達イラスト２"/>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7" y="2348880"/>
              <a:ext cx="8353425" cy="2973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テキスト ボックス 8"/>
            <p:cNvSpPr txBox="1"/>
            <p:nvPr/>
          </p:nvSpPr>
          <p:spPr>
            <a:xfrm>
              <a:off x="611560" y="5285676"/>
              <a:ext cx="1107996" cy="369332"/>
            </a:xfrm>
            <a:prstGeom prst="rect">
              <a:avLst/>
            </a:prstGeom>
            <a:noFill/>
          </p:spPr>
          <p:txBody>
            <a:bodyPr wrap="none" rtlCol="0">
              <a:spAutoFit/>
            </a:bodyPr>
            <a:lstStyle/>
            <a:p>
              <a:r>
                <a:rPr lang="ja-JP" altLang="en-US" dirty="0">
                  <a:latin typeface="+mn-ea"/>
                  <a:cs typeface="HG丸ｺﾞｼｯｸM-PRO"/>
                </a:rPr>
                <a:t>手動弁　</a:t>
              </a:r>
            </a:p>
          </p:txBody>
        </p:sp>
        <p:sp>
          <p:nvSpPr>
            <p:cNvPr id="12" name="テキスト ボックス 11"/>
            <p:cNvSpPr txBox="1"/>
            <p:nvPr/>
          </p:nvSpPr>
          <p:spPr>
            <a:xfrm>
              <a:off x="1475656" y="5285676"/>
              <a:ext cx="975643" cy="369332"/>
            </a:xfrm>
            <a:prstGeom prst="rect">
              <a:avLst/>
            </a:prstGeom>
            <a:noFill/>
          </p:spPr>
          <p:txBody>
            <a:bodyPr wrap="square" rtlCol="0">
              <a:spAutoFit/>
            </a:bodyPr>
            <a:lstStyle/>
            <a:p>
              <a:pPr algn="ctr"/>
              <a:r>
                <a:rPr lang="en-US" altLang="ja-JP" dirty="0">
                  <a:latin typeface="+mj-ea"/>
                  <a:ea typeface="+mj-ea"/>
                  <a:cs typeface="HG丸ｺﾞｼｯｸM-PRO"/>
                </a:rPr>
                <a:t>0.02</a:t>
              </a:r>
              <a:endParaRPr lang="ja-JP" altLang="en-US" dirty="0">
                <a:latin typeface="+mj-ea"/>
                <a:ea typeface="+mj-ea"/>
                <a:cs typeface="HG丸ｺﾞｼｯｸM-PRO"/>
              </a:endParaRPr>
            </a:p>
          </p:txBody>
        </p:sp>
        <p:sp>
          <p:nvSpPr>
            <p:cNvPr id="13" name="テキスト ボックス 12"/>
            <p:cNvSpPr txBox="1"/>
            <p:nvPr/>
          </p:nvSpPr>
          <p:spPr>
            <a:xfrm>
              <a:off x="2411760" y="5285676"/>
              <a:ext cx="975643" cy="369332"/>
            </a:xfrm>
            <a:prstGeom prst="rect">
              <a:avLst/>
            </a:prstGeom>
            <a:noFill/>
          </p:spPr>
          <p:txBody>
            <a:bodyPr wrap="square" rtlCol="0">
              <a:spAutoFit/>
            </a:bodyPr>
            <a:lstStyle/>
            <a:p>
              <a:pPr algn="ctr"/>
              <a:r>
                <a:rPr lang="en-US" altLang="ja-JP" dirty="0">
                  <a:latin typeface="+mj-ea"/>
                  <a:ea typeface="+mj-ea"/>
                  <a:cs typeface="HG丸ｺﾞｼｯｸM-PRO"/>
                </a:rPr>
                <a:t>0.06</a:t>
              </a:r>
              <a:endParaRPr lang="ja-JP" altLang="en-US" dirty="0">
                <a:latin typeface="+mj-ea"/>
                <a:ea typeface="+mj-ea"/>
                <a:cs typeface="HG丸ｺﾞｼｯｸM-PRO"/>
              </a:endParaRPr>
            </a:p>
          </p:txBody>
        </p:sp>
        <p:sp>
          <p:nvSpPr>
            <p:cNvPr id="14" name="テキスト ボックス 13"/>
            <p:cNvSpPr txBox="1"/>
            <p:nvPr/>
          </p:nvSpPr>
          <p:spPr>
            <a:xfrm>
              <a:off x="3347864" y="5285676"/>
              <a:ext cx="975643" cy="369332"/>
            </a:xfrm>
            <a:prstGeom prst="rect">
              <a:avLst/>
            </a:prstGeom>
            <a:noFill/>
          </p:spPr>
          <p:txBody>
            <a:bodyPr wrap="square" rtlCol="0">
              <a:spAutoFit/>
            </a:bodyPr>
            <a:lstStyle/>
            <a:p>
              <a:pPr algn="ctr"/>
              <a:r>
                <a:rPr lang="en-US" altLang="ja-JP" dirty="0">
                  <a:latin typeface="+mj-ea"/>
                  <a:ea typeface="+mj-ea"/>
                  <a:cs typeface="HG丸ｺﾞｼｯｸM-PRO"/>
                </a:rPr>
                <a:t>0.2</a:t>
              </a:r>
              <a:endParaRPr lang="ja-JP" altLang="en-US" dirty="0">
                <a:latin typeface="+mj-ea"/>
                <a:ea typeface="+mj-ea"/>
                <a:cs typeface="HG丸ｺﾞｼｯｸM-PRO"/>
              </a:endParaRPr>
            </a:p>
          </p:txBody>
        </p:sp>
        <p:sp>
          <p:nvSpPr>
            <p:cNvPr id="15" name="テキスト ボックス 14"/>
            <p:cNvSpPr txBox="1"/>
            <p:nvPr/>
          </p:nvSpPr>
          <p:spPr>
            <a:xfrm>
              <a:off x="4283968" y="5285676"/>
              <a:ext cx="975643" cy="369332"/>
            </a:xfrm>
            <a:prstGeom prst="rect">
              <a:avLst/>
            </a:prstGeom>
            <a:noFill/>
          </p:spPr>
          <p:txBody>
            <a:bodyPr wrap="square" rtlCol="0">
              <a:spAutoFit/>
            </a:bodyPr>
            <a:lstStyle/>
            <a:p>
              <a:pPr algn="ctr"/>
              <a:r>
                <a:rPr lang="en-US" altLang="ja-JP" dirty="0">
                  <a:latin typeface="+mj-ea"/>
                  <a:ea typeface="+mj-ea"/>
                  <a:cs typeface="HG丸ｺﾞｼｯｸM-PRO"/>
                </a:rPr>
                <a:t>0.5</a:t>
              </a:r>
              <a:endParaRPr lang="ja-JP" altLang="en-US" dirty="0">
                <a:latin typeface="+mj-ea"/>
                <a:ea typeface="+mj-ea"/>
                <a:cs typeface="HG丸ｺﾞｼｯｸM-PRO"/>
              </a:endParaRPr>
            </a:p>
          </p:txBody>
        </p:sp>
        <p:sp>
          <p:nvSpPr>
            <p:cNvPr id="16" name="テキスト ボックス 15"/>
            <p:cNvSpPr txBox="1"/>
            <p:nvPr/>
          </p:nvSpPr>
          <p:spPr>
            <a:xfrm>
              <a:off x="5508104" y="5285676"/>
              <a:ext cx="1592895" cy="369332"/>
            </a:xfrm>
            <a:prstGeom prst="rect">
              <a:avLst/>
            </a:prstGeom>
            <a:noFill/>
          </p:spPr>
          <p:txBody>
            <a:bodyPr wrap="square" rtlCol="0">
              <a:spAutoFit/>
            </a:bodyPr>
            <a:lstStyle/>
            <a:p>
              <a:pPr algn="ctr"/>
              <a:r>
                <a:rPr lang="en-US" altLang="ja-JP" dirty="0">
                  <a:latin typeface="+mj-ea"/>
                  <a:ea typeface="+mj-ea"/>
                  <a:cs typeface="HG丸ｺﾞｼｯｸM-PRO"/>
                </a:rPr>
                <a:t>0.6 〜 0.9</a:t>
              </a:r>
              <a:endParaRPr lang="ja-JP" altLang="en-US" dirty="0">
                <a:latin typeface="+mj-ea"/>
                <a:ea typeface="+mj-ea"/>
                <a:cs typeface="HG丸ｺﾞｼｯｸM-PRO"/>
              </a:endParaRPr>
            </a:p>
          </p:txBody>
        </p:sp>
        <p:sp>
          <p:nvSpPr>
            <p:cNvPr id="19" name="テキスト ボックス 18"/>
            <p:cNvSpPr txBox="1"/>
            <p:nvPr/>
          </p:nvSpPr>
          <p:spPr>
            <a:xfrm>
              <a:off x="6948264" y="5285676"/>
              <a:ext cx="975643" cy="369332"/>
            </a:xfrm>
            <a:prstGeom prst="rect">
              <a:avLst/>
            </a:prstGeom>
            <a:noFill/>
          </p:spPr>
          <p:txBody>
            <a:bodyPr wrap="square" rtlCol="0">
              <a:spAutoFit/>
            </a:bodyPr>
            <a:lstStyle/>
            <a:p>
              <a:pPr algn="ctr"/>
              <a:r>
                <a:rPr lang="en-US" altLang="ja-JP" dirty="0">
                  <a:latin typeface="+mj-ea"/>
                  <a:ea typeface="+mj-ea"/>
                  <a:cs typeface="HG丸ｺﾞｼｯｸM-PRO"/>
                </a:rPr>
                <a:t>1.0</a:t>
              </a:r>
            </a:p>
          </p:txBody>
        </p:sp>
      </p:grpSp>
      <p:sp>
        <p:nvSpPr>
          <p:cNvPr id="5" name="角丸四角形吹き出し 4"/>
          <p:cNvSpPr/>
          <p:nvPr/>
        </p:nvSpPr>
        <p:spPr bwMode="auto">
          <a:xfrm>
            <a:off x="3396865" y="1130217"/>
            <a:ext cx="4032448" cy="1314436"/>
          </a:xfrm>
          <a:prstGeom prst="wedgeRoundRectCallout">
            <a:avLst>
              <a:gd name="adj1" fmla="val 36123"/>
              <a:gd name="adj2" fmla="val 66114"/>
              <a:gd name="adj3"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lnSpc>
                <a:spcPct val="120000"/>
              </a:lnSpc>
              <a:spcBef>
                <a:spcPct val="0"/>
              </a:spcBef>
              <a:spcAft>
                <a:spcPct val="0"/>
              </a:spcAft>
            </a:pPr>
            <a:r>
              <a:rPr lang="ja-JP" altLang="en-US" sz="2800" dirty="0">
                <a:solidFill>
                  <a:schemeClr val="tx1"/>
                </a:solidFill>
                <a:latin typeface="メイリオ"/>
                <a:ea typeface="メイリオ"/>
              </a:rPr>
              <a:t>３歳までに視力は</a:t>
            </a:r>
            <a:endParaRPr lang="en-US" altLang="ja-JP" sz="2800" dirty="0">
              <a:solidFill>
                <a:schemeClr val="tx1"/>
              </a:solidFill>
              <a:latin typeface="メイリオ"/>
              <a:ea typeface="メイリオ"/>
            </a:endParaRPr>
          </a:p>
          <a:p>
            <a:pPr algn="ctr" fontAlgn="base">
              <a:lnSpc>
                <a:spcPct val="120000"/>
              </a:lnSpc>
              <a:spcBef>
                <a:spcPct val="0"/>
              </a:spcBef>
              <a:spcAft>
                <a:spcPct val="0"/>
              </a:spcAft>
            </a:pPr>
            <a:r>
              <a:rPr lang="ja-JP" altLang="en-US" sz="2800" dirty="0">
                <a:solidFill>
                  <a:schemeClr val="tx1"/>
                </a:solidFill>
                <a:latin typeface="メイリオ"/>
                <a:ea typeface="メイリオ"/>
              </a:rPr>
              <a:t>急速に発達するよ！</a:t>
            </a:r>
          </a:p>
        </p:txBody>
      </p:sp>
      <p:sp>
        <p:nvSpPr>
          <p:cNvPr id="11" name="角丸四角形吹き出し 10"/>
          <p:cNvSpPr/>
          <p:nvPr/>
        </p:nvSpPr>
        <p:spPr bwMode="auto">
          <a:xfrm>
            <a:off x="7558603" y="1130217"/>
            <a:ext cx="1988276" cy="1200534"/>
          </a:xfrm>
          <a:prstGeom prst="wedgeRoundRectCallout">
            <a:avLst>
              <a:gd name="adj1" fmla="val 21865"/>
              <a:gd name="adj2" fmla="val 77872"/>
              <a:gd name="adj3"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lnSpc>
                <a:spcPct val="110000"/>
              </a:lnSpc>
              <a:spcBef>
                <a:spcPct val="0"/>
              </a:spcBef>
              <a:spcAft>
                <a:spcPct val="0"/>
              </a:spcAft>
            </a:pPr>
            <a:r>
              <a:rPr lang="en-US" altLang="ja-JP" sz="2400" dirty="0">
                <a:solidFill>
                  <a:srgbClr val="000000"/>
                </a:solidFill>
                <a:latin typeface="メイリオ"/>
                <a:ea typeface="メイリオ"/>
              </a:rPr>
              <a:t>1.0</a:t>
            </a:r>
            <a:r>
              <a:rPr lang="ja-JP" altLang="en-US" sz="2400" dirty="0">
                <a:solidFill>
                  <a:srgbClr val="000000"/>
                </a:solidFill>
                <a:latin typeface="メイリオ"/>
                <a:ea typeface="メイリオ"/>
              </a:rPr>
              <a:t>　</a:t>
            </a:r>
            <a:endParaRPr lang="en-US" altLang="ja-JP" sz="2400" dirty="0">
              <a:solidFill>
                <a:srgbClr val="000000"/>
              </a:solidFill>
              <a:latin typeface="メイリオ"/>
              <a:ea typeface="メイリオ"/>
            </a:endParaRPr>
          </a:p>
          <a:p>
            <a:pPr algn="ctr" fontAlgn="base">
              <a:lnSpc>
                <a:spcPct val="110000"/>
              </a:lnSpc>
              <a:spcBef>
                <a:spcPct val="0"/>
              </a:spcBef>
              <a:spcAft>
                <a:spcPct val="0"/>
              </a:spcAft>
            </a:pPr>
            <a:r>
              <a:rPr lang="ja-JP" altLang="en-US" sz="2400" dirty="0">
                <a:solidFill>
                  <a:srgbClr val="000000"/>
                </a:solidFill>
                <a:latin typeface="メイリオ"/>
                <a:ea typeface="メイリオ"/>
              </a:rPr>
              <a:t>見えるよ</a:t>
            </a:r>
            <a:endParaRPr lang="en-US" altLang="ja-JP" sz="2400" dirty="0">
              <a:solidFill>
                <a:srgbClr val="000000"/>
              </a:solidFill>
              <a:latin typeface="メイリオ"/>
              <a:ea typeface="メイリオ"/>
            </a:endParaRPr>
          </a:p>
        </p:txBody>
      </p:sp>
      <p:sp>
        <p:nvSpPr>
          <p:cNvPr id="17" name="テキスト ボックス 16"/>
          <p:cNvSpPr txBox="1"/>
          <p:nvPr/>
        </p:nvSpPr>
        <p:spPr>
          <a:xfrm>
            <a:off x="9857834" y="5526753"/>
            <a:ext cx="877163" cy="230832"/>
          </a:xfrm>
          <a:prstGeom prst="rect">
            <a:avLst/>
          </a:prstGeom>
          <a:noFill/>
        </p:spPr>
        <p:txBody>
          <a:bodyPr wrap="none" rtlCol="0">
            <a:spAutoFit/>
          </a:bodyPr>
          <a:lstStyle/>
          <a:p>
            <a:r>
              <a:rPr lang="ja-JP" altLang="en-US" sz="900" dirty="0">
                <a:latin typeface="メイリオ"/>
                <a:ea typeface="メイリオ"/>
                <a:cs typeface="メイリオ"/>
              </a:rPr>
              <a:t>日本眼科医会</a:t>
            </a:r>
          </a:p>
        </p:txBody>
      </p:sp>
      <p:sp>
        <p:nvSpPr>
          <p:cNvPr id="18" name="角丸四角形吹き出し 17"/>
          <p:cNvSpPr/>
          <p:nvPr/>
        </p:nvSpPr>
        <p:spPr bwMode="auto">
          <a:xfrm>
            <a:off x="497402" y="1138872"/>
            <a:ext cx="2420324" cy="1314435"/>
          </a:xfrm>
          <a:prstGeom prst="wedgeRoundRectCallout">
            <a:avLst>
              <a:gd name="adj1" fmla="val -2965"/>
              <a:gd name="adj2" fmla="val 75833"/>
              <a:gd name="adj3"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lnSpc>
                <a:spcPct val="110000"/>
              </a:lnSpc>
              <a:spcBef>
                <a:spcPct val="0"/>
              </a:spcBef>
              <a:spcAft>
                <a:spcPct val="0"/>
              </a:spcAft>
            </a:pPr>
            <a:r>
              <a:rPr lang="ja-JP" altLang="en-US" sz="2400" dirty="0">
                <a:solidFill>
                  <a:srgbClr val="000000"/>
                </a:solidFill>
                <a:latin typeface="メイリオ"/>
                <a:ea typeface="メイリオ"/>
              </a:rPr>
              <a:t>生まれた時はほとんど</a:t>
            </a:r>
            <a:endParaRPr lang="en-US" altLang="ja-JP" sz="2400" dirty="0">
              <a:solidFill>
                <a:srgbClr val="000000"/>
              </a:solidFill>
              <a:latin typeface="メイリオ"/>
              <a:ea typeface="メイリオ"/>
            </a:endParaRPr>
          </a:p>
          <a:p>
            <a:pPr algn="ctr" fontAlgn="base">
              <a:lnSpc>
                <a:spcPct val="110000"/>
              </a:lnSpc>
              <a:spcBef>
                <a:spcPct val="0"/>
              </a:spcBef>
              <a:spcAft>
                <a:spcPct val="0"/>
              </a:spcAft>
            </a:pPr>
            <a:r>
              <a:rPr lang="ja-JP" altLang="en-US" sz="2400" dirty="0">
                <a:solidFill>
                  <a:srgbClr val="000000"/>
                </a:solidFill>
                <a:latin typeface="メイリオ"/>
                <a:ea typeface="メイリオ"/>
              </a:rPr>
              <a:t>見えないよ</a:t>
            </a:r>
          </a:p>
        </p:txBody>
      </p:sp>
      <p:sp>
        <p:nvSpPr>
          <p:cNvPr id="3" name="角丸四角形 2">
            <a:extLst>
              <a:ext uri="{FF2B5EF4-FFF2-40B4-BE49-F238E27FC236}">
                <a16:creationId xmlns:a16="http://schemas.microsoft.com/office/drawing/2014/main" id="{2D99A4BD-35B3-466C-B2C9-0CCCEFC58C89}"/>
              </a:ext>
            </a:extLst>
          </p:cNvPr>
          <p:cNvSpPr/>
          <p:nvPr/>
        </p:nvSpPr>
        <p:spPr>
          <a:xfrm>
            <a:off x="694800" y="180000"/>
            <a:ext cx="10800000" cy="720080"/>
          </a:xfrm>
          <a:prstGeom prst="roundRect">
            <a:avLst>
              <a:gd name="adj" fmla="val 0"/>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0000"/>
              </a:lnSpc>
              <a:defRPr/>
            </a:pPr>
            <a:r>
              <a:rPr lang="ja-JP" altLang="en-US" sz="3600" dirty="0">
                <a:solidFill>
                  <a:schemeClr val="bg1"/>
                </a:solidFill>
                <a:latin typeface="メイリオ"/>
                <a:ea typeface="メイリオ"/>
                <a:cs typeface="メイリオ"/>
              </a:rPr>
              <a:t>視覚の発達</a:t>
            </a:r>
            <a:endParaRPr lang="en-US" altLang="ja-JP" sz="3600" dirty="0">
              <a:solidFill>
                <a:schemeClr val="bg1"/>
              </a:solidFill>
              <a:latin typeface="メイリオ"/>
              <a:ea typeface="メイリオ"/>
              <a:cs typeface="メイリオ"/>
            </a:endParaRPr>
          </a:p>
        </p:txBody>
      </p:sp>
      <p:sp>
        <p:nvSpPr>
          <p:cNvPr id="20" name="フローチャート: 代替処理 19">
            <a:extLst>
              <a:ext uri="{FF2B5EF4-FFF2-40B4-BE49-F238E27FC236}">
                <a16:creationId xmlns:a16="http://schemas.microsoft.com/office/drawing/2014/main" id="{27F6E8C8-F7C9-47AD-9F29-D2D61195240D}"/>
              </a:ext>
            </a:extLst>
          </p:cNvPr>
          <p:cNvSpPr/>
          <p:nvPr/>
        </p:nvSpPr>
        <p:spPr>
          <a:xfrm>
            <a:off x="694800" y="5915869"/>
            <a:ext cx="10800000" cy="762358"/>
          </a:xfrm>
          <a:prstGeom prst="flowChartAlternateProcess">
            <a:avLst/>
          </a:prstGeom>
          <a:effectLst/>
        </p:spPr>
        <p:style>
          <a:lnRef idx="1">
            <a:schemeClr val="accent1"/>
          </a:lnRef>
          <a:fillRef idx="1001">
            <a:schemeClr val="dk2"/>
          </a:fillRef>
          <a:effectRef idx="2">
            <a:schemeClr val="accent1"/>
          </a:effectRef>
          <a:fontRef idx="minor">
            <a:schemeClr val="lt1"/>
          </a:fontRef>
        </p:style>
        <p:txBody>
          <a:bodyPr tIns="144000" rtlCol="0" anchor="ctr"/>
          <a:lstStyle/>
          <a:p>
            <a:pPr algn="ctr" fontAlgn="base">
              <a:spcBef>
                <a:spcPct val="0"/>
              </a:spcBef>
              <a:spcAft>
                <a:spcPct val="0"/>
              </a:spcAft>
            </a:pPr>
            <a:r>
              <a:rPr lang="ja-JP" altLang="en-US" sz="3200" dirty="0">
                <a:latin typeface="メイリオ"/>
                <a:ea typeface="メイリオ"/>
              </a:rPr>
              <a:t>小学校入学までに視力は成熟して</a:t>
            </a:r>
            <a:r>
              <a:rPr lang="en-US" altLang="ja-JP" sz="3200" dirty="0">
                <a:latin typeface="メイリオ"/>
                <a:ea typeface="メイリオ"/>
              </a:rPr>
              <a:t>1.0</a:t>
            </a:r>
            <a:r>
              <a:rPr lang="ja-JP" altLang="en-US" sz="3200" dirty="0">
                <a:latin typeface="メイリオ"/>
                <a:ea typeface="メイリオ"/>
              </a:rPr>
              <a:t>見える</a:t>
            </a:r>
          </a:p>
        </p:txBody>
      </p:sp>
      <p:sp>
        <p:nvSpPr>
          <p:cNvPr id="6" name="テキスト ボックス 5">
            <a:extLst>
              <a:ext uri="{FF2B5EF4-FFF2-40B4-BE49-F238E27FC236}">
                <a16:creationId xmlns:a16="http://schemas.microsoft.com/office/drawing/2014/main" id="{19712CF6-187F-04F3-596F-964965986286}"/>
              </a:ext>
            </a:extLst>
          </p:cNvPr>
          <p:cNvSpPr txBox="1"/>
          <p:nvPr/>
        </p:nvSpPr>
        <p:spPr>
          <a:xfrm rot="10800000" flipV="1">
            <a:off x="9857834" y="1441671"/>
            <a:ext cx="1695646"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ja-JP" altLang="en-US" sz="2400" dirty="0"/>
              <a:t>６～</a:t>
            </a:r>
            <a:r>
              <a:rPr lang="en-US" altLang="ja-JP" sz="2400" dirty="0"/>
              <a:t>8</a:t>
            </a:r>
            <a:r>
              <a:rPr lang="ja-JP" altLang="en-US" sz="2400" dirty="0"/>
              <a:t>歳頃</a:t>
            </a:r>
            <a:endParaRPr lang="en-US" altLang="ja-JP" sz="2400" dirty="0"/>
          </a:p>
          <a:p>
            <a:pPr algn="ctr"/>
            <a:r>
              <a:rPr lang="ja-JP" altLang="en-US" sz="2400" dirty="0"/>
              <a:t>ほぼ完成</a:t>
            </a:r>
          </a:p>
        </p:txBody>
      </p:sp>
      <p:sp>
        <p:nvSpPr>
          <p:cNvPr id="7" name="テキスト ボックス 6">
            <a:extLst>
              <a:ext uri="{FF2B5EF4-FFF2-40B4-BE49-F238E27FC236}">
                <a16:creationId xmlns:a16="http://schemas.microsoft.com/office/drawing/2014/main" id="{2B1255B8-81B7-71F3-8A63-FD4550410050}"/>
              </a:ext>
            </a:extLst>
          </p:cNvPr>
          <p:cNvSpPr txBox="1"/>
          <p:nvPr/>
        </p:nvSpPr>
        <p:spPr>
          <a:xfrm rot="10800000" flipV="1">
            <a:off x="690595" y="5375062"/>
            <a:ext cx="1016968"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2400" dirty="0"/>
              <a:t>視力</a:t>
            </a:r>
          </a:p>
        </p:txBody>
      </p:sp>
    </p:spTree>
    <p:extLst>
      <p:ext uri="{BB962C8B-B14F-4D97-AF65-F5344CB8AC3E}">
        <p14:creationId xmlns:p14="http://schemas.microsoft.com/office/powerpoint/2010/main" val="35718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ローチャート: 処理 6">
            <a:extLst>
              <a:ext uri="{FF2B5EF4-FFF2-40B4-BE49-F238E27FC236}">
                <a16:creationId xmlns:a16="http://schemas.microsoft.com/office/drawing/2014/main" id="{19CF8B07-62F2-4777-95BB-64A9F31E632A}"/>
              </a:ext>
            </a:extLst>
          </p:cNvPr>
          <p:cNvSpPr/>
          <p:nvPr/>
        </p:nvSpPr>
        <p:spPr>
          <a:xfrm>
            <a:off x="696000" y="180000"/>
            <a:ext cx="10800000" cy="720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3600" spc="-150" dirty="0"/>
              <a:t>スポットビジョンスクリーナー</a:t>
            </a:r>
            <a:r>
              <a:rPr lang="en-US" altLang="ja-JP" sz="3600" dirty="0"/>
              <a:t>(SVS</a:t>
            </a:r>
            <a:r>
              <a:rPr lang="ja-JP" altLang="en-US" sz="3600" dirty="0"/>
              <a:t>）</a:t>
            </a:r>
          </a:p>
        </p:txBody>
      </p:sp>
      <p:pic>
        <p:nvPicPr>
          <p:cNvPr id="3" name="図 2" descr="光 が含まれている画像&#10;&#10;自動的に生成された説明">
            <a:extLst>
              <a:ext uri="{FF2B5EF4-FFF2-40B4-BE49-F238E27FC236}">
                <a16:creationId xmlns:a16="http://schemas.microsoft.com/office/drawing/2014/main" id="{8420EAC7-FA54-4CEB-ADE1-E3E258F408DB}"/>
              </a:ext>
            </a:extLst>
          </p:cNvPr>
          <p:cNvPicPr>
            <a:picLocks noChangeAspect="1"/>
          </p:cNvPicPr>
          <p:nvPr/>
        </p:nvPicPr>
        <p:blipFill rotWithShape="1">
          <a:blip r:embed="rId3">
            <a:extLst>
              <a:ext uri="{28A0092B-C50C-407E-A947-70E740481C1C}">
                <a14:useLocalDpi xmlns:a14="http://schemas.microsoft.com/office/drawing/2010/main" val="0"/>
              </a:ext>
            </a:extLst>
          </a:blip>
          <a:srcRect l="3809" t="10221" r="7226" b="17270"/>
          <a:stretch/>
        </p:blipFill>
        <p:spPr>
          <a:xfrm>
            <a:off x="185322" y="1147195"/>
            <a:ext cx="3147071" cy="2564935"/>
          </a:xfrm>
          <a:prstGeom prst="rect">
            <a:avLst/>
          </a:prstGeom>
        </p:spPr>
      </p:pic>
      <p:pic>
        <p:nvPicPr>
          <p:cNvPr id="4" name="図 3" descr="モニター画面に映る車&#10;&#10;低い精度で自動的に生成された説明">
            <a:extLst>
              <a:ext uri="{FF2B5EF4-FFF2-40B4-BE49-F238E27FC236}">
                <a16:creationId xmlns:a16="http://schemas.microsoft.com/office/drawing/2014/main" id="{104F8858-0765-497B-B133-47EAB7AC254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808" t="25621" r="14003" b="16267"/>
          <a:stretch/>
        </p:blipFill>
        <p:spPr>
          <a:xfrm>
            <a:off x="329067" y="3950170"/>
            <a:ext cx="2748040" cy="2659394"/>
          </a:xfrm>
          <a:prstGeom prst="rect">
            <a:avLst/>
          </a:prstGeom>
        </p:spPr>
      </p:pic>
      <p:sp>
        <p:nvSpPr>
          <p:cNvPr id="21" name="テキスト ボックス 20">
            <a:extLst>
              <a:ext uri="{FF2B5EF4-FFF2-40B4-BE49-F238E27FC236}">
                <a16:creationId xmlns:a16="http://schemas.microsoft.com/office/drawing/2014/main" id="{34109480-A39E-4FF0-AF30-335A14148FC5}"/>
              </a:ext>
            </a:extLst>
          </p:cNvPr>
          <p:cNvSpPr txBox="1"/>
          <p:nvPr/>
        </p:nvSpPr>
        <p:spPr>
          <a:xfrm>
            <a:off x="3241829" y="5686234"/>
            <a:ext cx="2765306" cy="923330"/>
          </a:xfrm>
          <a:prstGeom prst="rect">
            <a:avLst/>
          </a:prstGeom>
          <a:noFill/>
        </p:spPr>
        <p:txBody>
          <a:bodyPr wrap="square">
            <a:spAutoFit/>
          </a:bodyPr>
          <a:lstStyle/>
          <a:p>
            <a:r>
              <a:rPr kumimoji="1" lang="ja-JP" altLang="en-US" sz="1800" dirty="0">
                <a:latin typeface="メイリオ" panose="020B0604030504040204" pitchFamily="50" charset="-128"/>
              </a:rPr>
              <a:t>被験者側から見た画面</a:t>
            </a:r>
            <a:endParaRPr kumimoji="1" lang="en-US" altLang="ja-JP" sz="1800" dirty="0">
              <a:latin typeface="メイリオ" panose="020B0604030504040204" pitchFamily="50" charset="-128"/>
            </a:endParaRPr>
          </a:p>
          <a:p>
            <a:r>
              <a:rPr kumimoji="1" lang="ja-JP" altLang="en-US" sz="1800" dirty="0">
                <a:latin typeface="メイリオ" panose="020B0604030504040204" pitchFamily="50" charset="-128"/>
              </a:rPr>
              <a:t>鳥のさえずり音が鳴り</a:t>
            </a:r>
            <a:endParaRPr kumimoji="1" lang="en-US" altLang="ja-JP" sz="1800" dirty="0">
              <a:latin typeface="メイリオ" panose="020B0604030504040204" pitchFamily="50" charset="-128"/>
            </a:endParaRPr>
          </a:p>
          <a:p>
            <a:r>
              <a:rPr kumimoji="1" lang="ja-JP" altLang="en-US" sz="1800" dirty="0">
                <a:latin typeface="メイリオ" panose="020B0604030504040204" pitchFamily="50" charset="-128"/>
              </a:rPr>
              <a:t>固視点がカラフルに点滅．</a:t>
            </a:r>
            <a:endParaRPr kumimoji="1" lang="en-US" altLang="ja-JP" sz="1800" dirty="0">
              <a:latin typeface="メイリオ" panose="020B0604030504040204" pitchFamily="50" charset="-128"/>
            </a:endParaRPr>
          </a:p>
        </p:txBody>
      </p:sp>
      <p:sp>
        <p:nvSpPr>
          <p:cNvPr id="23" name="テキスト ボックス 22">
            <a:extLst>
              <a:ext uri="{FF2B5EF4-FFF2-40B4-BE49-F238E27FC236}">
                <a16:creationId xmlns:a16="http://schemas.microsoft.com/office/drawing/2014/main" id="{2B1243FE-DD31-4642-9F25-0F3A1B154416}"/>
              </a:ext>
            </a:extLst>
          </p:cNvPr>
          <p:cNvSpPr txBox="1"/>
          <p:nvPr/>
        </p:nvSpPr>
        <p:spPr>
          <a:xfrm>
            <a:off x="3210873" y="2782669"/>
            <a:ext cx="2401393" cy="646331"/>
          </a:xfrm>
          <a:prstGeom prst="rect">
            <a:avLst/>
          </a:prstGeom>
          <a:noFill/>
        </p:spPr>
        <p:txBody>
          <a:bodyPr wrap="square">
            <a:spAutoFit/>
          </a:bodyPr>
          <a:lstStyle/>
          <a:p>
            <a:r>
              <a:rPr kumimoji="1" lang="ja-JP" altLang="en-US" sz="1800" dirty="0">
                <a:latin typeface="メイリオ" panose="020B0604030504040204" pitchFamily="50" charset="-128"/>
              </a:rPr>
              <a:t>ワイアレスで容易に持ち運び可能．</a:t>
            </a:r>
            <a:endParaRPr kumimoji="1" lang="en-US" altLang="ja-JP" sz="1800" dirty="0">
              <a:latin typeface="メイリオ" panose="020B0604030504040204" pitchFamily="50" charset="-128"/>
            </a:endParaRPr>
          </a:p>
        </p:txBody>
      </p:sp>
      <p:grpSp>
        <p:nvGrpSpPr>
          <p:cNvPr id="2" name="グループ化 1">
            <a:extLst>
              <a:ext uri="{FF2B5EF4-FFF2-40B4-BE49-F238E27FC236}">
                <a16:creationId xmlns:a16="http://schemas.microsoft.com/office/drawing/2014/main" id="{6E562D80-342D-3999-D58E-0E3EC7D62C38}"/>
              </a:ext>
            </a:extLst>
          </p:cNvPr>
          <p:cNvGrpSpPr/>
          <p:nvPr/>
        </p:nvGrpSpPr>
        <p:grpSpPr>
          <a:xfrm>
            <a:off x="5906003" y="1813516"/>
            <a:ext cx="5601010" cy="3230968"/>
            <a:chOff x="5906003" y="1813516"/>
            <a:chExt cx="5601010" cy="3230968"/>
          </a:xfrm>
        </p:grpSpPr>
        <p:grpSp>
          <p:nvGrpSpPr>
            <p:cNvPr id="5" name="グループ化 4">
              <a:extLst>
                <a:ext uri="{FF2B5EF4-FFF2-40B4-BE49-F238E27FC236}">
                  <a16:creationId xmlns:a16="http://schemas.microsoft.com/office/drawing/2014/main" id="{F1DD4DCE-3A37-44CA-807D-2F87618E0C11}"/>
                </a:ext>
              </a:extLst>
            </p:cNvPr>
            <p:cNvGrpSpPr/>
            <p:nvPr/>
          </p:nvGrpSpPr>
          <p:grpSpPr>
            <a:xfrm>
              <a:off x="5906003" y="1813516"/>
              <a:ext cx="5601010" cy="3230968"/>
              <a:chOff x="655193" y="1862927"/>
              <a:chExt cx="5601010" cy="3230968"/>
            </a:xfrm>
          </p:grpSpPr>
          <p:pic>
            <p:nvPicPr>
              <p:cNvPr id="6" name="図 5">
                <a:extLst>
                  <a:ext uri="{FF2B5EF4-FFF2-40B4-BE49-F238E27FC236}">
                    <a16:creationId xmlns:a16="http://schemas.microsoft.com/office/drawing/2014/main" id="{262A0AA3-70E4-4115-A53E-104E37E897D3}"/>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655193" y="2599110"/>
                <a:ext cx="5589942" cy="1807466"/>
              </a:xfrm>
              <a:prstGeom prst="rect">
                <a:avLst/>
              </a:prstGeom>
            </p:spPr>
          </p:pic>
          <p:sp>
            <p:nvSpPr>
              <p:cNvPr id="8" name="吹き出し: 線 7">
                <a:extLst>
                  <a:ext uri="{FF2B5EF4-FFF2-40B4-BE49-F238E27FC236}">
                    <a16:creationId xmlns:a16="http://schemas.microsoft.com/office/drawing/2014/main" id="{F36BC091-0EF1-4055-9062-46C9459E50AA}"/>
                  </a:ext>
                </a:extLst>
              </p:cNvPr>
              <p:cNvSpPr/>
              <p:nvPr/>
            </p:nvSpPr>
            <p:spPr>
              <a:xfrm>
                <a:off x="655193" y="1865014"/>
                <a:ext cx="2620134" cy="577012"/>
              </a:xfrm>
              <a:prstGeom prst="borderCallout1">
                <a:avLst>
                  <a:gd name="adj1" fmla="val 99459"/>
                  <a:gd name="adj2" fmla="val 49682"/>
                  <a:gd name="adj3" fmla="val 215252"/>
                  <a:gd name="adj4" fmla="val 25648"/>
                </a:avLst>
              </a:prstGeom>
              <a:ln w="38100">
                <a:headEnd type="none"/>
                <a:tailEnd type="triangle" w="lg" len="lg"/>
              </a:ln>
            </p:spPr>
            <p:style>
              <a:lnRef idx="2">
                <a:schemeClr val="accent1"/>
              </a:lnRef>
              <a:fillRef idx="1">
                <a:schemeClr val="lt1"/>
              </a:fillRef>
              <a:effectRef idx="0">
                <a:schemeClr val="accent1"/>
              </a:effectRef>
              <a:fontRef idx="minor">
                <a:schemeClr val="dk1"/>
              </a:fontRef>
            </p:style>
            <p:txBody>
              <a:bodyPr rtlCol="0" anchor="ctr"/>
              <a:lstStyle/>
              <a:p>
                <a:pPr algn="ctr" defTabSz="414838">
                  <a:defRPr/>
                </a:pPr>
                <a:r>
                  <a:rPr kumimoji="1" lang="en-US" altLang="ja-JP" sz="1452" dirty="0">
                    <a:solidFill>
                      <a:srgbClr val="000000"/>
                    </a:solidFill>
                    <a:latin typeface="メイリオ" panose="020B0604030504040204" pitchFamily="50" charset="-128"/>
                    <a:ea typeface="メイリオ" panose="020B0604030504040204" pitchFamily="50" charset="-128"/>
                  </a:rPr>
                  <a:t>→</a:t>
                </a:r>
                <a:r>
                  <a:rPr kumimoji="1" lang="ja-JP" altLang="en-US" sz="1452" dirty="0">
                    <a:solidFill>
                      <a:srgbClr val="000000"/>
                    </a:solidFill>
                    <a:latin typeface="メイリオ" panose="020B0604030504040204" pitchFamily="50" charset="-128"/>
                    <a:ea typeface="メイリオ" panose="020B0604030504040204" pitchFamily="50" charset="-128"/>
                  </a:rPr>
                  <a:t>内斜視角度　</a:t>
                </a:r>
                <a:r>
                  <a:rPr kumimoji="1" lang="en-US" altLang="ja-JP" sz="1452" dirty="0">
                    <a:solidFill>
                      <a:srgbClr val="000000"/>
                    </a:solidFill>
                    <a:latin typeface="メイリオ" panose="020B0604030504040204" pitchFamily="50" charset="-128"/>
                    <a:ea typeface="メイリオ" panose="020B0604030504040204" pitchFamily="50" charset="-128"/>
                  </a:rPr>
                  <a:t>↑</a:t>
                </a:r>
                <a:r>
                  <a:rPr kumimoji="1" lang="ja-JP" altLang="en-US" sz="1452" dirty="0">
                    <a:solidFill>
                      <a:srgbClr val="000000"/>
                    </a:solidFill>
                    <a:latin typeface="メイリオ" panose="020B0604030504040204" pitchFamily="50" charset="-128"/>
                    <a:ea typeface="メイリオ" panose="020B0604030504040204" pitchFamily="50" charset="-128"/>
                  </a:rPr>
                  <a:t>上斜視角度　</a:t>
                </a:r>
                <a:endParaRPr kumimoji="1" lang="en-US" altLang="ja-JP" sz="1452" dirty="0">
                  <a:solidFill>
                    <a:srgbClr val="000000"/>
                  </a:solidFill>
                  <a:latin typeface="メイリオ" panose="020B0604030504040204" pitchFamily="50" charset="-128"/>
                  <a:ea typeface="メイリオ" panose="020B0604030504040204" pitchFamily="50" charset="-128"/>
                </a:endParaRPr>
              </a:p>
              <a:p>
                <a:pPr algn="ctr" defTabSz="414838">
                  <a:defRPr/>
                </a:pPr>
                <a:r>
                  <a:rPr kumimoji="1" lang="en-US" altLang="ja-JP" sz="1452" dirty="0">
                    <a:solidFill>
                      <a:srgbClr val="000000"/>
                    </a:solidFill>
                    <a:latin typeface="メイリオ" panose="020B0604030504040204" pitchFamily="50" charset="-128"/>
                    <a:ea typeface="メイリオ" panose="020B0604030504040204" pitchFamily="50" charset="-128"/>
                  </a:rPr>
                  <a:t>←</a:t>
                </a:r>
                <a:r>
                  <a:rPr kumimoji="1" lang="ja-JP" altLang="en-US" sz="1452" dirty="0">
                    <a:solidFill>
                      <a:srgbClr val="000000"/>
                    </a:solidFill>
                    <a:latin typeface="メイリオ" panose="020B0604030504040204" pitchFamily="50" charset="-128"/>
                    <a:ea typeface="メイリオ" panose="020B0604030504040204" pitchFamily="50" charset="-128"/>
                  </a:rPr>
                  <a:t>外斜視角度　</a:t>
                </a:r>
                <a:r>
                  <a:rPr kumimoji="1" lang="en-US" altLang="ja-JP" sz="1452" dirty="0">
                    <a:solidFill>
                      <a:srgbClr val="000000"/>
                    </a:solidFill>
                    <a:latin typeface="メイリオ" panose="020B0604030504040204" pitchFamily="50" charset="-128"/>
                    <a:ea typeface="メイリオ" panose="020B0604030504040204" pitchFamily="50" charset="-128"/>
                  </a:rPr>
                  <a:t>↓</a:t>
                </a:r>
                <a:r>
                  <a:rPr kumimoji="1" lang="ja-JP" altLang="en-US" sz="1452" dirty="0">
                    <a:solidFill>
                      <a:srgbClr val="000000"/>
                    </a:solidFill>
                    <a:latin typeface="メイリオ" panose="020B0604030504040204" pitchFamily="50" charset="-128"/>
                    <a:ea typeface="メイリオ" panose="020B0604030504040204" pitchFamily="50" charset="-128"/>
                  </a:rPr>
                  <a:t>下斜視角度</a:t>
                </a:r>
                <a:endParaRPr kumimoji="1" lang="en-US" altLang="ja-JP" sz="1452" dirty="0">
                  <a:solidFill>
                    <a:srgbClr val="000000"/>
                  </a:solidFill>
                  <a:latin typeface="メイリオ" panose="020B0604030504040204" pitchFamily="50" charset="-128"/>
                  <a:ea typeface="メイリオ" panose="020B0604030504040204" pitchFamily="50" charset="-128"/>
                </a:endParaRPr>
              </a:p>
            </p:txBody>
          </p:sp>
          <p:sp>
            <p:nvSpPr>
              <p:cNvPr id="9" name="吹き出し: 線 8">
                <a:extLst>
                  <a:ext uri="{FF2B5EF4-FFF2-40B4-BE49-F238E27FC236}">
                    <a16:creationId xmlns:a16="http://schemas.microsoft.com/office/drawing/2014/main" id="{2B419836-5022-4FAC-9A82-6A3E51C96FB7}"/>
                  </a:ext>
                </a:extLst>
              </p:cNvPr>
              <p:cNvSpPr/>
              <p:nvPr/>
            </p:nvSpPr>
            <p:spPr>
              <a:xfrm>
                <a:off x="3555651" y="1862927"/>
                <a:ext cx="990725" cy="577012"/>
              </a:xfrm>
              <a:prstGeom prst="borderCallout1">
                <a:avLst>
                  <a:gd name="adj1" fmla="val 99591"/>
                  <a:gd name="adj2" fmla="val 49012"/>
                  <a:gd name="adj3" fmla="val 154595"/>
                  <a:gd name="adj4" fmla="val 8724"/>
                </a:avLst>
              </a:prstGeom>
              <a:ln w="38100">
                <a:headEnd type="none"/>
                <a:tailEnd type="triangle" w="lg" len="lg"/>
              </a:ln>
            </p:spPr>
            <p:style>
              <a:lnRef idx="2">
                <a:schemeClr val="accent2"/>
              </a:lnRef>
              <a:fillRef idx="1">
                <a:schemeClr val="lt1"/>
              </a:fillRef>
              <a:effectRef idx="0">
                <a:schemeClr val="accent2"/>
              </a:effectRef>
              <a:fontRef idx="minor">
                <a:schemeClr val="dk1"/>
              </a:fontRef>
            </p:style>
            <p:txBody>
              <a:bodyPr rtlCol="0" anchor="ctr"/>
              <a:lstStyle/>
              <a:p>
                <a:pPr algn="ctr" defTabSz="414838">
                  <a:defRPr/>
                </a:pPr>
                <a:r>
                  <a:rPr kumimoji="1" lang="ja-JP" altLang="en-US" sz="1600" dirty="0">
                    <a:solidFill>
                      <a:srgbClr val="000000"/>
                    </a:solidFill>
                    <a:latin typeface="メイリオ"/>
                    <a:ea typeface="メイリオ"/>
                  </a:rPr>
                  <a:t>瞳孔間距離</a:t>
                </a:r>
                <a:endParaRPr kumimoji="1" lang="en-US" altLang="ja-JP" sz="1600" dirty="0">
                  <a:solidFill>
                    <a:srgbClr val="000000"/>
                  </a:solidFill>
                  <a:latin typeface="メイリオ"/>
                  <a:ea typeface="メイリオ"/>
                </a:endParaRPr>
              </a:p>
            </p:txBody>
          </p:sp>
          <p:sp>
            <p:nvSpPr>
              <p:cNvPr id="10" name="楕円 9">
                <a:extLst>
                  <a:ext uri="{FF2B5EF4-FFF2-40B4-BE49-F238E27FC236}">
                    <a16:creationId xmlns:a16="http://schemas.microsoft.com/office/drawing/2014/main" id="{68A8F821-3B9C-4788-83BC-7CB7D7608CE0}"/>
                  </a:ext>
                </a:extLst>
              </p:cNvPr>
              <p:cNvSpPr/>
              <p:nvPr/>
            </p:nvSpPr>
            <p:spPr>
              <a:xfrm>
                <a:off x="783160" y="3026353"/>
                <a:ext cx="597973" cy="396000"/>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defTabSz="903101">
                  <a:defRPr/>
                </a:pPr>
                <a:endParaRPr kumimoji="1" lang="ja-JP" altLang="en-US" sz="1778">
                  <a:solidFill>
                    <a:prstClr val="black"/>
                  </a:solidFill>
                  <a:latin typeface="Calibri"/>
                  <a:ea typeface="ＭＳ Ｐゴシック" panose="020B0600070205080204" pitchFamily="50" charset="-128"/>
                </a:endParaRPr>
              </a:p>
            </p:txBody>
          </p:sp>
          <p:sp>
            <p:nvSpPr>
              <p:cNvPr id="11" name="楕円 10">
                <a:extLst>
                  <a:ext uri="{FF2B5EF4-FFF2-40B4-BE49-F238E27FC236}">
                    <a16:creationId xmlns:a16="http://schemas.microsoft.com/office/drawing/2014/main" id="{6130FA15-819D-4294-9111-F8F4BA14EE30}"/>
                  </a:ext>
                </a:extLst>
              </p:cNvPr>
              <p:cNvSpPr/>
              <p:nvPr/>
            </p:nvSpPr>
            <p:spPr>
              <a:xfrm>
                <a:off x="5528278" y="3026353"/>
                <a:ext cx="597973" cy="396000"/>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defTabSz="903101">
                  <a:defRPr/>
                </a:pPr>
                <a:endParaRPr kumimoji="1" lang="ja-JP" altLang="en-US" sz="1778">
                  <a:solidFill>
                    <a:prstClr val="black"/>
                  </a:solidFill>
                  <a:latin typeface="Calibri"/>
                  <a:ea typeface="ＭＳ Ｐゴシック" panose="020B0600070205080204" pitchFamily="50" charset="-128"/>
                </a:endParaRPr>
              </a:p>
            </p:txBody>
          </p:sp>
          <p:sp>
            <p:nvSpPr>
              <p:cNvPr id="12" name="楕円 11">
                <a:extLst>
                  <a:ext uri="{FF2B5EF4-FFF2-40B4-BE49-F238E27FC236}">
                    <a16:creationId xmlns:a16="http://schemas.microsoft.com/office/drawing/2014/main" id="{21548632-314F-4232-BCE8-322CCB3B5D05}"/>
                  </a:ext>
                </a:extLst>
              </p:cNvPr>
              <p:cNvSpPr/>
              <p:nvPr/>
            </p:nvSpPr>
            <p:spPr>
              <a:xfrm>
                <a:off x="3190352" y="2696461"/>
                <a:ext cx="492335" cy="324000"/>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defTabSz="903101">
                  <a:defRPr/>
                </a:pPr>
                <a:endParaRPr kumimoji="1" lang="ja-JP" altLang="en-US" sz="1778">
                  <a:solidFill>
                    <a:prstClr val="black"/>
                  </a:solidFill>
                  <a:latin typeface="Calibri"/>
                  <a:ea typeface="ＭＳ Ｐゴシック" panose="020B0600070205080204" pitchFamily="50" charset="-128"/>
                </a:endParaRPr>
              </a:p>
            </p:txBody>
          </p:sp>
          <p:sp>
            <p:nvSpPr>
              <p:cNvPr id="13" name="吹き出し: 線 12">
                <a:extLst>
                  <a:ext uri="{FF2B5EF4-FFF2-40B4-BE49-F238E27FC236}">
                    <a16:creationId xmlns:a16="http://schemas.microsoft.com/office/drawing/2014/main" id="{BCA2C156-F3BE-46A6-ABC7-7A3605FBD130}"/>
                  </a:ext>
                </a:extLst>
              </p:cNvPr>
              <p:cNvSpPr/>
              <p:nvPr/>
            </p:nvSpPr>
            <p:spPr>
              <a:xfrm>
                <a:off x="4892173" y="1866983"/>
                <a:ext cx="932141" cy="577013"/>
              </a:xfrm>
              <a:prstGeom prst="borderCallout1">
                <a:avLst>
                  <a:gd name="adj1" fmla="val 100105"/>
                  <a:gd name="adj2" fmla="val 48437"/>
                  <a:gd name="adj3" fmla="val 153472"/>
                  <a:gd name="adj4" fmla="val 78292"/>
                </a:avLst>
              </a:prstGeom>
              <a:ln w="38100">
                <a:headEnd type="none"/>
                <a:tailEnd type="triangle" w="lg" len="lg"/>
              </a:ln>
            </p:spPr>
            <p:style>
              <a:lnRef idx="2">
                <a:schemeClr val="accent4"/>
              </a:lnRef>
              <a:fillRef idx="1">
                <a:schemeClr val="lt1"/>
              </a:fillRef>
              <a:effectRef idx="0">
                <a:schemeClr val="accent4"/>
              </a:effectRef>
              <a:fontRef idx="minor">
                <a:schemeClr val="dk1"/>
              </a:fontRef>
            </p:style>
            <p:txBody>
              <a:bodyPr lIns="0" rIns="0" bIns="0" rtlCol="0" anchor="ctr"/>
              <a:lstStyle/>
              <a:p>
                <a:pPr algn="ctr" defTabSz="414838">
                  <a:defRPr/>
                </a:pPr>
                <a:r>
                  <a:rPr kumimoji="1" lang="ja-JP" altLang="en-US" sz="1452" dirty="0">
                    <a:solidFill>
                      <a:srgbClr val="000000"/>
                    </a:solidFill>
                    <a:latin typeface="メイリオ"/>
                    <a:ea typeface="メイリオ"/>
                  </a:rPr>
                  <a:t>瞳孔径</a:t>
                </a:r>
                <a:endParaRPr kumimoji="1" lang="en-US" altLang="ja-JP" sz="1452" dirty="0">
                  <a:solidFill>
                    <a:srgbClr val="000000"/>
                  </a:solidFill>
                  <a:latin typeface="メイリオ"/>
                  <a:ea typeface="メイリオ"/>
                </a:endParaRPr>
              </a:p>
            </p:txBody>
          </p:sp>
          <p:sp>
            <p:nvSpPr>
              <p:cNvPr id="14" name="楕円 13">
                <a:extLst>
                  <a:ext uri="{FF2B5EF4-FFF2-40B4-BE49-F238E27FC236}">
                    <a16:creationId xmlns:a16="http://schemas.microsoft.com/office/drawing/2014/main" id="{491A6988-8FC0-4D72-9216-C1ED46BC46AC}"/>
                  </a:ext>
                </a:extLst>
              </p:cNvPr>
              <p:cNvSpPr/>
              <p:nvPr/>
            </p:nvSpPr>
            <p:spPr>
              <a:xfrm>
                <a:off x="5578148" y="2689520"/>
                <a:ext cx="492335" cy="324000"/>
              </a:xfrm>
              <a:prstGeom prst="ellipse">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defTabSz="903101">
                  <a:defRPr/>
                </a:pPr>
                <a:endParaRPr kumimoji="1" lang="ja-JP" altLang="en-US" sz="1778">
                  <a:solidFill>
                    <a:prstClr val="black"/>
                  </a:solidFill>
                  <a:latin typeface="Calibri"/>
                  <a:ea typeface="ＭＳ Ｐゴシック" panose="020B0600070205080204" pitchFamily="50" charset="-128"/>
                </a:endParaRPr>
              </a:p>
            </p:txBody>
          </p:sp>
          <p:sp>
            <p:nvSpPr>
              <p:cNvPr id="15" name="楕円 14">
                <a:extLst>
                  <a:ext uri="{FF2B5EF4-FFF2-40B4-BE49-F238E27FC236}">
                    <a16:creationId xmlns:a16="http://schemas.microsoft.com/office/drawing/2014/main" id="{29332DF3-B047-4F2D-A66F-136D8DD3DCCD}"/>
                  </a:ext>
                </a:extLst>
              </p:cNvPr>
              <p:cNvSpPr/>
              <p:nvPr/>
            </p:nvSpPr>
            <p:spPr>
              <a:xfrm>
                <a:off x="835978" y="2696461"/>
                <a:ext cx="492335" cy="324000"/>
              </a:xfrm>
              <a:prstGeom prst="ellipse">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defTabSz="903101">
                  <a:defRPr/>
                </a:pPr>
                <a:endParaRPr kumimoji="1" lang="ja-JP" altLang="en-US" sz="1778">
                  <a:solidFill>
                    <a:prstClr val="black"/>
                  </a:solidFill>
                  <a:latin typeface="Calibri"/>
                  <a:ea typeface="ＭＳ Ｐゴシック" panose="020B0600070205080204" pitchFamily="50" charset="-128"/>
                </a:endParaRPr>
              </a:p>
            </p:txBody>
          </p:sp>
          <p:sp>
            <p:nvSpPr>
              <p:cNvPr id="16" name="テキスト ボックス 15">
                <a:extLst>
                  <a:ext uri="{FF2B5EF4-FFF2-40B4-BE49-F238E27FC236}">
                    <a16:creationId xmlns:a16="http://schemas.microsoft.com/office/drawing/2014/main" id="{4027FDA9-9890-4E21-A4EA-D94E9B0B6736}"/>
                  </a:ext>
                </a:extLst>
              </p:cNvPr>
              <p:cNvSpPr txBox="1"/>
              <p:nvPr/>
            </p:nvSpPr>
            <p:spPr>
              <a:xfrm>
                <a:off x="758979" y="4037244"/>
                <a:ext cx="646331" cy="369332"/>
              </a:xfrm>
              <a:prstGeom prst="rect">
                <a:avLst/>
              </a:prstGeom>
              <a:noFill/>
            </p:spPr>
            <p:txBody>
              <a:bodyPr wrap="none" rtlCol="0">
                <a:spAutoFit/>
              </a:bodyPr>
              <a:lstStyle/>
              <a:p>
                <a:pPr>
                  <a:defRPr/>
                </a:pPr>
                <a:r>
                  <a:rPr lang="ja-JP" altLang="en-US" sz="1800" dirty="0">
                    <a:solidFill>
                      <a:prstClr val="black"/>
                    </a:solidFill>
                    <a:latin typeface="+mn-ea"/>
                    <a:cs typeface="HG丸ｺﾞｼｯｸM-PRO"/>
                  </a:rPr>
                  <a:t>右眼</a:t>
                </a:r>
              </a:p>
            </p:txBody>
          </p:sp>
          <p:sp>
            <p:nvSpPr>
              <p:cNvPr id="17" name="テキスト ボックス 16">
                <a:extLst>
                  <a:ext uri="{FF2B5EF4-FFF2-40B4-BE49-F238E27FC236}">
                    <a16:creationId xmlns:a16="http://schemas.microsoft.com/office/drawing/2014/main" id="{24EFE9C6-835F-4855-BE1E-2B42A7A098BF}"/>
                  </a:ext>
                </a:extLst>
              </p:cNvPr>
              <p:cNvSpPr txBox="1"/>
              <p:nvPr/>
            </p:nvSpPr>
            <p:spPr>
              <a:xfrm>
                <a:off x="5392426" y="4036642"/>
                <a:ext cx="863777" cy="369332"/>
              </a:xfrm>
              <a:prstGeom prst="rect">
                <a:avLst/>
              </a:prstGeom>
              <a:noFill/>
            </p:spPr>
            <p:txBody>
              <a:bodyPr wrap="square" rtlCol="0">
                <a:spAutoFit/>
              </a:bodyPr>
              <a:lstStyle/>
              <a:p>
                <a:pPr algn="ctr">
                  <a:defRPr/>
                </a:pPr>
                <a:r>
                  <a:rPr lang="ja-JP" altLang="en-US" sz="1800" dirty="0">
                    <a:solidFill>
                      <a:prstClr val="black"/>
                    </a:solidFill>
                    <a:latin typeface="+mn-ea"/>
                    <a:cs typeface="HG丸ｺﾞｼｯｸM-PRO"/>
                  </a:rPr>
                  <a:t>左眼</a:t>
                </a:r>
              </a:p>
            </p:txBody>
          </p:sp>
          <p:sp>
            <p:nvSpPr>
              <p:cNvPr id="18" name="吹き出し: 線 17">
                <a:extLst>
                  <a:ext uri="{FF2B5EF4-FFF2-40B4-BE49-F238E27FC236}">
                    <a16:creationId xmlns:a16="http://schemas.microsoft.com/office/drawing/2014/main" id="{38D5BE4D-B8F9-442D-9BD3-B5430CA6C38D}"/>
                  </a:ext>
                </a:extLst>
              </p:cNvPr>
              <p:cNvSpPr/>
              <p:nvPr/>
            </p:nvSpPr>
            <p:spPr>
              <a:xfrm>
                <a:off x="1483734" y="4529273"/>
                <a:ext cx="481526" cy="564622"/>
              </a:xfrm>
              <a:prstGeom prst="borderCallout1">
                <a:avLst>
                  <a:gd name="adj1" fmla="val -1179"/>
                  <a:gd name="adj2" fmla="val 51351"/>
                  <a:gd name="adj3" fmla="val -54797"/>
                  <a:gd name="adj4" fmla="val 51051"/>
                </a:avLst>
              </a:prstGeom>
              <a:ln w="28575">
                <a:headEnd type="none"/>
                <a:tailEnd type="triangle" w="lg" len="lg"/>
              </a:ln>
            </p:spPr>
            <p:style>
              <a:lnRef idx="2">
                <a:schemeClr val="dk1"/>
              </a:lnRef>
              <a:fillRef idx="1">
                <a:schemeClr val="lt1"/>
              </a:fillRef>
              <a:effectRef idx="0">
                <a:schemeClr val="dk1"/>
              </a:effectRef>
              <a:fontRef idx="minor">
                <a:schemeClr val="dk1"/>
              </a:fontRef>
            </p:style>
            <p:txBody>
              <a:bodyPr lIns="0" rIns="0" bIns="0" rtlCol="0" anchor="ctr"/>
              <a:lstStyle/>
              <a:p>
                <a:pPr algn="ctr" defTabSz="457273">
                  <a:defRPr/>
                </a:pPr>
                <a:r>
                  <a:rPr lang="ja-JP" altLang="en-US" sz="1400" dirty="0">
                    <a:solidFill>
                      <a:srgbClr val="000000"/>
                    </a:solidFill>
                    <a:latin typeface="+mn-ea"/>
                  </a:rPr>
                  <a:t>球面度数</a:t>
                </a:r>
                <a:endParaRPr lang="en-US" altLang="ja-JP" sz="1400" dirty="0">
                  <a:solidFill>
                    <a:srgbClr val="000000"/>
                  </a:solidFill>
                  <a:latin typeface="+mn-ea"/>
                </a:endParaRPr>
              </a:p>
            </p:txBody>
          </p:sp>
          <p:sp>
            <p:nvSpPr>
              <p:cNvPr id="19" name="吹き出し: 線 18">
                <a:extLst>
                  <a:ext uri="{FF2B5EF4-FFF2-40B4-BE49-F238E27FC236}">
                    <a16:creationId xmlns:a16="http://schemas.microsoft.com/office/drawing/2014/main" id="{4E0A127E-62F3-4666-B1BD-8E44120BDEDA}"/>
                  </a:ext>
                </a:extLst>
              </p:cNvPr>
              <p:cNvSpPr/>
              <p:nvPr/>
            </p:nvSpPr>
            <p:spPr>
              <a:xfrm>
                <a:off x="2115968" y="4529273"/>
                <a:ext cx="481526" cy="564622"/>
              </a:xfrm>
              <a:prstGeom prst="borderCallout1">
                <a:avLst>
                  <a:gd name="adj1" fmla="val -1179"/>
                  <a:gd name="adj2" fmla="val 51351"/>
                  <a:gd name="adj3" fmla="val -54797"/>
                  <a:gd name="adj4" fmla="val 51051"/>
                </a:avLst>
              </a:prstGeom>
              <a:ln w="28575">
                <a:headEnd type="none"/>
                <a:tailEnd type="triangle" w="lg" len="lg"/>
              </a:ln>
            </p:spPr>
            <p:style>
              <a:lnRef idx="2">
                <a:schemeClr val="dk1"/>
              </a:lnRef>
              <a:fillRef idx="1">
                <a:schemeClr val="lt1"/>
              </a:fillRef>
              <a:effectRef idx="0">
                <a:schemeClr val="dk1"/>
              </a:effectRef>
              <a:fontRef idx="minor">
                <a:schemeClr val="dk1"/>
              </a:fontRef>
            </p:style>
            <p:txBody>
              <a:bodyPr lIns="0" rIns="0" bIns="0" rtlCol="0" anchor="ctr"/>
              <a:lstStyle/>
              <a:p>
                <a:pPr algn="ctr" defTabSz="457273">
                  <a:defRPr/>
                </a:pPr>
                <a:r>
                  <a:rPr lang="ja-JP" altLang="en-US" sz="1400" dirty="0">
                    <a:solidFill>
                      <a:srgbClr val="000000"/>
                    </a:solidFill>
                    <a:latin typeface="+mn-ea"/>
                  </a:rPr>
                  <a:t>円柱度数</a:t>
                </a:r>
                <a:endParaRPr lang="en-US" altLang="ja-JP" sz="1400" dirty="0">
                  <a:solidFill>
                    <a:srgbClr val="000000"/>
                  </a:solidFill>
                  <a:latin typeface="+mn-ea"/>
                </a:endParaRPr>
              </a:p>
            </p:txBody>
          </p:sp>
          <p:sp>
            <p:nvSpPr>
              <p:cNvPr id="20" name="吹き出し: 線 19">
                <a:extLst>
                  <a:ext uri="{FF2B5EF4-FFF2-40B4-BE49-F238E27FC236}">
                    <a16:creationId xmlns:a16="http://schemas.microsoft.com/office/drawing/2014/main" id="{1ACB35F8-3492-4335-B683-03234ED01A4B}"/>
                  </a:ext>
                </a:extLst>
              </p:cNvPr>
              <p:cNvSpPr/>
              <p:nvPr/>
            </p:nvSpPr>
            <p:spPr>
              <a:xfrm>
                <a:off x="2767299" y="4527312"/>
                <a:ext cx="481526" cy="564622"/>
              </a:xfrm>
              <a:prstGeom prst="borderCallout1">
                <a:avLst>
                  <a:gd name="adj1" fmla="val -1179"/>
                  <a:gd name="adj2" fmla="val 51351"/>
                  <a:gd name="adj3" fmla="val -54797"/>
                  <a:gd name="adj4" fmla="val 51051"/>
                </a:avLst>
              </a:prstGeom>
              <a:ln w="28575">
                <a:headEnd type="none"/>
                <a:tailEnd type="triangle" w="lg" len="lg"/>
              </a:ln>
            </p:spPr>
            <p:style>
              <a:lnRef idx="2">
                <a:schemeClr val="dk1"/>
              </a:lnRef>
              <a:fillRef idx="1">
                <a:schemeClr val="lt1"/>
              </a:fillRef>
              <a:effectRef idx="0">
                <a:schemeClr val="dk1"/>
              </a:effectRef>
              <a:fontRef idx="minor">
                <a:schemeClr val="dk1"/>
              </a:fontRef>
            </p:style>
            <p:txBody>
              <a:bodyPr lIns="0" rIns="0" bIns="0" rtlCol="0" anchor="ctr"/>
              <a:lstStyle/>
              <a:p>
                <a:pPr algn="ctr" defTabSz="457273">
                  <a:defRPr/>
                </a:pPr>
                <a:r>
                  <a:rPr lang="ja-JP" altLang="en-US" sz="1400" dirty="0">
                    <a:solidFill>
                      <a:srgbClr val="000000"/>
                    </a:solidFill>
                    <a:latin typeface="+mn-ea"/>
                  </a:rPr>
                  <a:t>軸</a:t>
                </a:r>
                <a:endParaRPr lang="en-US" altLang="ja-JP" sz="1400" dirty="0">
                  <a:solidFill>
                    <a:srgbClr val="000000"/>
                  </a:solidFill>
                  <a:latin typeface="+mn-ea"/>
                </a:endParaRPr>
              </a:p>
              <a:p>
                <a:pPr algn="ctr" defTabSz="457273">
                  <a:defRPr/>
                </a:pPr>
                <a:r>
                  <a:rPr lang="ja-JP" altLang="en-US" sz="1400" dirty="0">
                    <a:solidFill>
                      <a:srgbClr val="000000"/>
                    </a:solidFill>
                    <a:latin typeface="+mn-ea"/>
                  </a:rPr>
                  <a:t>角度</a:t>
                </a:r>
                <a:endParaRPr lang="en-US" altLang="ja-JP" sz="1400" dirty="0">
                  <a:solidFill>
                    <a:srgbClr val="000000"/>
                  </a:solidFill>
                  <a:latin typeface="+mn-ea"/>
                </a:endParaRPr>
              </a:p>
            </p:txBody>
          </p:sp>
        </p:grpSp>
        <p:sp>
          <p:nvSpPr>
            <p:cNvPr id="24" name="吹き出し: 線 23">
              <a:extLst>
                <a:ext uri="{FF2B5EF4-FFF2-40B4-BE49-F238E27FC236}">
                  <a16:creationId xmlns:a16="http://schemas.microsoft.com/office/drawing/2014/main" id="{5B69BD39-CF2E-637C-4876-93BD90C95EF8}"/>
                </a:ext>
              </a:extLst>
            </p:cNvPr>
            <p:cNvSpPr/>
            <p:nvPr/>
          </p:nvSpPr>
          <p:spPr>
            <a:xfrm>
              <a:off x="8669440" y="4465668"/>
              <a:ext cx="830488" cy="564622"/>
            </a:xfrm>
            <a:prstGeom prst="borderCallout1">
              <a:avLst>
                <a:gd name="adj1" fmla="val -1179"/>
                <a:gd name="adj2" fmla="val 51351"/>
                <a:gd name="adj3" fmla="val -132398"/>
                <a:gd name="adj4" fmla="val 98163"/>
              </a:avLst>
            </a:prstGeom>
            <a:ln w="28575">
              <a:headEnd type="none"/>
              <a:tailEnd type="triangle" w="lg" len="lg"/>
            </a:ln>
          </p:spPr>
          <p:style>
            <a:lnRef idx="2">
              <a:schemeClr val="dk1"/>
            </a:lnRef>
            <a:fillRef idx="1">
              <a:schemeClr val="lt1"/>
            </a:fillRef>
            <a:effectRef idx="0">
              <a:schemeClr val="dk1"/>
            </a:effectRef>
            <a:fontRef idx="minor">
              <a:schemeClr val="dk1"/>
            </a:fontRef>
          </p:style>
          <p:txBody>
            <a:bodyPr lIns="36000" rIns="36000" bIns="0" rtlCol="0" anchor="ctr"/>
            <a:lstStyle/>
            <a:p>
              <a:pPr algn="ctr" defTabSz="457273">
                <a:defRPr/>
              </a:pPr>
              <a:r>
                <a:rPr lang="ja-JP" altLang="en-US" sz="1400" dirty="0">
                  <a:solidFill>
                    <a:srgbClr val="000000"/>
                  </a:solidFill>
                  <a:latin typeface="+mn-ea"/>
                </a:rPr>
                <a:t>等価球面度数</a:t>
              </a:r>
              <a:endParaRPr lang="en-US" altLang="ja-JP" sz="1400" dirty="0">
                <a:solidFill>
                  <a:srgbClr val="000000"/>
                </a:solidFill>
                <a:latin typeface="+mn-ea"/>
              </a:endParaRPr>
            </a:p>
          </p:txBody>
        </p:sp>
      </p:grpSp>
    </p:spTree>
    <p:extLst>
      <p:ext uri="{BB962C8B-B14F-4D97-AF65-F5344CB8AC3E}">
        <p14:creationId xmlns:p14="http://schemas.microsoft.com/office/powerpoint/2010/main" val="119156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5C7FE8F-B49E-4106-9175-30AF59B03D26}"/>
              </a:ext>
            </a:extLst>
          </p:cNvPr>
          <p:cNvSpPr txBox="1"/>
          <p:nvPr/>
        </p:nvSpPr>
        <p:spPr>
          <a:xfrm>
            <a:off x="61666" y="198597"/>
            <a:ext cx="3030947" cy="6001643"/>
          </a:xfrm>
          <a:prstGeom prst="rect">
            <a:avLst/>
          </a:prstGeom>
          <a:noFill/>
        </p:spPr>
        <p:txBody>
          <a:bodyPr wrap="square" rtlCol="0">
            <a:spAutoFit/>
          </a:bodyPr>
          <a:lstStyle/>
          <a:p>
            <a:pPr marL="457200" indent="-457200">
              <a:buFont typeface="+mj-ea"/>
              <a:buAutoNum type="circleNumDbPlain"/>
            </a:pPr>
            <a:r>
              <a:rPr lang="ja-JP" altLang="en-US" sz="2400" dirty="0"/>
              <a:t>検査開始</a:t>
            </a:r>
            <a:endParaRPr lang="en-US" altLang="ja-JP" sz="2400" dirty="0"/>
          </a:p>
          <a:p>
            <a:pPr marL="457200" indent="-457200">
              <a:buFont typeface="+mj-ea"/>
              <a:buAutoNum type="circleNumDbPlain"/>
            </a:pPr>
            <a:endParaRPr lang="en-US" altLang="ja-JP" sz="2400" dirty="0"/>
          </a:p>
          <a:p>
            <a:pPr marL="457200" indent="-457200">
              <a:buFont typeface="+mj-ea"/>
              <a:buAutoNum type="circleNumDbPlain"/>
            </a:pPr>
            <a:endParaRPr lang="en-US" altLang="ja-JP" sz="2400" dirty="0"/>
          </a:p>
          <a:p>
            <a:pPr marL="457200" indent="-457200">
              <a:buFont typeface="+mj-ea"/>
              <a:buAutoNum type="circleNumDbPlain"/>
            </a:pPr>
            <a:endParaRPr lang="en-US" altLang="ja-JP" sz="2400" dirty="0"/>
          </a:p>
          <a:p>
            <a:pPr marL="457200" indent="-457200">
              <a:buFont typeface="+mj-ea"/>
              <a:buAutoNum type="circleNumDbPlain"/>
            </a:pPr>
            <a:endParaRPr lang="en-US" altLang="ja-JP" sz="2400" dirty="0"/>
          </a:p>
          <a:p>
            <a:pPr marL="457200" indent="-457200">
              <a:buFont typeface="+mj-ea"/>
              <a:buAutoNum type="circleNumDbPlain"/>
            </a:pPr>
            <a:endParaRPr lang="en-US" altLang="ja-JP" sz="2400" dirty="0"/>
          </a:p>
          <a:p>
            <a:pPr marL="457200" indent="-457200">
              <a:buFont typeface="+mj-ea"/>
              <a:buAutoNum type="circleNumDbPlain"/>
            </a:pPr>
            <a:endParaRPr lang="en-US" altLang="ja-JP" sz="2400" dirty="0"/>
          </a:p>
          <a:p>
            <a:pPr marL="457200" indent="-457200">
              <a:buFont typeface="+mj-ea"/>
              <a:buAutoNum type="circleNumDbPlain"/>
            </a:pPr>
            <a:r>
              <a:rPr lang="ja-JP" altLang="en-US" sz="2400" dirty="0"/>
              <a:t>両目の瞳に光の反射が映る</a:t>
            </a:r>
            <a:endParaRPr lang="en-US" altLang="ja-JP" sz="2400" dirty="0"/>
          </a:p>
          <a:p>
            <a:pPr marL="457200" indent="-457200">
              <a:buFont typeface="+mj-ea"/>
              <a:buAutoNum type="circleNumDbPlain"/>
            </a:pPr>
            <a:endParaRPr lang="en-US" altLang="ja-JP" sz="2400" dirty="0"/>
          </a:p>
          <a:p>
            <a:pPr marL="457200" indent="-457200">
              <a:buFont typeface="+mj-ea"/>
              <a:buAutoNum type="circleNumDbPlain"/>
            </a:pPr>
            <a:endParaRPr lang="en-US" altLang="ja-JP" sz="2400" dirty="0"/>
          </a:p>
          <a:p>
            <a:pPr marL="457200" indent="-457200">
              <a:buFont typeface="+mj-ea"/>
              <a:buAutoNum type="circleNumDbPlain"/>
            </a:pPr>
            <a:endParaRPr lang="en-US" altLang="ja-JP" sz="2400" dirty="0"/>
          </a:p>
          <a:p>
            <a:pPr marL="457200" indent="-457200">
              <a:buFont typeface="+mj-ea"/>
              <a:buAutoNum type="circleNumDbPlain"/>
            </a:pPr>
            <a:endParaRPr lang="en-US" altLang="ja-JP" sz="2400" dirty="0"/>
          </a:p>
          <a:p>
            <a:pPr marL="457200" indent="-457200">
              <a:buFont typeface="+mj-ea"/>
              <a:buAutoNum type="circleNumDbPlain"/>
            </a:pPr>
            <a:r>
              <a:rPr lang="ja-JP" altLang="en-US" sz="2400" dirty="0"/>
              <a:t>数秒から</a:t>
            </a:r>
            <a:r>
              <a:rPr lang="en-US" altLang="ja-JP" sz="2400" dirty="0"/>
              <a:t>10</a:t>
            </a:r>
            <a:r>
              <a:rPr lang="ja-JP" altLang="en-US" sz="2400" dirty="0"/>
              <a:t>数秒で検査が終了し自動判定</a:t>
            </a:r>
          </a:p>
        </p:txBody>
      </p:sp>
      <p:pic>
        <p:nvPicPr>
          <p:cNvPr id="15" name="図 14">
            <a:extLst>
              <a:ext uri="{FF2B5EF4-FFF2-40B4-BE49-F238E27FC236}">
                <a16:creationId xmlns:a16="http://schemas.microsoft.com/office/drawing/2014/main" id="{5B06F330-D534-47CC-98C1-BEC94DA33A33}"/>
              </a:ext>
            </a:extLst>
          </p:cNvPr>
          <p:cNvPicPr>
            <a:picLocks noChangeAspect="1"/>
          </p:cNvPicPr>
          <p:nvPr/>
        </p:nvPicPr>
        <p:blipFill rotWithShape="1">
          <a:blip r:embed="rId3"/>
          <a:srcRect l="7519" t="1" r="691" b="1"/>
          <a:stretch/>
        </p:blipFill>
        <p:spPr>
          <a:xfrm>
            <a:off x="551384" y="639579"/>
            <a:ext cx="1857463" cy="1311915"/>
          </a:xfrm>
          <a:prstGeom prst="rect">
            <a:avLst/>
          </a:prstGeom>
        </p:spPr>
      </p:pic>
      <p:sp>
        <p:nvSpPr>
          <p:cNvPr id="13" name="テキスト ボックス 12">
            <a:extLst>
              <a:ext uri="{FF2B5EF4-FFF2-40B4-BE49-F238E27FC236}">
                <a16:creationId xmlns:a16="http://schemas.microsoft.com/office/drawing/2014/main" id="{D0D6A8EE-87CA-402C-A702-F9C230D1F0D5}"/>
              </a:ext>
            </a:extLst>
          </p:cNvPr>
          <p:cNvSpPr txBox="1"/>
          <p:nvPr/>
        </p:nvSpPr>
        <p:spPr>
          <a:xfrm>
            <a:off x="123085" y="1986890"/>
            <a:ext cx="2785252" cy="584775"/>
          </a:xfrm>
          <a:prstGeom prst="rect">
            <a:avLst/>
          </a:prstGeom>
          <a:noFill/>
        </p:spPr>
        <p:txBody>
          <a:bodyPr wrap="square">
            <a:spAutoFit/>
          </a:bodyPr>
          <a:lstStyle/>
          <a:p>
            <a:r>
              <a:rPr lang="ja-JP" altLang="en-US" sz="1600" dirty="0"/>
              <a:t>「</a:t>
            </a:r>
            <a:r>
              <a:rPr lang="en-US" altLang="ja-JP" sz="1600" dirty="0"/>
              <a:t>3</a:t>
            </a:r>
            <a:r>
              <a:rPr lang="ja-JP" altLang="en-US" sz="1600" dirty="0"/>
              <a:t>歳～</a:t>
            </a:r>
            <a:r>
              <a:rPr lang="en-US" altLang="ja-JP" sz="1600" dirty="0"/>
              <a:t>5</a:t>
            </a:r>
            <a:r>
              <a:rPr lang="ja-JP" altLang="en-US" sz="1600" dirty="0"/>
              <a:t>歳」を選択し開始を押すと自動測定が始まる</a:t>
            </a:r>
          </a:p>
        </p:txBody>
      </p:sp>
      <p:sp>
        <p:nvSpPr>
          <p:cNvPr id="14" name="楕円 13">
            <a:extLst>
              <a:ext uri="{FF2B5EF4-FFF2-40B4-BE49-F238E27FC236}">
                <a16:creationId xmlns:a16="http://schemas.microsoft.com/office/drawing/2014/main" id="{18BD9189-938B-4D23-92C2-67159C54B1DF}"/>
              </a:ext>
            </a:extLst>
          </p:cNvPr>
          <p:cNvSpPr/>
          <p:nvPr/>
        </p:nvSpPr>
        <p:spPr>
          <a:xfrm>
            <a:off x="1768527" y="1700808"/>
            <a:ext cx="548517" cy="157437"/>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1" name="グループ化 10">
            <a:extLst>
              <a:ext uri="{FF2B5EF4-FFF2-40B4-BE49-F238E27FC236}">
                <a16:creationId xmlns:a16="http://schemas.microsoft.com/office/drawing/2014/main" id="{E91C59C9-9A52-47C3-9E03-56AB6B455E7F}"/>
              </a:ext>
            </a:extLst>
          </p:cNvPr>
          <p:cNvGrpSpPr/>
          <p:nvPr/>
        </p:nvGrpSpPr>
        <p:grpSpPr>
          <a:xfrm>
            <a:off x="2871630" y="367300"/>
            <a:ext cx="2796216" cy="6340354"/>
            <a:chOff x="2551524" y="671137"/>
            <a:chExt cx="2796216" cy="6340354"/>
          </a:xfrm>
        </p:grpSpPr>
        <p:pic>
          <p:nvPicPr>
            <p:cNvPr id="5" name="図 4" descr="携帯電話の画面を見ている男性&#10;&#10;中程度の精度で自動的に生成された説明">
              <a:extLst>
                <a:ext uri="{FF2B5EF4-FFF2-40B4-BE49-F238E27FC236}">
                  <a16:creationId xmlns:a16="http://schemas.microsoft.com/office/drawing/2014/main" id="{6465E19A-2C55-4478-A0E8-E154E9E70E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2487" y="671137"/>
              <a:ext cx="2785253" cy="1991606"/>
            </a:xfrm>
            <a:prstGeom prst="rect">
              <a:avLst/>
            </a:prstGeom>
          </p:spPr>
        </p:pic>
        <p:pic>
          <p:nvPicPr>
            <p:cNvPr id="7" name="図 6" descr="椅子に座っている男性&#10;&#10;低い精度で自動的に生成された説明">
              <a:extLst>
                <a:ext uri="{FF2B5EF4-FFF2-40B4-BE49-F238E27FC236}">
                  <a16:creationId xmlns:a16="http://schemas.microsoft.com/office/drawing/2014/main" id="{36117D55-6B8B-4125-BAAE-7B39CE8F8A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9269" y="2844441"/>
              <a:ext cx="2771691" cy="2030252"/>
            </a:xfrm>
            <a:prstGeom prst="rect">
              <a:avLst/>
            </a:prstGeom>
          </p:spPr>
        </p:pic>
        <p:pic>
          <p:nvPicPr>
            <p:cNvPr id="10" name="図 9" descr="ノートパソコンを使っている男性&#10;&#10;中程度の精度で自動的に生成された説明">
              <a:extLst>
                <a:ext uri="{FF2B5EF4-FFF2-40B4-BE49-F238E27FC236}">
                  <a16:creationId xmlns:a16="http://schemas.microsoft.com/office/drawing/2014/main" id="{F79C805F-8BE5-40D6-BC49-959C1571F1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1524" y="5003338"/>
              <a:ext cx="2771692" cy="2008153"/>
            </a:xfrm>
            <a:prstGeom prst="rect">
              <a:avLst/>
            </a:prstGeom>
          </p:spPr>
        </p:pic>
      </p:grpSp>
      <p:sp>
        <p:nvSpPr>
          <p:cNvPr id="18" name="テキスト ボックス 17">
            <a:extLst>
              <a:ext uri="{FF2B5EF4-FFF2-40B4-BE49-F238E27FC236}">
                <a16:creationId xmlns:a16="http://schemas.microsoft.com/office/drawing/2014/main" id="{5EAAF4F4-A544-90B8-8DB3-8427D4D29A02}"/>
              </a:ext>
            </a:extLst>
          </p:cNvPr>
          <p:cNvSpPr txBox="1"/>
          <p:nvPr/>
        </p:nvSpPr>
        <p:spPr>
          <a:xfrm>
            <a:off x="6226583" y="198597"/>
            <a:ext cx="2831512" cy="523220"/>
          </a:xfrm>
          <a:prstGeom prst="rect">
            <a:avLst/>
          </a:prstGeom>
          <a:noFill/>
        </p:spPr>
        <p:txBody>
          <a:bodyPr wrap="square" rtlCol="0">
            <a:spAutoFit/>
          </a:bodyPr>
          <a:lstStyle/>
          <a:p>
            <a:pPr algn="ctr"/>
            <a:r>
              <a:rPr lang="ja-JP" altLang="en-US" sz="2800" b="1" dirty="0">
                <a:solidFill>
                  <a:schemeClr val="accent1"/>
                </a:solidFill>
              </a:rPr>
              <a:t>異常なし</a:t>
            </a:r>
            <a:r>
              <a:rPr lang="ja-JP" altLang="en-US" sz="2800" dirty="0"/>
              <a:t>の場合</a:t>
            </a:r>
          </a:p>
        </p:txBody>
      </p:sp>
      <p:sp>
        <p:nvSpPr>
          <p:cNvPr id="20" name="正方形/長方形 19">
            <a:extLst>
              <a:ext uri="{FF2B5EF4-FFF2-40B4-BE49-F238E27FC236}">
                <a16:creationId xmlns:a16="http://schemas.microsoft.com/office/drawing/2014/main" id="{EA27F014-2F90-7F45-D1C1-2581D391ACE3}"/>
              </a:ext>
            </a:extLst>
          </p:cNvPr>
          <p:cNvSpPr/>
          <p:nvPr/>
        </p:nvSpPr>
        <p:spPr>
          <a:xfrm>
            <a:off x="9322791" y="1052736"/>
            <a:ext cx="2744634" cy="112431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lang="ja-JP" altLang="en-US" sz="2800" b="1" dirty="0"/>
              <a:t>スクリーニング</a:t>
            </a:r>
            <a:endParaRPr lang="en-US" altLang="ja-JP" sz="2800" b="1" dirty="0"/>
          </a:p>
          <a:p>
            <a:pPr algn="ctr"/>
            <a:r>
              <a:rPr lang="ja-JP" altLang="en-US" sz="2800" b="1" dirty="0"/>
              <a:t>完了</a:t>
            </a:r>
          </a:p>
        </p:txBody>
      </p:sp>
      <p:pic>
        <p:nvPicPr>
          <p:cNvPr id="22" name="図 21" descr="グラフィカル ユーザー インターフェイス&#10;&#10;自動的に生成された説明">
            <a:extLst>
              <a:ext uri="{FF2B5EF4-FFF2-40B4-BE49-F238E27FC236}">
                <a16:creationId xmlns:a16="http://schemas.microsoft.com/office/drawing/2014/main" id="{3086EF66-85C1-1DF4-A7C7-1823E231A9D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465" t="770" r="-3468" b="4894"/>
          <a:stretch/>
        </p:blipFill>
        <p:spPr>
          <a:xfrm>
            <a:off x="6085798" y="843119"/>
            <a:ext cx="3236993" cy="2030252"/>
          </a:xfrm>
          <a:prstGeom prst="rect">
            <a:avLst/>
          </a:prstGeom>
        </p:spPr>
      </p:pic>
      <p:sp>
        <p:nvSpPr>
          <p:cNvPr id="23" name="テキスト ボックス 22">
            <a:extLst>
              <a:ext uri="{FF2B5EF4-FFF2-40B4-BE49-F238E27FC236}">
                <a16:creationId xmlns:a16="http://schemas.microsoft.com/office/drawing/2014/main" id="{45E092B3-6302-F516-7CA0-CDA186ED833C}"/>
              </a:ext>
            </a:extLst>
          </p:cNvPr>
          <p:cNvSpPr txBox="1"/>
          <p:nvPr/>
        </p:nvSpPr>
        <p:spPr>
          <a:xfrm>
            <a:off x="6167307" y="3555730"/>
            <a:ext cx="2950064" cy="523220"/>
          </a:xfrm>
          <a:prstGeom prst="rect">
            <a:avLst/>
          </a:prstGeom>
          <a:noFill/>
        </p:spPr>
        <p:txBody>
          <a:bodyPr wrap="square" rtlCol="0">
            <a:spAutoFit/>
          </a:bodyPr>
          <a:lstStyle/>
          <a:p>
            <a:pPr algn="ctr"/>
            <a:r>
              <a:rPr lang="ja-JP" altLang="en-US" sz="2800" b="1" dirty="0">
                <a:solidFill>
                  <a:schemeClr val="accent2"/>
                </a:solidFill>
              </a:rPr>
              <a:t>異常判定</a:t>
            </a:r>
            <a:r>
              <a:rPr lang="ja-JP" altLang="en-US" sz="2800" dirty="0"/>
              <a:t>の場合</a:t>
            </a:r>
          </a:p>
        </p:txBody>
      </p:sp>
      <p:pic>
        <p:nvPicPr>
          <p:cNvPr id="24" name="図 23" descr="グラフィカル ユーザー インターフェイス, Web サイト&#10;&#10;自動的に生成された説明">
            <a:extLst>
              <a:ext uri="{FF2B5EF4-FFF2-40B4-BE49-F238E27FC236}">
                <a16:creationId xmlns:a16="http://schemas.microsoft.com/office/drawing/2014/main" id="{5FA11311-7DDA-C7C8-DDE3-15714DD8DF8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459" t="9331" r="8783" b="8943"/>
          <a:stretch/>
        </p:blipFill>
        <p:spPr>
          <a:xfrm>
            <a:off x="6059680" y="4290511"/>
            <a:ext cx="3187885" cy="1886655"/>
          </a:xfrm>
          <a:prstGeom prst="rect">
            <a:avLst/>
          </a:prstGeom>
        </p:spPr>
      </p:pic>
      <p:sp>
        <p:nvSpPr>
          <p:cNvPr id="25" name="正方形/長方形 24">
            <a:extLst>
              <a:ext uri="{FF2B5EF4-FFF2-40B4-BE49-F238E27FC236}">
                <a16:creationId xmlns:a16="http://schemas.microsoft.com/office/drawing/2014/main" id="{27ABDA09-79EB-F285-B922-57D9A386BF9C}"/>
              </a:ext>
            </a:extLst>
          </p:cNvPr>
          <p:cNvSpPr/>
          <p:nvPr/>
        </p:nvSpPr>
        <p:spPr>
          <a:xfrm>
            <a:off x="9361641" y="4517127"/>
            <a:ext cx="2744634" cy="143342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2800" b="1" dirty="0"/>
              <a:t>目の精密検査が推奨されます</a:t>
            </a:r>
          </a:p>
        </p:txBody>
      </p:sp>
      <p:cxnSp>
        <p:nvCxnSpPr>
          <p:cNvPr id="3" name="直線コネクタ 2">
            <a:extLst>
              <a:ext uri="{FF2B5EF4-FFF2-40B4-BE49-F238E27FC236}">
                <a16:creationId xmlns:a16="http://schemas.microsoft.com/office/drawing/2014/main" id="{1651A940-DBAE-BD2C-4E57-C1D62F652E0D}"/>
              </a:ext>
            </a:extLst>
          </p:cNvPr>
          <p:cNvCxnSpPr/>
          <p:nvPr/>
        </p:nvCxnSpPr>
        <p:spPr>
          <a:xfrm>
            <a:off x="5879976" y="111413"/>
            <a:ext cx="0" cy="6635174"/>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2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idx="4294967295"/>
          </p:nvPr>
        </p:nvSpPr>
        <p:spPr>
          <a:xfrm>
            <a:off x="2179227" y="193090"/>
            <a:ext cx="7833542" cy="792162"/>
          </a:xfrm>
        </p:spPr>
        <p:txBody>
          <a:bodyPr>
            <a:normAutofit/>
          </a:bodyPr>
          <a:lstStyle/>
          <a:p>
            <a:pPr>
              <a:defRPr/>
            </a:pPr>
            <a:r>
              <a:rPr lang="en-US" altLang="ja-JP" sz="3600" b="1" dirty="0">
                <a:solidFill>
                  <a:schemeClr val="tx2"/>
                </a:solidFill>
                <a:latin typeface="+mn-ea"/>
                <a:ea typeface="+mn-ea"/>
              </a:rPr>
              <a:t>SVS</a:t>
            </a:r>
            <a:r>
              <a:rPr lang="ja-JP" altLang="en-US" sz="3600" b="1" dirty="0">
                <a:solidFill>
                  <a:schemeClr val="tx2"/>
                </a:solidFill>
                <a:latin typeface="+mn-ea"/>
                <a:ea typeface="+mn-ea"/>
              </a:rPr>
              <a:t>の基準値</a:t>
            </a:r>
          </a:p>
        </p:txBody>
      </p:sp>
      <p:graphicFrame>
        <p:nvGraphicFramePr>
          <p:cNvPr id="2" name="表 1"/>
          <p:cNvGraphicFramePr>
            <a:graphicFrameLocks noGrp="1"/>
          </p:cNvGraphicFramePr>
          <p:nvPr>
            <p:extLst>
              <p:ext uri="{D42A27DB-BD31-4B8C-83A1-F6EECF244321}">
                <p14:modId xmlns:p14="http://schemas.microsoft.com/office/powerpoint/2010/main" val="2675227146"/>
              </p:ext>
            </p:extLst>
          </p:nvPr>
        </p:nvGraphicFramePr>
        <p:xfrm>
          <a:off x="803410" y="2122787"/>
          <a:ext cx="10585175" cy="3072541"/>
        </p:xfrm>
        <a:graphic>
          <a:graphicData uri="http://schemas.openxmlformats.org/drawingml/2006/table">
            <a:tbl>
              <a:tblPr>
                <a:tableStyleId>{69CF1AB2-1976-4502-BF36-3FF5EA218861}</a:tableStyleId>
              </a:tblPr>
              <a:tblGrid>
                <a:gridCol w="1476166">
                  <a:extLst>
                    <a:ext uri="{9D8B030D-6E8A-4147-A177-3AD203B41FA5}">
                      <a16:colId xmlns:a16="http://schemas.microsoft.com/office/drawing/2014/main" val="4109438742"/>
                    </a:ext>
                  </a:extLst>
                </a:gridCol>
                <a:gridCol w="792088">
                  <a:extLst>
                    <a:ext uri="{9D8B030D-6E8A-4147-A177-3AD203B41FA5}">
                      <a16:colId xmlns:a16="http://schemas.microsoft.com/office/drawing/2014/main" val="20001"/>
                    </a:ext>
                  </a:extLst>
                </a:gridCol>
                <a:gridCol w="1120947">
                  <a:extLst>
                    <a:ext uri="{9D8B030D-6E8A-4147-A177-3AD203B41FA5}">
                      <a16:colId xmlns:a16="http://schemas.microsoft.com/office/drawing/2014/main" val="20002"/>
                    </a:ext>
                  </a:extLst>
                </a:gridCol>
                <a:gridCol w="1120947">
                  <a:extLst>
                    <a:ext uri="{9D8B030D-6E8A-4147-A177-3AD203B41FA5}">
                      <a16:colId xmlns:a16="http://schemas.microsoft.com/office/drawing/2014/main" val="20003"/>
                    </a:ext>
                  </a:extLst>
                </a:gridCol>
                <a:gridCol w="1120947">
                  <a:extLst>
                    <a:ext uri="{9D8B030D-6E8A-4147-A177-3AD203B41FA5}">
                      <a16:colId xmlns:a16="http://schemas.microsoft.com/office/drawing/2014/main" val="20004"/>
                    </a:ext>
                  </a:extLst>
                </a:gridCol>
                <a:gridCol w="1120947">
                  <a:extLst>
                    <a:ext uri="{9D8B030D-6E8A-4147-A177-3AD203B41FA5}">
                      <a16:colId xmlns:a16="http://schemas.microsoft.com/office/drawing/2014/main" val="20005"/>
                    </a:ext>
                  </a:extLst>
                </a:gridCol>
                <a:gridCol w="1120947">
                  <a:extLst>
                    <a:ext uri="{9D8B030D-6E8A-4147-A177-3AD203B41FA5}">
                      <a16:colId xmlns:a16="http://schemas.microsoft.com/office/drawing/2014/main" val="20006"/>
                    </a:ext>
                  </a:extLst>
                </a:gridCol>
                <a:gridCol w="1120947">
                  <a:extLst>
                    <a:ext uri="{9D8B030D-6E8A-4147-A177-3AD203B41FA5}">
                      <a16:colId xmlns:a16="http://schemas.microsoft.com/office/drawing/2014/main" val="20007"/>
                    </a:ext>
                  </a:extLst>
                </a:gridCol>
                <a:gridCol w="530413">
                  <a:extLst>
                    <a:ext uri="{9D8B030D-6E8A-4147-A177-3AD203B41FA5}">
                      <a16:colId xmlns:a16="http://schemas.microsoft.com/office/drawing/2014/main" val="20008"/>
                    </a:ext>
                  </a:extLst>
                </a:gridCol>
                <a:gridCol w="530413">
                  <a:extLst>
                    <a:ext uri="{9D8B030D-6E8A-4147-A177-3AD203B41FA5}">
                      <a16:colId xmlns:a16="http://schemas.microsoft.com/office/drawing/2014/main" val="20009"/>
                    </a:ext>
                  </a:extLst>
                </a:gridCol>
                <a:gridCol w="530413">
                  <a:extLst>
                    <a:ext uri="{9D8B030D-6E8A-4147-A177-3AD203B41FA5}">
                      <a16:colId xmlns:a16="http://schemas.microsoft.com/office/drawing/2014/main" val="20010"/>
                    </a:ext>
                  </a:extLst>
                </a:gridCol>
              </a:tblGrid>
              <a:tr h="312262">
                <a:tc rowSpan="2">
                  <a:txBody>
                    <a:bodyPr/>
                    <a:lstStyle/>
                    <a:p>
                      <a:pPr algn="ctr">
                        <a:spcAft>
                          <a:spcPts val="0"/>
                        </a:spcAft>
                      </a:pPr>
                      <a:r>
                        <a:rPr lang="ja-JP" altLang="en-US" sz="1600" kern="100" dirty="0">
                          <a:solidFill>
                            <a:schemeClr val="tx1"/>
                          </a:solidFill>
                          <a:effectLst/>
                          <a:latin typeface="+mn-ea"/>
                          <a:ea typeface="+mn-ea"/>
                          <a:cs typeface="Times New Roman" panose="02020603050405020304" pitchFamily="18" charset="0"/>
                        </a:rPr>
                        <a:t>基準</a:t>
                      </a:r>
                      <a:endParaRPr lang="ja-JP" sz="1600" kern="100" dirty="0">
                        <a:solidFill>
                          <a:schemeClr val="tx1"/>
                        </a:solidFill>
                        <a:effectLst/>
                        <a:latin typeface="+mn-ea"/>
                        <a:ea typeface="+mn-ea"/>
                        <a:cs typeface="Times New Roman" panose="02020603050405020304" pitchFamily="18" charset="0"/>
                      </a:endParaRPr>
                    </a:p>
                  </a:txBody>
                  <a:tcPr marL="0" marR="0" marT="0" marB="0" anchor="ctr"/>
                </a:tc>
                <a:tc rowSpan="2">
                  <a:txBody>
                    <a:bodyPr/>
                    <a:lstStyle/>
                    <a:p>
                      <a:pPr algn="ctr">
                        <a:spcAft>
                          <a:spcPts val="0"/>
                        </a:spcAft>
                      </a:pPr>
                      <a:r>
                        <a:rPr lang="ja-JP" sz="1400" kern="100" dirty="0">
                          <a:solidFill>
                            <a:schemeClr val="tx1"/>
                          </a:solidFill>
                          <a:effectLst/>
                        </a:rPr>
                        <a:t>自動判定</a:t>
                      </a:r>
                    </a:p>
                    <a:p>
                      <a:pPr algn="ctr">
                        <a:spcAft>
                          <a:spcPts val="0"/>
                        </a:spcAft>
                      </a:pPr>
                      <a:r>
                        <a:rPr lang="ja-JP" sz="1400" kern="100" dirty="0">
                          <a:solidFill>
                            <a:schemeClr val="tx1"/>
                          </a:solidFill>
                          <a:effectLst/>
                        </a:rPr>
                        <a:t>の利用</a:t>
                      </a:r>
                      <a:endParaRPr lang="ja-JP" sz="1400" kern="100" dirty="0">
                        <a:solidFill>
                          <a:schemeClr val="tx1"/>
                        </a:solidFill>
                        <a:effectLst/>
                        <a:latin typeface="+mn-ea"/>
                        <a:ea typeface="+mn-ea"/>
                        <a:cs typeface="Times New Roman" panose="02020603050405020304" pitchFamily="18" charset="0"/>
                      </a:endParaRPr>
                    </a:p>
                  </a:txBody>
                  <a:tcPr marL="0" marR="0" marT="0" marB="0" anchor="ctr"/>
                </a:tc>
                <a:tc gridSpan="6">
                  <a:txBody>
                    <a:bodyPr/>
                    <a:lstStyle/>
                    <a:p>
                      <a:pPr algn="ctr">
                        <a:spcAft>
                          <a:spcPts val="0"/>
                        </a:spcAft>
                      </a:pPr>
                      <a:r>
                        <a:rPr lang="ja-JP" sz="1400" kern="100" dirty="0">
                          <a:effectLst/>
                        </a:rPr>
                        <a:t>屈折 （</a:t>
                      </a:r>
                      <a:r>
                        <a:rPr lang="en-US" sz="1400" kern="100" dirty="0">
                          <a:effectLst/>
                        </a:rPr>
                        <a:t>D: </a:t>
                      </a:r>
                      <a:r>
                        <a:rPr lang="ja-JP" sz="1400" kern="100" dirty="0">
                          <a:effectLst/>
                        </a:rPr>
                        <a:t>ジオプター）</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a:spcAft>
                          <a:spcPts val="0"/>
                        </a:spcAft>
                      </a:pPr>
                      <a:r>
                        <a:rPr lang="ja-JP" sz="1400" kern="100" dirty="0">
                          <a:effectLst/>
                        </a:rPr>
                        <a:t>斜視 （度）</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893334">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600" kern="100" dirty="0">
                          <a:solidFill>
                            <a:schemeClr val="tx1"/>
                          </a:solidFill>
                          <a:effectLst/>
                        </a:rPr>
                        <a:t>遠視</a:t>
                      </a:r>
                    </a:p>
                    <a:p>
                      <a:pPr algn="ctr">
                        <a:spcAft>
                          <a:spcPts val="0"/>
                        </a:spcAft>
                      </a:pPr>
                      <a:r>
                        <a:rPr lang="ja-JP" sz="1400" kern="100" dirty="0">
                          <a:solidFill>
                            <a:schemeClr val="tx1"/>
                          </a:solidFill>
                          <a:effectLst/>
                        </a:rPr>
                        <a:t>等価球面度数</a:t>
                      </a:r>
                      <a:endParaRPr lang="ja-JP" sz="1400" kern="100" dirty="0">
                        <a:solidFill>
                          <a:schemeClr val="tx1"/>
                        </a:solidFill>
                        <a:effectLst/>
                        <a:latin typeface="+mn-ea"/>
                        <a:ea typeface="+mn-ea"/>
                        <a:cs typeface="Times New Roman" panose="02020603050405020304" pitchFamily="18" charset="0"/>
                      </a:endParaRPr>
                    </a:p>
                  </a:txBody>
                  <a:tcPr marL="9525" marR="9525" marT="9525" marB="0" anchor="ctr"/>
                </a:tc>
                <a:tc>
                  <a:txBody>
                    <a:bodyPr/>
                    <a:lstStyle/>
                    <a:p>
                      <a:pPr algn="ctr">
                        <a:spcAft>
                          <a:spcPts val="0"/>
                        </a:spcAft>
                      </a:pPr>
                      <a:r>
                        <a:rPr lang="ja-JP" sz="1600" kern="100" dirty="0">
                          <a:solidFill>
                            <a:schemeClr val="tx1"/>
                          </a:solidFill>
                          <a:effectLst/>
                        </a:rPr>
                        <a:t>近視</a:t>
                      </a:r>
                    </a:p>
                    <a:p>
                      <a:pPr algn="ctr">
                        <a:spcAft>
                          <a:spcPts val="0"/>
                        </a:spcAft>
                      </a:pPr>
                      <a:r>
                        <a:rPr lang="ja-JP" sz="1400" kern="100" dirty="0">
                          <a:solidFill>
                            <a:schemeClr val="tx1"/>
                          </a:solidFill>
                          <a:effectLst/>
                        </a:rPr>
                        <a:t>等価球面度数</a:t>
                      </a:r>
                      <a:endParaRPr lang="ja-JP" sz="1400" kern="100" dirty="0">
                        <a:solidFill>
                          <a:schemeClr val="tx1"/>
                        </a:solidFill>
                        <a:effectLst/>
                        <a:latin typeface="+mn-ea"/>
                        <a:ea typeface="+mn-ea"/>
                        <a:cs typeface="Times New Roman" panose="02020603050405020304" pitchFamily="18" charset="0"/>
                      </a:endParaRPr>
                    </a:p>
                  </a:txBody>
                  <a:tcPr marL="9525" marR="9525" marT="9525" marB="0" anchor="ctr"/>
                </a:tc>
                <a:tc>
                  <a:txBody>
                    <a:bodyPr/>
                    <a:lstStyle/>
                    <a:p>
                      <a:pPr algn="ctr">
                        <a:spcAft>
                          <a:spcPts val="0"/>
                        </a:spcAft>
                      </a:pPr>
                      <a:r>
                        <a:rPr lang="ja-JP" sz="1600" kern="100" dirty="0">
                          <a:solidFill>
                            <a:schemeClr val="tx1"/>
                          </a:solidFill>
                          <a:effectLst/>
                        </a:rPr>
                        <a:t>遠視</a:t>
                      </a:r>
                    </a:p>
                    <a:p>
                      <a:pPr algn="ctr">
                        <a:spcAft>
                          <a:spcPts val="0"/>
                        </a:spcAft>
                      </a:pPr>
                      <a:r>
                        <a:rPr lang="ja-JP" sz="1400" kern="100" dirty="0">
                          <a:solidFill>
                            <a:schemeClr val="tx1"/>
                          </a:solidFill>
                          <a:effectLst/>
                        </a:rPr>
                        <a:t>球面度数</a:t>
                      </a:r>
                      <a:endParaRPr lang="ja-JP" sz="1400" kern="100" dirty="0">
                        <a:solidFill>
                          <a:schemeClr val="tx1"/>
                        </a:solidFill>
                        <a:effectLst/>
                        <a:latin typeface="+mn-ea"/>
                        <a:ea typeface="+mn-ea"/>
                        <a:cs typeface="Times New Roman" panose="02020603050405020304" pitchFamily="18" charset="0"/>
                      </a:endParaRPr>
                    </a:p>
                  </a:txBody>
                  <a:tcPr marL="9525" marR="9525" marT="9525" marB="0" anchor="ctr"/>
                </a:tc>
                <a:tc>
                  <a:txBody>
                    <a:bodyPr/>
                    <a:lstStyle/>
                    <a:p>
                      <a:pPr algn="ctr">
                        <a:spcAft>
                          <a:spcPts val="0"/>
                        </a:spcAft>
                      </a:pPr>
                      <a:r>
                        <a:rPr lang="ja-JP" sz="1600" kern="100" dirty="0">
                          <a:solidFill>
                            <a:schemeClr val="tx1"/>
                          </a:solidFill>
                          <a:effectLst/>
                        </a:rPr>
                        <a:t>近視</a:t>
                      </a:r>
                    </a:p>
                    <a:p>
                      <a:pPr algn="ctr">
                        <a:spcAft>
                          <a:spcPts val="0"/>
                        </a:spcAft>
                      </a:pPr>
                      <a:r>
                        <a:rPr lang="ja-JP" sz="1400" kern="100" dirty="0">
                          <a:solidFill>
                            <a:schemeClr val="tx1"/>
                          </a:solidFill>
                          <a:effectLst/>
                        </a:rPr>
                        <a:t>球面度数</a:t>
                      </a:r>
                      <a:endParaRPr lang="ja-JP" sz="1400" kern="100" dirty="0">
                        <a:solidFill>
                          <a:schemeClr val="tx1"/>
                        </a:solidFill>
                        <a:effectLst/>
                        <a:latin typeface="+mn-ea"/>
                        <a:ea typeface="+mn-ea"/>
                        <a:cs typeface="Times New Roman" panose="02020603050405020304" pitchFamily="18" charset="0"/>
                      </a:endParaRPr>
                    </a:p>
                  </a:txBody>
                  <a:tcPr marL="9525" marR="9525" marT="9525" marB="0" anchor="ctr"/>
                </a:tc>
                <a:tc>
                  <a:txBody>
                    <a:bodyPr/>
                    <a:lstStyle/>
                    <a:p>
                      <a:pPr algn="ctr">
                        <a:spcAft>
                          <a:spcPts val="0"/>
                        </a:spcAft>
                      </a:pPr>
                      <a:r>
                        <a:rPr lang="ja-JP" sz="1400" kern="100" dirty="0">
                          <a:solidFill>
                            <a:schemeClr val="tx1"/>
                          </a:solidFill>
                          <a:effectLst/>
                        </a:rPr>
                        <a:t>乱視</a:t>
                      </a:r>
                      <a:endParaRPr lang="ja-JP" sz="1400" kern="100" dirty="0">
                        <a:solidFill>
                          <a:schemeClr val="tx1"/>
                        </a:solidFill>
                        <a:effectLst/>
                        <a:latin typeface="+mn-ea"/>
                        <a:ea typeface="+mn-ea"/>
                        <a:cs typeface="Times New Roman" panose="02020603050405020304" pitchFamily="18" charset="0"/>
                      </a:endParaRPr>
                    </a:p>
                  </a:txBody>
                  <a:tcPr marL="9525" marR="9525" marT="9525" marB="0" anchor="ctr"/>
                </a:tc>
                <a:tc>
                  <a:txBody>
                    <a:bodyPr/>
                    <a:lstStyle/>
                    <a:p>
                      <a:pPr algn="ctr">
                        <a:spcAft>
                          <a:spcPts val="0"/>
                        </a:spcAft>
                      </a:pPr>
                      <a:r>
                        <a:rPr lang="ja-JP" sz="1400" kern="100" dirty="0">
                          <a:solidFill>
                            <a:schemeClr val="tx1"/>
                          </a:solidFill>
                          <a:effectLst/>
                        </a:rPr>
                        <a:t>不同視</a:t>
                      </a:r>
                      <a:endParaRPr lang="ja-JP" sz="1400" kern="100" dirty="0">
                        <a:solidFill>
                          <a:schemeClr val="tx1"/>
                        </a:solidFill>
                        <a:effectLst/>
                        <a:latin typeface="+mn-ea"/>
                        <a:ea typeface="+mn-ea"/>
                        <a:cs typeface="Times New Roman" panose="02020603050405020304" pitchFamily="18" charset="0"/>
                      </a:endParaRPr>
                    </a:p>
                  </a:txBody>
                  <a:tcPr marL="9525" marR="9525" marT="9525" marB="0" anchor="ctr"/>
                </a:tc>
                <a:tc>
                  <a:txBody>
                    <a:bodyPr/>
                    <a:lstStyle/>
                    <a:p>
                      <a:pPr algn="ctr">
                        <a:spcAft>
                          <a:spcPts val="0"/>
                        </a:spcAft>
                      </a:pPr>
                      <a:r>
                        <a:rPr lang="ja-JP" sz="1400" kern="100" dirty="0">
                          <a:solidFill>
                            <a:schemeClr val="tx1"/>
                          </a:solidFill>
                          <a:effectLst/>
                        </a:rPr>
                        <a:t>垂直</a:t>
                      </a:r>
                    </a:p>
                    <a:p>
                      <a:pPr algn="ctr">
                        <a:spcAft>
                          <a:spcPts val="0"/>
                        </a:spcAft>
                      </a:pPr>
                      <a:r>
                        <a:rPr lang="ja-JP" sz="1400" kern="100" dirty="0">
                          <a:solidFill>
                            <a:schemeClr val="tx1"/>
                          </a:solidFill>
                          <a:effectLst/>
                        </a:rPr>
                        <a:t>方向</a:t>
                      </a:r>
                      <a:endParaRPr lang="ja-JP" sz="1400" kern="100" dirty="0">
                        <a:solidFill>
                          <a:schemeClr val="tx1"/>
                        </a:solidFill>
                        <a:effectLst/>
                        <a:latin typeface="+mn-ea"/>
                        <a:ea typeface="+mn-ea"/>
                        <a:cs typeface="Times New Roman" panose="02020603050405020304" pitchFamily="18" charset="0"/>
                      </a:endParaRPr>
                    </a:p>
                  </a:txBody>
                  <a:tcPr marL="9525" marR="9525" marT="9525" marB="0" anchor="ctr"/>
                </a:tc>
                <a:tc>
                  <a:txBody>
                    <a:bodyPr/>
                    <a:lstStyle/>
                    <a:p>
                      <a:pPr algn="ctr">
                        <a:spcAft>
                          <a:spcPts val="0"/>
                        </a:spcAft>
                      </a:pPr>
                      <a:r>
                        <a:rPr lang="ja-JP" sz="1400" kern="100" dirty="0">
                          <a:solidFill>
                            <a:schemeClr val="tx1"/>
                          </a:solidFill>
                          <a:effectLst/>
                        </a:rPr>
                        <a:t>内側方向</a:t>
                      </a:r>
                      <a:endParaRPr lang="ja-JP" sz="1400" kern="100" dirty="0">
                        <a:solidFill>
                          <a:schemeClr val="tx1"/>
                        </a:solidFill>
                        <a:effectLst/>
                        <a:latin typeface="+mn-ea"/>
                        <a:ea typeface="+mn-ea"/>
                        <a:cs typeface="Times New Roman" panose="02020603050405020304" pitchFamily="18" charset="0"/>
                      </a:endParaRPr>
                    </a:p>
                  </a:txBody>
                  <a:tcPr marL="9525" marR="9525" marT="9525" marB="0" anchor="ctr"/>
                </a:tc>
                <a:tc>
                  <a:txBody>
                    <a:bodyPr/>
                    <a:lstStyle/>
                    <a:p>
                      <a:pPr algn="ctr">
                        <a:spcAft>
                          <a:spcPts val="0"/>
                        </a:spcAft>
                      </a:pPr>
                      <a:r>
                        <a:rPr lang="ja-JP" sz="1400" kern="100" dirty="0">
                          <a:solidFill>
                            <a:schemeClr val="tx1"/>
                          </a:solidFill>
                          <a:effectLst/>
                        </a:rPr>
                        <a:t>外側</a:t>
                      </a:r>
                    </a:p>
                    <a:p>
                      <a:pPr algn="ctr">
                        <a:spcAft>
                          <a:spcPts val="0"/>
                        </a:spcAft>
                      </a:pPr>
                      <a:r>
                        <a:rPr lang="ja-JP" sz="1400" kern="100" dirty="0">
                          <a:solidFill>
                            <a:schemeClr val="tx1"/>
                          </a:solidFill>
                          <a:effectLst/>
                        </a:rPr>
                        <a:t>方向</a:t>
                      </a:r>
                      <a:endParaRPr lang="ja-JP" sz="1400" kern="100" dirty="0">
                        <a:solidFill>
                          <a:schemeClr val="tx1"/>
                        </a:solidFill>
                        <a:effectLst/>
                        <a:latin typeface="+mn-ea"/>
                        <a:ea typeface="+mn-ea"/>
                        <a:cs typeface="Times New Roman" panose="02020603050405020304" pitchFamily="18" charset="0"/>
                      </a:endParaRPr>
                    </a:p>
                  </a:txBody>
                  <a:tcPr marL="9525" marR="9525" marT="9525" marB="0" anchor="ctr"/>
                </a:tc>
                <a:extLst>
                  <a:ext uri="{0D108BD9-81ED-4DB2-BD59-A6C34878D82A}">
                    <a16:rowId xmlns:a16="http://schemas.microsoft.com/office/drawing/2014/main" val="10001"/>
                  </a:ext>
                </a:extLst>
              </a:tr>
              <a:tr h="622315">
                <a:tc>
                  <a:txBody>
                    <a:bodyPr/>
                    <a:lstStyle/>
                    <a:p>
                      <a:pPr algn="ctr">
                        <a:spcAft>
                          <a:spcPts val="0"/>
                        </a:spcAft>
                      </a:pPr>
                      <a:r>
                        <a:rPr lang="ja-JP" altLang="en-US" sz="1600" kern="100" dirty="0">
                          <a:solidFill>
                            <a:schemeClr val="tx1"/>
                          </a:solidFill>
                          <a:effectLst/>
                          <a:latin typeface="+mn-ea"/>
                          <a:ea typeface="+mn-ea"/>
                          <a:cs typeface="Times New Roman" panose="02020603050405020304" pitchFamily="18" charset="0"/>
                        </a:rPr>
                        <a:t>現行基準</a:t>
                      </a:r>
                      <a:endParaRPr lang="ja-JP" sz="1600" kern="100" dirty="0">
                        <a:solidFill>
                          <a:schemeClr val="tx1"/>
                        </a:solidFill>
                        <a:effectLst/>
                        <a:latin typeface="+mn-ea"/>
                        <a:ea typeface="+mn-ea"/>
                        <a:cs typeface="Times New Roman" panose="02020603050405020304" pitchFamily="18" charset="0"/>
                      </a:endParaRPr>
                    </a:p>
                  </a:txBody>
                  <a:tcPr marL="0" marR="0" marT="0" marB="0" anchor="ctr"/>
                </a:tc>
                <a:tc>
                  <a:txBody>
                    <a:bodyPr/>
                    <a:lstStyle/>
                    <a:p>
                      <a:pPr algn="ctr">
                        <a:spcAft>
                          <a:spcPts val="0"/>
                        </a:spcAft>
                      </a:pPr>
                      <a:r>
                        <a:rPr lang="ja-JP" sz="1600" kern="100" dirty="0">
                          <a:solidFill>
                            <a:schemeClr val="tx1"/>
                          </a:solidFill>
                          <a:effectLst/>
                        </a:rPr>
                        <a:t>可能</a:t>
                      </a:r>
                      <a:endParaRPr lang="ja-JP" sz="1600" kern="100" dirty="0">
                        <a:solidFill>
                          <a:schemeClr val="tx1"/>
                        </a:solidFill>
                        <a:effectLst/>
                        <a:latin typeface="+mn-ea"/>
                        <a:ea typeface="+mn-ea"/>
                        <a:cs typeface="Times New Roman" panose="02020603050405020304" pitchFamily="18" charset="0"/>
                      </a:endParaRPr>
                    </a:p>
                  </a:txBody>
                  <a:tcPr marL="0" marR="0" marT="0" marB="0" anchor="ctr"/>
                </a:tc>
                <a:tc>
                  <a:txBody>
                    <a:bodyPr/>
                    <a:lstStyle/>
                    <a:p>
                      <a:pPr algn="ctr">
                        <a:spcAft>
                          <a:spcPts val="0"/>
                        </a:spcAft>
                      </a:pPr>
                      <a:r>
                        <a:rPr lang="en-US" altLang="ja-JP" sz="2000" kern="100" dirty="0">
                          <a:solidFill>
                            <a:schemeClr val="tx1"/>
                          </a:solidFill>
                          <a:effectLst/>
                        </a:rPr>
                        <a:t>+</a:t>
                      </a:r>
                      <a:r>
                        <a:rPr lang="en-US" sz="2000" kern="100" dirty="0">
                          <a:solidFill>
                            <a:schemeClr val="tx1"/>
                          </a:solidFill>
                          <a:effectLst/>
                        </a:rPr>
                        <a:t>2.50</a:t>
                      </a:r>
                      <a:endParaRPr lang="ja-JP" sz="1600" kern="100" dirty="0">
                        <a:solidFill>
                          <a:schemeClr val="tx1"/>
                        </a:solidFill>
                        <a:effectLst/>
                        <a:latin typeface="+mn-ea"/>
                        <a:ea typeface="+mn-ea"/>
                        <a:cs typeface="Times New Roman" panose="02020603050405020304" pitchFamily="18" charset="0"/>
                      </a:endParaRPr>
                    </a:p>
                  </a:txBody>
                  <a:tcPr marL="9525" marR="9525" marT="9525" marB="0" anchor="ctr"/>
                </a:tc>
                <a:tc>
                  <a:txBody>
                    <a:bodyPr/>
                    <a:lstStyle/>
                    <a:p>
                      <a:pPr algn="ctr">
                        <a:spcAft>
                          <a:spcPts val="0"/>
                        </a:spcAft>
                      </a:pPr>
                      <a:r>
                        <a:rPr lang="en-US" altLang="ja-JP" sz="2000" kern="100" dirty="0">
                          <a:solidFill>
                            <a:schemeClr val="tx1"/>
                          </a:solidFill>
                          <a:effectLst/>
                        </a:rPr>
                        <a:t>-</a:t>
                      </a:r>
                      <a:r>
                        <a:rPr lang="en-US" sz="2000" kern="100" dirty="0">
                          <a:solidFill>
                            <a:schemeClr val="tx1"/>
                          </a:solidFill>
                          <a:effectLst/>
                        </a:rPr>
                        <a:t>1.25</a:t>
                      </a:r>
                      <a:endParaRPr lang="ja-JP" sz="1600" kern="100" dirty="0">
                        <a:solidFill>
                          <a:schemeClr val="tx1"/>
                        </a:solidFill>
                        <a:effectLst/>
                        <a:latin typeface="+mn-ea"/>
                        <a:ea typeface="+mn-ea"/>
                        <a:cs typeface="Times New Roman" panose="02020603050405020304" pitchFamily="18" charset="0"/>
                      </a:endParaRPr>
                    </a:p>
                  </a:txBody>
                  <a:tcPr marL="9525" marR="9525" marT="9525" marB="0" anchor="ctr"/>
                </a:tc>
                <a:tc>
                  <a:txBody>
                    <a:bodyPr/>
                    <a:lstStyle/>
                    <a:p>
                      <a:pPr algn="ctr">
                        <a:spcAft>
                          <a:spcPts val="0"/>
                        </a:spcAft>
                      </a:pPr>
                      <a:r>
                        <a:rPr lang="en-US" sz="2000" kern="100" dirty="0">
                          <a:solidFill>
                            <a:schemeClr val="tx1"/>
                          </a:solidFill>
                          <a:effectLst/>
                        </a:rPr>
                        <a:t>-</a:t>
                      </a:r>
                      <a:endParaRPr lang="ja-JP" sz="1600" kern="100" dirty="0">
                        <a:solidFill>
                          <a:schemeClr val="tx1"/>
                        </a:solidFill>
                        <a:effectLst/>
                        <a:latin typeface="+mn-ea"/>
                        <a:ea typeface="+mn-ea"/>
                        <a:cs typeface="Times New Roman" panose="02020603050405020304" pitchFamily="18" charset="0"/>
                      </a:endParaRPr>
                    </a:p>
                  </a:txBody>
                  <a:tcPr marL="9525" marR="9525" marT="9525" marB="0" anchor="ctr"/>
                </a:tc>
                <a:tc>
                  <a:txBody>
                    <a:bodyPr/>
                    <a:lstStyle/>
                    <a:p>
                      <a:pPr algn="ctr">
                        <a:spcAft>
                          <a:spcPts val="0"/>
                        </a:spcAft>
                      </a:pPr>
                      <a:r>
                        <a:rPr lang="en-US" sz="2000" kern="100" dirty="0">
                          <a:solidFill>
                            <a:schemeClr val="tx1"/>
                          </a:solidFill>
                          <a:effectLst/>
                        </a:rPr>
                        <a:t>-</a:t>
                      </a:r>
                      <a:endParaRPr lang="ja-JP" sz="1600" kern="100" dirty="0">
                        <a:solidFill>
                          <a:schemeClr val="tx1"/>
                        </a:solidFill>
                        <a:effectLst/>
                        <a:latin typeface="+mn-ea"/>
                        <a:ea typeface="+mn-ea"/>
                        <a:cs typeface="Times New Roman" panose="02020603050405020304" pitchFamily="18" charset="0"/>
                      </a:endParaRPr>
                    </a:p>
                  </a:txBody>
                  <a:tcPr marL="9525" marR="9525" marT="9525" marB="0" anchor="ctr"/>
                </a:tc>
                <a:tc>
                  <a:txBody>
                    <a:bodyPr/>
                    <a:lstStyle/>
                    <a:p>
                      <a:pPr algn="ctr">
                        <a:spcAft>
                          <a:spcPts val="0"/>
                        </a:spcAft>
                      </a:pPr>
                      <a:r>
                        <a:rPr lang="en-US" altLang="ja-JP" sz="2000" kern="100" dirty="0">
                          <a:solidFill>
                            <a:schemeClr val="tx1"/>
                          </a:solidFill>
                          <a:effectLst/>
                        </a:rPr>
                        <a:t>-</a:t>
                      </a:r>
                      <a:r>
                        <a:rPr lang="en-US" sz="2000" kern="100" dirty="0">
                          <a:solidFill>
                            <a:schemeClr val="tx1"/>
                          </a:solidFill>
                          <a:effectLst/>
                        </a:rPr>
                        <a:t>1.75</a:t>
                      </a:r>
                      <a:endParaRPr lang="ja-JP" sz="1600" kern="100" dirty="0">
                        <a:solidFill>
                          <a:schemeClr val="tx1"/>
                        </a:solidFill>
                        <a:effectLst/>
                        <a:latin typeface="+mn-ea"/>
                        <a:ea typeface="+mn-ea"/>
                        <a:cs typeface="Times New Roman" panose="02020603050405020304" pitchFamily="18" charset="0"/>
                      </a:endParaRPr>
                    </a:p>
                  </a:txBody>
                  <a:tcPr marL="9525" marR="9525" marT="9525" marB="0" anchor="ctr"/>
                </a:tc>
                <a:tc>
                  <a:txBody>
                    <a:bodyPr/>
                    <a:lstStyle/>
                    <a:p>
                      <a:pPr algn="ctr">
                        <a:spcAft>
                          <a:spcPts val="0"/>
                        </a:spcAft>
                      </a:pPr>
                      <a:r>
                        <a:rPr lang="en-US" sz="2000" kern="100" dirty="0">
                          <a:solidFill>
                            <a:schemeClr val="tx1"/>
                          </a:solidFill>
                          <a:effectLst/>
                        </a:rPr>
                        <a:t>1.00</a:t>
                      </a:r>
                      <a:endParaRPr lang="ja-JP" sz="1600" kern="100" dirty="0">
                        <a:solidFill>
                          <a:schemeClr val="tx1"/>
                        </a:solidFill>
                        <a:effectLst/>
                        <a:latin typeface="+mn-ea"/>
                        <a:ea typeface="+mn-ea"/>
                        <a:cs typeface="Times New Roman" panose="02020603050405020304" pitchFamily="18" charset="0"/>
                      </a:endParaRPr>
                    </a:p>
                  </a:txBody>
                  <a:tcPr marL="9525" marR="9525" marT="9525" marB="0" anchor="ctr"/>
                </a:tc>
                <a:tc>
                  <a:txBody>
                    <a:bodyPr/>
                    <a:lstStyle/>
                    <a:p>
                      <a:pPr algn="ctr">
                        <a:spcAft>
                          <a:spcPts val="0"/>
                        </a:spcAft>
                      </a:pPr>
                      <a:r>
                        <a:rPr lang="en-US" sz="2000" kern="100">
                          <a:solidFill>
                            <a:schemeClr val="tx1"/>
                          </a:solidFill>
                          <a:effectLst/>
                        </a:rPr>
                        <a:t>8</a:t>
                      </a:r>
                      <a:endParaRPr lang="ja-JP" sz="1600" kern="100">
                        <a:solidFill>
                          <a:schemeClr val="tx1"/>
                        </a:solidFill>
                        <a:effectLst/>
                        <a:latin typeface="+mn-ea"/>
                        <a:ea typeface="+mn-ea"/>
                        <a:cs typeface="Times New Roman" panose="02020603050405020304" pitchFamily="18" charset="0"/>
                      </a:endParaRPr>
                    </a:p>
                  </a:txBody>
                  <a:tcPr marL="9525" marR="9525" marT="9525" marB="0" anchor="ctr"/>
                </a:tc>
                <a:tc>
                  <a:txBody>
                    <a:bodyPr/>
                    <a:lstStyle/>
                    <a:p>
                      <a:pPr algn="ctr">
                        <a:spcAft>
                          <a:spcPts val="0"/>
                        </a:spcAft>
                      </a:pPr>
                      <a:r>
                        <a:rPr lang="en-US" sz="2000" kern="100" dirty="0">
                          <a:solidFill>
                            <a:schemeClr val="tx1"/>
                          </a:solidFill>
                          <a:effectLst/>
                        </a:rPr>
                        <a:t>5</a:t>
                      </a:r>
                      <a:endParaRPr lang="ja-JP" sz="1600" kern="100" dirty="0">
                        <a:solidFill>
                          <a:schemeClr val="tx1"/>
                        </a:solidFill>
                        <a:effectLst/>
                        <a:latin typeface="+mn-ea"/>
                        <a:ea typeface="+mn-ea"/>
                        <a:cs typeface="Times New Roman" panose="02020603050405020304" pitchFamily="18" charset="0"/>
                      </a:endParaRPr>
                    </a:p>
                  </a:txBody>
                  <a:tcPr marL="9525" marR="9525" marT="9525" marB="0" anchor="ctr"/>
                </a:tc>
                <a:tc>
                  <a:txBody>
                    <a:bodyPr/>
                    <a:lstStyle/>
                    <a:p>
                      <a:pPr algn="ctr">
                        <a:spcAft>
                          <a:spcPts val="0"/>
                        </a:spcAft>
                      </a:pPr>
                      <a:r>
                        <a:rPr lang="en-US" sz="2000" kern="100" dirty="0">
                          <a:solidFill>
                            <a:schemeClr val="tx1"/>
                          </a:solidFill>
                          <a:effectLst/>
                        </a:rPr>
                        <a:t>8</a:t>
                      </a:r>
                      <a:endParaRPr lang="ja-JP" sz="1600" kern="100" dirty="0">
                        <a:solidFill>
                          <a:schemeClr val="tx1"/>
                        </a:solidFill>
                        <a:effectLst/>
                        <a:latin typeface="+mn-ea"/>
                        <a:ea typeface="+mn-ea"/>
                        <a:cs typeface="Times New Roman" panose="02020603050405020304" pitchFamily="18" charset="0"/>
                      </a:endParaRPr>
                    </a:p>
                  </a:txBody>
                  <a:tcPr marL="9525" marR="9525" marT="9525" marB="0" anchor="ctr"/>
                </a:tc>
                <a:extLst>
                  <a:ext uri="{0D108BD9-81ED-4DB2-BD59-A6C34878D82A}">
                    <a16:rowId xmlns:a16="http://schemas.microsoft.com/office/drawing/2014/main" val="10002"/>
                  </a:ext>
                </a:extLst>
              </a:tr>
              <a:tr h="622315">
                <a:tc>
                  <a:txBody>
                    <a:bodyPr/>
                    <a:lstStyle/>
                    <a:p>
                      <a:pPr algn="ctr">
                        <a:spcAft>
                          <a:spcPts val="0"/>
                        </a:spcAft>
                      </a:pPr>
                      <a:r>
                        <a:rPr lang="ja-JP" altLang="en-US" sz="1600" kern="100" dirty="0">
                          <a:solidFill>
                            <a:schemeClr val="tx1"/>
                          </a:solidFill>
                          <a:effectLst/>
                          <a:latin typeface="+mn-ea"/>
                          <a:ea typeface="+mn-ea"/>
                          <a:cs typeface="Times New Roman" panose="02020603050405020304" pitchFamily="18" charset="0"/>
                        </a:rPr>
                        <a:t>学会推奨基準</a:t>
                      </a:r>
                      <a:endParaRPr lang="ja-JP" sz="1600" kern="100" dirty="0">
                        <a:solidFill>
                          <a:schemeClr val="tx1"/>
                        </a:solidFill>
                        <a:effectLst/>
                        <a:latin typeface="+mn-ea"/>
                        <a:ea typeface="+mn-ea"/>
                        <a:cs typeface="Times New Roman" panose="02020603050405020304" pitchFamily="18" charset="0"/>
                      </a:endParaRPr>
                    </a:p>
                  </a:txBody>
                  <a:tcPr marL="0" marR="0" marT="0" marB="0" anchor="ctr"/>
                </a:tc>
                <a:tc>
                  <a:txBody>
                    <a:bodyPr/>
                    <a:lstStyle/>
                    <a:p>
                      <a:pPr algn="ctr">
                        <a:spcAft>
                          <a:spcPts val="0"/>
                        </a:spcAft>
                      </a:pPr>
                      <a:r>
                        <a:rPr lang="ja-JP" sz="1600" kern="100" dirty="0">
                          <a:solidFill>
                            <a:schemeClr val="tx1"/>
                          </a:solidFill>
                          <a:effectLst/>
                        </a:rPr>
                        <a:t>可能</a:t>
                      </a:r>
                      <a:r>
                        <a:rPr lang="ja-JP" sz="1600" kern="100" baseline="30000" dirty="0">
                          <a:solidFill>
                            <a:schemeClr val="tx1"/>
                          </a:solidFill>
                          <a:effectLst/>
                        </a:rPr>
                        <a:t>※</a:t>
                      </a:r>
                      <a:endParaRPr lang="ja-JP" sz="1600" kern="100" dirty="0">
                        <a:solidFill>
                          <a:schemeClr val="tx1"/>
                        </a:solidFill>
                        <a:effectLst/>
                        <a:latin typeface="+mn-ea"/>
                        <a:ea typeface="+mn-ea"/>
                        <a:cs typeface="Times New Roman" panose="02020603050405020304" pitchFamily="18" charset="0"/>
                      </a:endParaRPr>
                    </a:p>
                  </a:txBody>
                  <a:tcPr marL="0" marR="0" marT="0" marB="0" anchor="ctr"/>
                </a:tc>
                <a:tc>
                  <a:txBody>
                    <a:bodyPr/>
                    <a:lstStyle/>
                    <a:p>
                      <a:pPr algn="ctr">
                        <a:spcAft>
                          <a:spcPts val="0"/>
                        </a:spcAft>
                      </a:pPr>
                      <a:r>
                        <a:rPr lang="en-US" altLang="ja-JP" sz="2000" b="0" kern="100" dirty="0">
                          <a:solidFill>
                            <a:schemeClr val="tx1"/>
                          </a:solidFill>
                          <a:effectLst/>
                        </a:rPr>
                        <a:t>+</a:t>
                      </a:r>
                      <a:r>
                        <a:rPr lang="en-US" sz="2000" b="0" kern="100" dirty="0">
                          <a:solidFill>
                            <a:schemeClr val="tx1"/>
                          </a:solidFill>
                          <a:effectLst/>
                        </a:rPr>
                        <a:t>2.50</a:t>
                      </a:r>
                      <a:endParaRPr lang="ja-JP" sz="1600" b="0" kern="100" dirty="0">
                        <a:solidFill>
                          <a:schemeClr val="tx1"/>
                        </a:solidFill>
                        <a:effectLst/>
                        <a:latin typeface="+mn-ea"/>
                        <a:ea typeface="+mn-ea"/>
                        <a:cs typeface="Times New Roman" panose="02020603050405020304" pitchFamily="18" charset="0"/>
                      </a:endParaRPr>
                    </a:p>
                  </a:txBody>
                  <a:tcPr marL="9525" marR="9525" marT="9525" marB="0" anchor="ctr"/>
                </a:tc>
                <a:tc>
                  <a:txBody>
                    <a:bodyPr/>
                    <a:lstStyle/>
                    <a:p>
                      <a:pPr algn="ctr">
                        <a:spcAft>
                          <a:spcPts val="0"/>
                        </a:spcAft>
                      </a:pPr>
                      <a:r>
                        <a:rPr lang="en-US" altLang="ja-JP" sz="2000" b="0" kern="100" dirty="0">
                          <a:solidFill>
                            <a:schemeClr val="tx1"/>
                          </a:solidFill>
                          <a:effectLst/>
                        </a:rPr>
                        <a:t>-</a:t>
                      </a:r>
                      <a:r>
                        <a:rPr lang="en-US" sz="2000" b="0" kern="100" dirty="0">
                          <a:solidFill>
                            <a:schemeClr val="tx1"/>
                          </a:solidFill>
                          <a:effectLst/>
                        </a:rPr>
                        <a:t>2.00</a:t>
                      </a:r>
                      <a:endParaRPr lang="ja-JP" sz="1600" b="0" kern="100" dirty="0">
                        <a:solidFill>
                          <a:schemeClr val="tx1"/>
                        </a:solidFill>
                        <a:effectLst/>
                        <a:latin typeface="+mn-ea"/>
                        <a:ea typeface="+mn-ea"/>
                        <a:cs typeface="Times New Roman" panose="02020603050405020304" pitchFamily="18" charset="0"/>
                      </a:endParaRPr>
                    </a:p>
                  </a:txBody>
                  <a:tcPr marL="9525" marR="9525" marT="9525" marB="0" anchor="ctr"/>
                </a:tc>
                <a:tc>
                  <a:txBody>
                    <a:bodyPr/>
                    <a:lstStyle/>
                    <a:p>
                      <a:pPr algn="ctr">
                        <a:spcAft>
                          <a:spcPts val="0"/>
                        </a:spcAft>
                      </a:pPr>
                      <a:r>
                        <a:rPr lang="en-US" sz="2000" b="0" kern="100" dirty="0">
                          <a:solidFill>
                            <a:schemeClr val="tx1"/>
                          </a:solidFill>
                          <a:effectLst/>
                        </a:rPr>
                        <a:t>-</a:t>
                      </a:r>
                      <a:endParaRPr lang="ja-JP" sz="1600" b="0" kern="100" dirty="0">
                        <a:solidFill>
                          <a:schemeClr val="tx1"/>
                        </a:solidFill>
                        <a:effectLst/>
                        <a:latin typeface="+mn-ea"/>
                        <a:ea typeface="+mn-ea"/>
                        <a:cs typeface="Times New Roman" panose="02020603050405020304" pitchFamily="18" charset="0"/>
                      </a:endParaRPr>
                    </a:p>
                  </a:txBody>
                  <a:tcPr marL="9525" marR="9525" marT="9525" marB="0" anchor="ctr"/>
                </a:tc>
                <a:tc>
                  <a:txBody>
                    <a:bodyPr/>
                    <a:lstStyle/>
                    <a:p>
                      <a:pPr algn="ctr">
                        <a:spcAft>
                          <a:spcPts val="0"/>
                        </a:spcAft>
                      </a:pPr>
                      <a:r>
                        <a:rPr lang="en-US" sz="2000" b="0" kern="100" dirty="0">
                          <a:solidFill>
                            <a:schemeClr val="tx1"/>
                          </a:solidFill>
                          <a:effectLst/>
                        </a:rPr>
                        <a:t>-</a:t>
                      </a:r>
                      <a:endParaRPr lang="ja-JP" sz="1600" b="0" kern="100" dirty="0">
                        <a:solidFill>
                          <a:schemeClr val="tx1"/>
                        </a:solidFill>
                        <a:effectLst/>
                        <a:latin typeface="+mn-ea"/>
                        <a:ea typeface="+mn-ea"/>
                        <a:cs typeface="Times New Roman" panose="02020603050405020304" pitchFamily="18" charset="0"/>
                      </a:endParaRPr>
                    </a:p>
                  </a:txBody>
                  <a:tcPr marL="9525" marR="9525" marT="9525" marB="0" anchor="ctr"/>
                </a:tc>
                <a:tc>
                  <a:txBody>
                    <a:bodyPr/>
                    <a:lstStyle/>
                    <a:p>
                      <a:pPr algn="ctr">
                        <a:spcAft>
                          <a:spcPts val="0"/>
                        </a:spcAft>
                      </a:pPr>
                      <a:r>
                        <a:rPr lang="en-US" altLang="ja-JP" sz="2000" b="0" kern="100" dirty="0">
                          <a:solidFill>
                            <a:schemeClr val="tx1"/>
                          </a:solidFill>
                          <a:effectLst/>
                        </a:rPr>
                        <a:t>-</a:t>
                      </a:r>
                      <a:r>
                        <a:rPr lang="en-US" sz="2000" b="0" kern="100" dirty="0">
                          <a:solidFill>
                            <a:schemeClr val="tx1"/>
                          </a:solidFill>
                          <a:effectLst/>
                        </a:rPr>
                        <a:t>2.00</a:t>
                      </a:r>
                      <a:endParaRPr lang="ja-JP" sz="1600" b="0" kern="100" dirty="0">
                        <a:solidFill>
                          <a:schemeClr val="tx1"/>
                        </a:solidFill>
                        <a:effectLst/>
                        <a:latin typeface="+mn-ea"/>
                        <a:ea typeface="+mn-ea"/>
                        <a:cs typeface="Times New Roman" panose="02020603050405020304" pitchFamily="18" charset="0"/>
                      </a:endParaRPr>
                    </a:p>
                  </a:txBody>
                  <a:tcPr marL="9525" marR="9525" marT="9525" marB="0" anchor="ctr"/>
                </a:tc>
                <a:tc>
                  <a:txBody>
                    <a:bodyPr/>
                    <a:lstStyle/>
                    <a:p>
                      <a:pPr algn="ctr">
                        <a:spcAft>
                          <a:spcPts val="0"/>
                        </a:spcAft>
                      </a:pPr>
                      <a:r>
                        <a:rPr lang="en-US" sz="2000" b="0" kern="100" dirty="0">
                          <a:solidFill>
                            <a:schemeClr val="tx1"/>
                          </a:solidFill>
                          <a:effectLst/>
                        </a:rPr>
                        <a:t>1.50</a:t>
                      </a:r>
                      <a:endParaRPr lang="ja-JP" sz="1600" b="0" kern="100" dirty="0">
                        <a:solidFill>
                          <a:schemeClr val="tx1"/>
                        </a:solidFill>
                        <a:effectLst/>
                        <a:latin typeface="+mn-ea"/>
                        <a:ea typeface="+mn-ea"/>
                        <a:cs typeface="Times New Roman" panose="02020603050405020304" pitchFamily="18" charset="0"/>
                      </a:endParaRPr>
                    </a:p>
                  </a:txBody>
                  <a:tcPr marL="9525" marR="9525" marT="9525" marB="0" anchor="ctr"/>
                </a:tc>
                <a:tc gridSpan="3">
                  <a:txBody>
                    <a:bodyPr/>
                    <a:lstStyle/>
                    <a:p>
                      <a:pPr algn="ctr">
                        <a:spcAft>
                          <a:spcPts val="0"/>
                        </a:spcAft>
                      </a:pPr>
                      <a:r>
                        <a:rPr lang="ja-JP" sz="2000" b="0" kern="100" dirty="0">
                          <a:solidFill>
                            <a:schemeClr val="tx1"/>
                          </a:solidFill>
                          <a:effectLst/>
                        </a:rPr>
                        <a:t>同上</a:t>
                      </a:r>
                      <a:endParaRPr lang="ja-JP" sz="1600" b="0" kern="100" dirty="0">
                        <a:solidFill>
                          <a:schemeClr val="tx1"/>
                        </a:solidFill>
                        <a:effectLst/>
                        <a:latin typeface="+mn-ea"/>
                        <a:ea typeface="+mn-ea"/>
                        <a:cs typeface="Times New Roman" panose="02020603050405020304" pitchFamily="18" charset="0"/>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622315">
                <a:tc>
                  <a:txBody>
                    <a:bodyPr/>
                    <a:lstStyle/>
                    <a:p>
                      <a:pPr algn="ctr">
                        <a:spcAft>
                          <a:spcPts val="0"/>
                        </a:spcAft>
                      </a:pPr>
                      <a:r>
                        <a:rPr lang="ja-JP" altLang="en-US" sz="1600" kern="100" dirty="0">
                          <a:solidFill>
                            <a:schemeClr val="tx1"/>
                          </a:solidFill>
                          <a:effectLst/>
                          <a:latin typeface="+mn-ea"/>
                          <a:ea typeface="+mn-ea"/>
                          <a:cs typeface="Times New Roman" panose="02020603050405020304" pitchFamily="18" charset="0"/>
                        </a:rPr>
                        <a:t>球面度数基準</a:t>
                      </a:r>
                      <a:endParaRPr lang="ja-JP" sz="1600" kern="100" dirty="0">
                        <a:solidFill>
                          <a:schemeClr val="tx1"/>
                        </a:solidFill>
                        <a:effectLst/>
                        <a:latin typeface="+mn-ea"/>
                        <a:ea typeface="+mn-ea"/>
                        <a:cs typeface="Times New Roman" panose="02020603050405020304" pitchFamily="18" charset="0"/>
                      </a:endParaRPr>
                    </a:p>
                  </a:txBody>
                  <a:tcPr marL="0" marR="0" marT="0" marB="0" anchor="ctr"/>
                </a:tc>
                <a:tc>
                  <a:txBody>
                    <a:bodyPr/>
                    <a:lstStyle/>
                    <a:p>
                      <a:pPr algn="ctr">
                        <a:spcAft>
                          <a:spcPts val="0"/>
                        </a:spcAft>
                      </a:pPr>
                      <a:r>
                        <a:rPr lang="ja-JP" sz="1800" kern="100" dirty="0">
                          <a:solidFill>
                            <a:schemeClr val="tx1"/>
                          </a:solidFill>
                          <a:effectLst/>
                        </a:rPr>
                        <a:t>不可</a:t>
                      </a:r>
                      <a:endParaRPr lang="ja-JP" sz="1800" kern="100" dirty="0">
                        <a:solidFill>
                          <a:schemeClr val="tx1"/>
                        </a:solidFill>
                        <a:effectLst/>
                        <a:latin typeface="+mn-ea"/>
                        <a:ea typeface="+mn-ea"/>
                        <a:cs typeface="Times New Roman" panose="02020603050405020304" pitchFamily="18" charset="0"/>
                      </a:endParaRPr>
                    </a:p>
                  </a:txBody>
                  <a:tcPr marL="0" marR="0" marT="0" marB="0" anchor="ctr"/>
                </a:tc>
                <a:tc>
                  <a:txBody>
                    <a:bodyPr/>
                    <a:lstStyle/>
                    <a:p>
                      <a:pPr algn="ctr">
                        <a:spcAft>
                          <a:spcPts val="0"/>
                        </a:spcAft>
                      </a:pPr>
                      <a:r>
                        <a:rPr lang="en-US" sz="2400" kern="100" dirty="0">
                          <a:solidFill>
                            <a:schemeClr val="tx1"/>
                          </a:solidFill>
                          <a:effectLst/>
                        </a:rPr>
                        <a:t>-</a:t>
                      </a:r>
                      <a:endParaRPr lang="ja-JP" sz="1800" kern="100" dirty="0">
                        <a:solidFill>
                          <a:schemeClr val="tx1"/>
                        </a:solidFill>
                        <a:effectLst/>
                        <a:latin typeface="+mn-ea"/>
                        <a:ea typeface="+mn-ea"/>
                        <a:cs typeface="Times New Roman" panose="02020603050405020304" pitchFamily="18" charset="0"/>
                      </a:endParaRPr>
                    </a:p>
                  </a:txBody>
                  <a:tcPr marL="9525" marR="9525" marT="9525" marB="0" anchor="ctr"/>
                </a:tc>
                <a:tc>
                  <a:txBody>
                    <a:bodyPr/>
                    <a:lstStyle/>
                    <a:p>
                      <a:pPr algn="ctr">
                        <a:spcAft>
                          <a:spcPts val="0"/>
                        </a:spcAft>
                      </a:pPr>
                      <a:r>
                        <a:rPr lang="en-US" sz="2400" kern="100" dirty="0">
                          <a:solidFill>
                            <a:schemeClr val="tx1"/>
                          </a:solidFill>
                          <a:effectLst/>
                        </a:rPr>
                        <a:t>-</a:t>
                      </a:r>
                      <a:endParaRPr lang="ja-JP" sz="1800" kern="100" dirty="0">
                        <a:solidFill>
                          <a:schemeClr val="tx1"/>
                        </a:solidFill>
                        <a:effectLst/>
                        <a:latin typeface="+mn-ea"/>
                        <a:ea typeface="+mn-ea"/>
                        <a:cs typeface="Times New Roman" panose="02020603050405020304" pitchFamily="18" charset="0"/>
                      </a:endParaRPr>
                    </a:p>
                  </a:txBody>
                  <a:tcPr marL="9525" marR="9525" marT="9525" marB="0" anchor="ctr"/>
                </a:tc>
                <a:tc>
                  <a:txBody>
                    <a:bodyPr/>
                    <a:lstStyle/>
                    <a:p>
                      <a:pPr algn="ctr">
                        <a:spcAft>
                          <a:spcPts val="0"/>
                        </a:spcAft>
                      </a:pPr>
                      <a:r>
                        <a:rPr lang="en-US" altLang="ja-JP" sz="2000" kern="100" dirty="0">
                          <a:solidFill>
                            <a:schemeClr val="tx1"/>
                          </a:solidFill>
                          <a:effectLst/>
                        </a:rPr>
                        <a:t>+</a:t>
                      </a:r>
                      <a:r>
                        <a:rPr lang="en-US" sz="2000" kern="100" dirty="0">
                          <a:solidFill>
                            <a:schemeClr val="tx1"/>
                          </a:solidFill>
                          <a:effectLst/>
                        </a:rPr>
                        <a:t>2.00</a:t>
                      </a:r>
                      <a:endParaRPr lang="ja-JP" sz="1600" kern="100" dirty="0">
                        <a:solidFill>
                          <a:schemeClr val="tx1"/>
                        </a:solidFill>
                        <a:effectLst/>
                        <a:latin typeface="+mn-ea"/>
                        <a:ea typeface="+mn-ea"/>
                        <a:cs typeface="Times New Roman" panose="02020603050405020304" pitchFamily="18" charset="0"/>
                      </a:endParaRPr>
                    </a:p>
                  </a:txBody>
                  <a:tcPr marL="9525" marR="9525" marT="9525" marB="0" anchor="ctr"/>
                </a:tc>
                <a:tc>
                  <a:txBody>
                    <a:bodyPr/>
                    <a:lstStyle/>
                    <a:p>
                      <a:pPr indent="76200" algn="ctr">
                        <a:spcAft>
                          <a:spcPts val="0"/>
                        </a:spcAft>
                      </a:pPr>
                      <a:r>
                        <a:rPr lang="en-US" altLang="ja-JP" sz="2000" kern="100" dirty="0">
                          <a:solidFill>
                            <a:schemeClr val="tx1"/>
                          </a:solidFill>
                          <a:effectLst/>
                        </a:rPr>
                        <a:t>-</a:t>
                      </a:r>
                      <a:r>
                        <a:rPr lang="en-US" sz="2000" kern="100" dirty="0">
                          <a:solidFill>
                            <a:schemeClr val="tx1"/>
                          </a:solidFill>
                          <a:effectLst/>
                        </a:rPr>
                        <a:t>2.00</a:t>
                      </a:r>
                      <a:endParaRPr lang="ja-JP" sz="1600" kern="100" dirty="0">
                        <a:solidFill>
                          <a:schemeClr val="tx1"/>
                        </a:solidFill>
                        <a:effectLst/>
                        <a:latin typeface="+mn-ea"/>
                        <a:ea typeface="+mn-ea"/>
                        <a:cs typeface="Times New Roman" panose="02020603050405020304" pitchFamily="18" charset="0"/>
                      </a:endParaRPr>
                    </a:p>
                  </a:txBody>
                  <a:tcPr marL="9525" marR="9525" marT="9525" marB="0" anchor="ctr"/>
                </a:tc>
                <a:tc>
                  <a:txBody>
                    <a:bodyPr/>
                    <a:lstStyle/>
                    <a:p>
                      <a:pPr algn="ctr">
                        <a:spcAft>
                          <a:spcPts val="0"/>
                        </a:spcAft>
                      </a:pPr>
                      <a:r>
                        <a:rPr lang="en-US" altLang="ja-JP" sz="2000" kern="100" dirty="0">
                          <a:solidFill>
                            <a:schemeClr val="tx1"/>
                          </a:solidFill>
                          <a:effectLst/>
                        </a:rPr>
                        <a:t>-</a:t>
                      </a:r>
                      <a:r>
                        <a:rPr lang="en-US" sz="2000" kern="100" dirty="0">
                          <a:solidFill>
                            <a:schemeClr val="tx1"/>
                          </a:solidFill>
                          <a:effectLst/>
                        </a:rPr>
                        <a:t>2.00</a:t>
                      </a:r>
                      <a:endParaRPr lang="ja-JP" sz="1600" kern="100" dirty="0">
                        <a:solidFill>
                          <a:schemeClr val="tx1"/>
                        </a:solidFill>
                        <a:effectLst/>
                        <a:latin typeface="+mn-ea"/>
                        <a:ea typeface="+mn-ea"/>
                        <a:cs typeface="Times New Roman" panose="02020603050405020304" pitchFamily="18" charset="0"/>
                      </a:endParaRPr>
                    </a:p>
                  </a:txBody>
                  <a:tcPr marL="9525" marR="9525" marT="9525" marB="0" anchor="ctr"/>
                </a:tc>
                <a:tc>
                  <a:txBody>
                    <a:bodyPr/>
                    <a:lstStyle/>
                    <a:p>
                      <a:pPr algn="ctr">
                        <a:spcAft>
                          <a:spcPts val="0"/>
                        </a:spcAft>
                      </a:pPr>
                      <a:r>
                        <a:rPr lang="en-US" sz="2000" kern="100" dirty="0">
                          <a:solidFill>
                            <a:schemeClr val="tx1"/>
                          </a:solidFill>
                          <a:effectLst/>
                        </a:rPr>
                        <a:t>2.00</a:t>
                      </a:r>
                      <a:endParaRPr lang="ja-JP" sz="1600" kern="100" dirty="0">
                        <a:solidFill>
                          <a:schemeClr val="tx1"/>
                        </a:solidFill>
                        <a:effectLst/>
                        <a:latin typeface="+mn-ea"/>
                        <a:ea typeface="+mn-ea"/>
                        <a:cs typeface="Times New Roman" panose="02020603050405020304" pitchFamily="18" charset="0"/>
                      </a:endParaRPr>
                    </a:p>
                  </a:txBody>
                  <a:tcPr marL="9525" marR="9525" marT="9525" marB="0" anchor="ctr"/>
                </a:tc>
                <a:tc gridSpan="3">
                  <a:txBody>
                    <a:bodyPr/>
                    <a:lstStyle/>
                    <a:p>
                      <a:pPr algn="ctr">
                        <a:spcAft>
                          <a:spcPts val="0"/>
                        </a:spcAft>
                      </a:pPr>
                      <a:r>
                        <a:rPr lang="en-US" sz="2000" kern="100" dirty="0">
                          <a:solidFill>
                            <a:schemeClr val="tx1"/>
                          </a:solidFill>
                          <a:effectLst/>
                        </a:rPr>
                        <a:t>7</a:t>
                      </a:r>
                      <a:endParaRPr lang="ja-JP" sz="1600" kern="100" dirty="0">
                        <a:solidFill>
                          <a:schemeClr val="tx1"/>
                        </a:solidFill>
                        <a:effectLst/>
                        <a:latin typeface="+mn-ea"/>
                        <a:ea typeface="+mn-ea"/>
                        <a:cs typeface="Times New Roman" panose="02020603050405020304" pitchFamily="18" charset="0"/>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bl>
          </a:graphicData>
        </a:graphic>
      </p:graphicFrame>
      <p:sp>
        <p:nvSpPr>
          <p:cNvPr id="13" name="テキスト ボックス 12">
            <a:extLst>
              <a:ext uri="{FF2B5EF4-FFF2-40B4-BE49-F238E27FC236}">
                <a16:creationId xmlns:a16="http://schemas.microsoft.com/office/drawing/2014/main" id="{2B1BD1A6-274E-43B1-A86B-5D4B13DA56D4}"/>
              </a:ext>
            </a:extLst>
          </p:cNvPr>
          <p:cNvSpPr txBox="1"/>
          <p:nvPr/>
        </p:nvSpPr>
        <p:spPr>
          <a:xfrm>
            <a:off x="695401" y="6064646"/>
            <a:ext cx="11053230" cy="517065"/>
          </a:xfrm>
          <a:prstGeom prst="rect">
            <a:avLst/>
          </a:prstGeom>
          <a:noFill/>
        </p:spPr>
        <p:txBody>
          <a:bodyPr wrap="square">
            <a:spAutoFit/>
          </a:bodyPr>
          <a:lstStyle/>
          <a:p>
            <a:pPr algn="just">
              <a:lnSpc>
                <a:spcPct val="120000"/>
              </a:lnSpc>
            </a:pPr>
            <a:r>
              <a:rPr lang="en-US" altLang="ja-JP" sz="2400" dirty="0"/>
              <a:t>※ </a:t>
            </a:r>
            <a:r>
              <a:rPr lang="zh-CN" altLang="en-US" sz="2400" dirty="0"/>
              <a:t>学会推奨基準値</a:t>
            </a:r>
            <a:r>
              <a:rPr lang="ja-JP" altLang="en-US" sz="2400" dirty="0"/>
              <a:t>：現行基準値より特異度が高くなるよう設定された基準値</a:t>
            </a:r>
            <a:endParaRPr lang="en-US" altLang="ja-JP" sz="2400" dirty="0"/>
          </a:p>
        </p:txBody>
      </p:sp>
      <p:sp>
        <p:nvSpPr>
          <p:cNvPr id="7" name="テキスト ボックス 6">
            <a:extLst>
              <a:ext uri="{FF2B5EF4-FFF2-40B4-BE49-F238E27FC236}">
                <a16:creationId xmlns:a16="http://schemas.microsoft.com/office/drawing/2014/main" id="{62FF7FF0-F0A3-A03E-9A71-AFD16F4F9D42}"/>
              </a:ext>
            </a:extLst>
          </p:cNvPr>
          <p:cNvSpPr txBox="1"/>
          <p:nvPr/>
        </p:nvSpPr>
        <p:spPr>
          <a:xfrm>
            <a:off x="2179574" y="1250478"/>
            <a:ext cx="8136904" cy="523220"/>
          </a:xfrm>
          <a:prstGeom prst="rect">
            <a:avLst/>
          </a:prstGeom>
          <a:noFill/>
        </p:spPr>
        <p:txBody>
          <a:bodyPr wrap="square">
            <a:spAutoFit/>
          </a:bodyPr>
          <a:lstStyle/>
          <a:p>
            <a:pPr algn="ctr"/>
            <a:r>
              <a:rPr lang="ja-JP" altLang="en-US" sz="2800" dirty="0"/>
              <a:t>自治体の判断で、どの基準を用いてもよい</a:t>
            </a:r>
          </a:p>
        </p:txBody>
      </p:sp>
    </p:spTree>
    <p:extLst>
      <p:ext uri="{BB962C8B-B14F-4D97-AF65-F5344CB8AC3E}">
        <p14:creationId xmlns:p14="http://schemas.microsoft.com/office/powerpoint/2010/main" val="29046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グラフィカル ユーザー インターフェイス&#10;&#10;自動的に生成された説明">
            <a:extLst>
              <a:ext uri="{FF2B5EF4-FFF2-40B4-BE49-F238E27FC236}">
                <a16:creationId xmlns:a16="http://schemas.microsoft.com/office/drawing/2014/main" id="{96BF5A16-0E8C-23F7-36D8-420726E301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212" t="3355" b="7667"/>
          <a:stretch/>
        </p:blipFill>
        <p:spPr>
          <a:xfrm>
            <a:off x="6656402" y="1855040"/>
            <a:ext cx="4783851" cy="4964631"/>
          </a:xfrm>
          <a:prstGeom prst="rect">
            <a:avLst/>
          </a:prstGeom>
        </p:spPr>
      </p:pic>
      <p:pic>
        <p:nvPicPr>
          <p:cNvPr id="3" name="図 2" descr="グラフィカル ユーザー インターフェイス&#10;&#10;自動的に生成された説明">
            <a:extLst>
              <a:ext uri="{FF2B5EF4-FFF2-40B4-BE49-F238E27FC236}">
                <a16:creationId xmlns:a16="http://schemas.microsoft.com/office/drawing/2014/main" id="{E0D56794-479A-4426-BA2A-455DD76C55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9354" b="7667"/>
          <a:stretch/>
        </p:blipFill>
        <p:spPr>
          <a:xfrm>
            <a:off x="541136" y="1648976"/>
            <a:ext cx="4866298" cy="5151849"/>
          </a:xfrm>
          <a:prstGeom prst="rect">
            <a:avLst/>
          </a:prstGeom>
        </p:spPr>
      </p:pic>
      <p:sp>
        <p:nvSpPr>
          <p:cNvPr id="6" name="テキスト ボックス 5">
            <a:extLst>
              <a:ext uri="{FF2B5EF4-FFF2-40B4-BE49-F238E27FC236}">
                <a16:creationId xmlns:a16="http://schemas.microsoft.com/office/drawing/2014/main" id="{752D19E8-4F5D-4525-8433-A5F9B3F214AF}"/>
              </a:ext>
            </a:extLst>
          </p:cNvPr>
          <p:cNvSpPr txBox="1"/>
          <p:nvPr/>
        </p:nvSpPr>
        <p:spPr>
          <a:xfrm>
            <a:off x="541136" y="1012878"/>
            <a:ext cx="11567532" cy="523220"/>
          </a:xfrm>
          <a:prstGeom prst="rect">
            <a:avLst/>
          </a:prstGeom>
          <a:noFill/>
        </p:spPr>
        <p:txBody>
          <a:bodyPr wrap="square" rtlCol="0">
            <a:spAutoFit/>
          </a:bodyPr>
          <a:lstStyle/>
          <a:p>
            <a:r>
              <a:rPr lang="ja-JP" altLang="en-US" b="1" dirty="0"/>
              <a:t>異常なし　</a:t>
            </a:r>
            <a:r>
              <a:rPr lang="ja-JP" altLang="en-US" sz="2800" b="1" dirty="0">
                <a:solidFill>
                  <a:srgbClr val="0070C0"/>
                </a:solidFill>
              </a:rPr>
              <a:t>スクリーニング完了    　 </a:t>
            </a:r>
            <a:r>
              <a:rPr lang="ja-JP" altLang="en-US" sz="2000" b="1" dirty="0"/>
              <a:t>異常あり　</a:t>
            </a:r>
            <a:r>
              <a:rPr lang="ja-JP" altLang="en-US" sz="2800" b="1" dirty="0">
                <a:solidFill>
                  <a:schemeClr val="accent2"/>
                </a:solidFill>
              </a:rPr>
              <a:t>目の精密検査が推奨されます</a:t>
            </a:r>
            <a:endParaRPr lang="en-US" altLang="ja-JP" sz="2400" b="1" dirty="0">
              <a:solidFill>
                <a:schemeClr val="accent2"/>
              </a:solidFill>
            </a:endParaRPr>
          </a:p>
        </p:txBody>
      </p:sp>
      <p:sp>
        <p:nvSpPr>
          <p:cNvPr id="7" name="フローチャート: 代替処理 6">
            <a:extLst>
              <a:ext uri="{FF2B5EF4-FFF2-40B4-BE49-F238E27FC236}">
                <a16:creationId xmlns:a16="http://schemas.microsoft.com/office/drawing/2014/main" id="{7F0253B3-8CD9-4D43-9ADF-69BE3CD0604F}"/>
              </a:ext>
            </a:extLst>
          </p:cNvPr>
          <p:cNvSpPr/>
          <p:nvPr/>
        </p:nvSpPr>
        <p:spPr>
          <a:xfrm>
            <a:off x="3287688" y="2285843"/>
            <a:ext cx="1440160" cy="408692"/>
          </a:xfrm>
          <a:prstGeom prst="flowChartAlternateProcess">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11" name="フローチャート: 代替処理 10">
            <a:extLst>
              <a:ext uri="{FF2B5EF4-FFF2-40B4-BE49-F238E27FC236}">
                <a16:creationId xmlns:a16="http://schemas.microsoft.com/office/drawing/2014/main" id="{5A6B327A-98B6-4DDC-89B6-B2D42D57ACAA}"/>
              </a:ext>
            </a:extLst>
          </p:cNvPr>
          <p:cNvSpPr/>
          <p:nvPr/>
        </p:nvSpPr>
        <p:spPr>
          <a:xfrm>
            <a:off x="9049790" y="2306267"/>
            <a:ext cx="1440160" cy="408692"/>
          </a:xfrm>
          <a:prstGeom prst="flowChartAlternateProcess">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srgbClr val="FF0000"/>
              </a:solidFill>
            </a:endParaRPr>
          </a:p>
        </p:txBody>
      </p:sp>
      <p:sp>
        <p:nvSpPr>
          <p:cNvPr id="10" name="フローチャート: 処理 9">
            <a:extLst>
              <a:ext uri="{FF2B5EF4-FFF2-40B4-BE49-F238E27FC236}">
                <a16:creationId xmlns:a16="http://schemas.microsoft.com/office/drawing/2014/main" id="{1E804555-5A5C-390B-8243-949E850C75D5}"/>
              </a:ext>
            </a:extLst>
          </p:cNvPr>
          <p:cNvSpPr/>
          <p:nvPr/>
        </p:nvSpPr>
        <p:spPr>
          <a:xfrm>
            <a:off x="696000" y="180000"/>
            <a:ext cx="10800000" cy="720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3600"/>
              <a:t>検査結果票の見方</a:t>
            </a:r>
            <a:endParaRPr lang="ja-JP" altLang="en-US" sz="3600" dirty="0"/>
          </a:p>
        </p:txBody>
      </p:sp>
      <p:sp>
        <p:nvSpPr>
          <p:cNvPr id="12" name="テキスト ボックス 11">
            <a:extLst>
              <a:ext uri="{FF2B5EF4-FFF2-40B4-BE49-F238E27FC236}">
                <a16:creationId xmlns:a16="http://schemas.microsoft.com/office/drawing/2014/main" id="{5E7CE4CF-A403-B46C-203D-1ACBBF04B9F0}"/>
              </a:ext>
            </a:extLst>
          </p:cNvPr>
          <p:cNvSpPr txBox="1"/>
          <p:nvPr/>
        </p:nvSpPr>
        <p:spPr>
          <a:xfrm>
            <a:off x="6384032" y="1481206"/>
            <a:ext cx="5606720" cy="461665"/>
          </a:xfrm>
          <a:prstGeom prst="rect">
            <a:avLst/>
          </a:prstGeom>
          <a:noFill/>
        </p:spPr>
        <p:txBody>
          <a:bodyPr wrap="square">
            <a:spAutoFit/>
          </a:bodyPr>
          <a:lstStyle/>
          <a:p>
            <a:r>
              <a:rPr lang="ja-JP" altLang="en-US" sz="2400" dirty="0">
                <a:solidFill>
                  <a:schemeClr val="accent2"/>
                </a:solidFill>
              </a:rPr>
              <a:t>⇒ 精検票添付用を印刷して事後措置へ</a:t>
            </a:r>
          </a:p>
        </p:txBody>
      </p:sp>
    </p:spTree>
    <p:extLst>
      <p:ext uri="{BB962C8B-B14F-4D97-AF65-F5344CB8AC3E}">
        <p14:creationId xmlns:p14="http://schemas.microsoft.com/office/powerpoint/2010/main" val="269213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anim calcmode="lin" valueType="num">
                                      <p:cBhvr>
                                        <p:cTn id="15" dur="2000" fill="hold"/>
                                        <p:tgtEl>
                                          <p:spTgt spid="11"/>
                                        </p:tgtEl>
                                        <p:attrNameLst>
                                          <p:attrName>ppt_w</p:attrName>
                                        </p:attrNameLst>
                                      </p:cBhvr>
                                      <p:tavLst>
                                        <p:tav tm="0" fmla="#ppt_w*sin(2.5*pi*$)">
                                          <p:val>
                                            <p:fltVal val="0"/>
                                          </p:val>
                                        </p:tav>
                                        <p:tav tm="100000">
                                          <p:val>
                                            <p:fltVal val="1"/>
                                          </p:val>
                                        </p:tav>
                                      </p:tavLst>
                                    </p:anim>
                                    <p:anim calcmode="lin" valueType="num">
                                      <p:cBhvr>
                                        <p:cTn id="16"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8149BC15-CFDB-3090-84EF-336E4E176EAA}"/>
              </a:ext>
            </a:extLst>
          </p:cNvPr>
          <p:cNvGrpSpPr/>
          <p:nvPr/>
        </p:nvGrpSpPr>
        <p:grpSpPr>
          <a:xfrm>
            <a:off x="7464152" y="166328"/>
            <a:ext cx="4388932" cy="6525344"/>
            <a:chOff x="6456040" y="166328"/>
            <a:chExt cx="4388932" cy="6525344"/>
          </a:xfrm>
        </p:grpSpPr>
        <p:pic>
          <p:nvPicPr>
            <p:cNvPr id="2" name="図 1">
              <a:extLst>
                <a:ext uri="{FF2B5EF4-FFF2-40B4-BE49-F238E27FC236}">
                  <a16:creationId xmlns:a16="http://schemas.microsoft.com/office/drawing/2014/main" id="{61D2CC92-2A43-22B1-5FAF-167BD2203C9B}"/>
                </a:ext>
              </a:extLst>
            </p:cNvPr>
            <p:cNvPicPr>
              <a:picLocks noChangeAspect="1"/>
            </p:cNvPicPr>
            <p:nvPr/>
          </p:nvPicPr>
          <p:blipFill>
            <a:blip r:embed="rId3"/>
            <a:stretch>
              <a:fillRect/>
            </a:stretch>
          </p:blipFill>
          <p:spPr>
            <a:xfrm>
              <a:off x="6456040" y="166328"/>
              <a:ext cx="4388932" cy="6525344"/>
            </a:xfrm>
            <a:prstGeom prst="rect">
              <a:avLst/>
            </a:prstGeom>
            <a:ln>
              <a:solidFill>
                <a:schemeClr val="tx1"/>
              </a:solidFill>
            </a:ln>
          </p:spPr>
        </p:pic>
        <p:sp>
          <p:nvSpPr>
            <p:cNvPr id="3" name="楕円 2">
              <a:extLst>
                <a:ext uri="{FF2B5EF4-FFF2-40B4-BE49-F238E27FC236}">
                  <a16:creationId xmlns:a16="http://schemas.microsoft.com/office/drawing/2014/main" id="{777D4C36-C0A2-B83E-AFD1-9B936C309050}"/>
                </a:ext>
              </a:extLst>
            </p:cNvPr>
            <p:cNvSpPr/>
            <p:nvPr/>
          </p:nvSpPr>
          <p:spPr>
            <a:xfrm>
              <a:off x="7176120" y="1340768"/>
              <a:ext cx="144016" cy="14401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 name="楕円 3">
              <a:extLst>
                <a:ext uri="{FF2B5EF4-FFF2-40B4-BE49-F238E27FC236}">
                  <a16:creationId xmlns:a16="http://schemas.microsoft.com/office/drawing/2014/main" id="{E12738EC-B7F8-C31A-32FF-D9D1BBEFF9A9}"/>
                </a:ext>
              </a:extLst>
            </p:cNvPr>
            <p:cNvSpPr/>
            <p:nvPr/>
          </p:nvSpPr>
          <p:spPr>
            <a:xfrm>
              <a:off x="8089143" y="1340768"/>
              <a:ext cx="495672" cy="14401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E6F33497-C712-44E7-299B-E4D9A178FA86}"/>
                </a:ext>
              </a:extLst>
            </p:cNvPr>
            <p:cNvSpPr/>
            <p:nvPr/>
          </p:nvSpPr>
          <p:spPr>
            <a:xfrm>
              <a:off x="8088796" y="1162760"/>
              <a:ext cx="239452" cy="14401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grpSp>
      <p:sp>
        <p:nvSpPr>
          <p:cNvPr id="8" name="フローチャート: 処理 7">
            <a:extLst>
              <a:ext uri="{FF2B5EF4-FFF2-40B4-BE49-F238E27FC236}">
                <a16:creationId xmlns:a16="http://schemas.microsoft.com/office/drawing/2014/main" id="{B040A875-60AF-C2C1-DF4C-4E145F5AFCDF}"/>
              </a:ext>
            </a:extLst>
          </p:cNvPr>
          <p:cNvSpPr/>
          <p:nvPr/>
        </p:nvSpPr>
        <p:spPr>
          <a:xfrm>
            <a:off x="263352" y="180000"/>
            <a:ext cx="6552728" cy="720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3600" dirty="0"/>
              <a:t>母子手帳へ結果を記入</a:t>
            </a:r>
          </a:p>
        </p:txBody>
      </p:sp>
      <p:sp>
        <p:nvSpPr>
          <p:cNvPr id="9" name="フローチャート: 代替処理 8">
            <a:extLst>
              <a:ext uri="{FF2B5EF4-FFF2-40B4-BE49-F238E27FC236}">
                <a16:creationId xmlns:a16="http://schemas.microsoft.com/office/drawing/2014/main" id="{D9BF5021-5FC1-7DCF-DF0C-7C6466D84CED}"/>
              </a:ext>
            </a:extLst>
          </p:cNvPr>
          <p:cNvSpPr/>
          <p:nvPr/>
        </p:nvSpPr>
        <p:spPr>
          <a:xfrm>
            <a:off x="263352" y="1277124"/>
            <a:ext cx="6587008" cy="1212110"/>
          </a:xfrm>
          <a:prstGeom prst="flowChartAlternateProcess">
            <a:avLst/>
          </a:prstGeom>
          <a:ln>
            <a:solidFill>
              <a:schemeClr val="tx2"/>
            </a:solidFill>
          </a:ln>
        </p:spPr>
        <p:style>
          <a:lnRef idx="2">
            <a:schemeClr val="accent2">
              <a:shade val="50000"/>
            </a:schemeClr>
          </a:lnRef>
          <a:fillRef idx="1001">
            <a:schemeClr val="dk2"/>
          </a:fillRef>
          <a:effectRef idx="0">
            <a:schemeClr val="accent2"/>
          </a:effectRef>
          <a:fontRef idx="minor">
            <a:schemeClr val="lt1"/>
          </a:fontRef>
        </p:style>
        <p:txBody>
          <a:bodyPr lIns="36000" tIns="144000" rIns="36000" rtlCol="0" anchor="ctr"/>
          <a:lstStyle/>
          <a:p>
            <a:pPr algn="ctr"/>
            <a:r>
              <a:rPr kumimoji="1" lang="ja-JP" altLang="en-US" sz="2800" dirty="0"/>
              <a:t>令和</a:t>
            </a:r>
            <a:r>
              <a:rPr kumimoji="1" lang="en-US" altLang="ja-JP" sz="2800" dirty="0"/>
              <a:t>5</a:t>
            </a:r>
            <a:r>
              <a:rPr kumimoji="1" lang="ja-JP" altLang="en-US" sz="2800" dirty="0"/>
              <a:t>年度より</a:t>
            </a:r>
            <a:r>
              <a:rPr lang="en-US" altLang="ja-JP" sz="2800" dirty="0"/>
              <a:t>3</a:t>
            </a:r>
            <a:r>
              <a:rPr lang="ja-JP" altLang="en-US" sz="2800" dirty="0"/>
              <a:t>歳児健康診査の項目に</a:t>
            </a:r>
            <a:r>
              <a:rPr lang="ja-JP" altLang="en-US" sz="2800" b="1" dirty="0">
                <a:solidFill>
                  <a:srgbClr val="FFFF00"/>
                </a:solidFill>
              </a:rPr>
              <a:t>「屈折検査」</a:t>
            </a:r>
            <a:r>
              <a:rPr lang="ja-JP" altLang="en-US" sz="2800" dirty="0"/>
              <a:t>が新設された</a:t>
            </a:r>
          </a:p>
        </p:txBody>
      </p:sp>
      <p:sp>
        <p:nvSpPr>
          <p:cNvPr id="13" name="テキスト ボックス 12">
            <a:extLst>
              <a:ext uri="{FF2B5EF4-FFF2-40B4-BE49-F238E27FC236}">
                <a16:creationId xmlns:a16="http://schemas.microsoft.com/office/drawing/2014/main" id="{F574772A-86CB-1AEC-3720-25752E731EDD}"/>
              </a:ext>
            </a:extLst>
          </p:cNvPr>
          <p:cNvSpPr txBox="1"/>
          <p:nvPr/>
        </p:nvSpPr>
        <p:spPr>
          <a:xfrm>
            <a:off x="191344" y="2780928"/>
            <a:ext cx="7416824" cy="3285515"/>
          </a:xfrm>
          <a:prstGeom prst="rect">
            <a:avLst/>
          </a:prstGeom>
          <a:noFill/>
        </p:spPr>
        <p:txBody>
          <a:bodyPr wrap="square">
            <a:spAutoFit/>
          </a:bodyPr>
          <a:lstStyle/>
          <a:p>
            <a:pPr marL="285750" indent="-285750">
              <a:lnSpc>
                <a:spcPct val="150000"/>
              </a:lnSpc>
              <a:buFont typeface="Wingdings" panose="05000000000000000000" pitchFamily="2" charset="2"/>
              <a:buChar char="n"/>
            </a:pPr>
            <a:r>
              <a:rPr lang="ja-JP" altLang="en-US" sz="2000" dirty="0"/>
              <a:t>目の異常　</a:t>
            </a:r>
            <a:endParaRPr lang="en-US" altLang="ja-JP" sz="2000" dirty="0"/>
          </a:p>
          <a:p>
            <a:pPr>
              <a:lnSpc>
                <a:spcPct val="150000"/>
              </a:lnSpc>
            </a:pPr>
            <a:r>
              <a:rPr lang="ja-JP" altLang="en-US" sz="2000" dirty="0"/>
              <a:t>　</a:t>
            </a:r>
            <a:r>
              <a:rPr lang="en-US" altLang="ja-JP" sz="2000" dirty="0"/>
              <a:t>(</a:t>
            </a:r>
            <a:r>
              <a:rPr lang="ja-JP" altLang="en-US" sz="2000" dirty="0"/>
              <a:t>眼位・視力・その他</a:t>
            </a:r>
            <a:r>
              <a:rPr lang="en-US" altLang="ja-JP" sz="2000" dirty="0"/>
              <a:t>) </a:t>
            </a:r>
            <a:r>
              <a:rPr lang="ja-JP" altLang="en-US" sz="2000" dirty="0"/>
              <a:t>：なし・あり・疑（　　　　　　）</a:t>
            </a:r>
            <a:endParaRPr lang="en-US" altLang="ja-JP" sz="2000" dirty="0"/>
          </a:p>
          <a:p>
            <a:pPr>
              <a:lnSpc>
                <a:spcPct val="150000"/>
              </a:lnSpc>
            </a:pPr>
            <a:endParaRPr lang="ja-JP" altLang="en-US" sz="2000" dirty="0"/>
          </a:p>
          <a:p>
            <a:pPr marL="285750" indent="-285750">
              <a:lnSpc>
                <a:spcPct val="150000"/>
              </a:lnSpc>
              <a:buFont typeface="Wingdings" panose="05000000000000000000" pitchFamily="2" charset="2"/>
              <a:buChar char="n"/>
            </a:pPr>
            <a:r>
              <a:rPr lang="ja-JP" altLang="en-US" sz="2000" dirty="0"/>
              <a:t>屈折検査　</a:t>
            </a:r>
            <a:endParaRPr lang="en-US" altLang="ja-JP" sz="2000" dirty="0"/>
          </a:p>
          <a:p>
            <a:pPr>
              <a:lnSpc>
                <a:spcPct val="150000"/>
              </a:lnSpc>
            </a:pPr>
            <a:r>
              <a:rPr lang="ja-JP" altLang="en-US" sz="2000" dirty="0"/>
              <a:t>　未・済（実施（異常なし　異常あり　判定不可）実施不可）</a:t>
            </a:r>
            <a:endParaRPr lang="en-US" altLang="ja-JP" sz="2000" dirty="0"/>
          </a:p>
          <a:p>
            <a:pPr>
              <a:lnSpc>
                <a:spcPct val="150000"/>
              </a:lnSpc>
            </a:pPr>
            <a:endParaRPr lang="en-US" altLang="ja-JP" sz="2000" dirty="0"/>
          </a:p>
          <a:p>
            <a:pPr>
              <a:lnSpc>
                <a:spcPct val="150000"/>
              </a:lnSpc>
            </a:pPr>
            <a:r>
              <a:rPr lang="zh-TW" altLang="en-US" sz="2000" dirty="0"/>
              <a:t>要精査　（精密検査受診日：　　年　　月　　日）</a:t>
            </a:r>
            <a:endParaRPr lang="ja-JP" altLang="en-US" sz="2000" dirty="0"/>
          </a:p>
        </p:txBody>
      </p:sp>
    </p:spTree>
    <p:extLst>
      <p:ext uri="{BB962C8B-B14F-4D97-AF65-F5344CB8AC3E}">
        <p14:creationId xmlns:p14="http://schemas.microsoft.com/office/powerpoint/2010/main" val="394890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a:xfrm>
            <a:off x="7305103" y="6427787"/>
            <a:ext cx="4897116" cy="430213"/>
          </a:xfrm>
          <a:prstGeom prst="rect">
            <a:avLst/>
          </a:prstGeom>
        </p:spPr>
        <p:txBody>
          <a:bodyPr/>
          <a:lstStyle>
            <a:lvl1pPr algn="ctr" rtl="0" eaLnBrk="0" fontAlgn="base" hangingPunct="0">
              <a:spcBef>
                <a:spcPct val="0"/>
              </a:spcBef>
              <a:spcAft>
                <a:spcPct val="0"/>
              </a:spcAft>
              <a:defRPr kumimoji="1" sz="4000" b="1">
                <a:solidFill>
                  <a:schemeClr val="tx2"/>
                </a:solidFill>
                <a:latin typeface="+mj-lt"/>
                <a:ea typeface="+mj-ea"/>
                <a:cs typeface="+mj-cs"/>
              </a:defRPr>
            </a:lvl1pPr>
            <a:lvl2pPr algn="ctr" rtl="0" eaLnBrk="0" fontAlgn="base" hangingPunct="0">
              <a:spcBef>
                <a:spcPct val="0"/>
              </a:spcBef>
              <a:spcAft>
                <a:spcPct val="0"/>
              </a:spcAft>
              <a:defRPr kumimoji="1" sz="4000" b="1">
                <a:solidFill>
                  <a:schemeClr val="tx2"/>
                </a:solidFill>
                <a:latin typeface="Times New Roman" pitchFamily="18" charset="0"/>
                <a:ea typeface="ＭＳ ゴシック" pitchFamily="49" charset="-128"/>
              </a:defRPr>
            </a:lvl2pPr>
            <a:lvl3pPr algn="ctr" rtl="0" eaLnBrk="0" fontAlgn="base" hangingPunct="0">
              <a:spcBef>
                <a:spcPct val="0"/>
              </a:spcBef>
              <a:spcAft>
                <a:spcPct val="0"/>
              </a:spcAft>
              <a:defRPr kumimoji="1" sz="4000" b="1">
                <a:solidFill>
                  <a:schemeClr val="tx2"/>
                </a:solidFill>
                <a:latin typeface="Times New Roman" pitchFamily="18" charset="0"/>
                <a:ea typeface="ＭＳ ゴシック" pitchFamily="49" charset="-128"/>
              </a:defRPr>
            </a:lvl3pPr>
            <a:lvl4pPr algn="ctr" rtl="0" eaLnBrk="0" fontAlgn="base" hangingPunct="0">
              <a:spcBef>
                <a:spcPct val="0"/>
              </a:spcBef>
              <a:spcAft>
                <a:spcPct val="0"/>
              </a:spcAft>
              <a:defRPr kumimoji="1" sz="4000" b="1">
                <a:solidFill>
                  <a:schemeClr val="tx2"/>
                </a:solidFill>
                <a:latin typeface="Times New Roman" pitchFamily="18" charset="0"/>
                <a:ea typeface="ＭＳ ゴシック" pitchFamily="49" charset="-128"/>
              </a:defRPr>
            </a:lvl4pPr>
            <a:lvl5pPr algn="ctr" rtl="0" eaLnBrk="0" fontAlgn="base" hangingPunct="0">
              <a:spcBef>
                <a:spcPct val="0"/>
              </a:spcBef>
              <a:spcAft>
                <a:spcPct val="0"/>
              </a:spcAft>
              <a:defRPr kumimoji="1" sz="4000" b="1">
                <a:solidFill>
                  <a:schemeClr val="tx2"/>
                </a:solidFill>
                <a:latin typeface="Times New Roman" pitchFamily="18" charset="0"/>
                <a:ea typeface="ＭＳ ゴシック" pitchFamily="49" charset="-128"/>
              </a:defRPr>
            </a:lvl5pPr>
            <a:lvl6pPr marL="457200" algn="ctr" rtl="0" fontAlgn="base">
              <a:spcBef>
                <a:spcPct val="0"/>
              </a:spcBef>
              <a:spcAft>
                <a:spcPct val="0"/>
              </a:spcAft>
              <a:defRPr kumimoji="1" sz="4000" b="1">
                <a:solidFill>
                  <a:schemeClr val="tx2"/>
                </a:solidFill>
                <a:latin typeface="Times New Roman" pitchFamily="18" charset="0"/>
                <a:ea typeface="ＭＳ ゴシック" pitchFamily="49" charset="-128"/>
              </a:defRPr>
            </a:lvl6pPr>
            <a:lvl7pPr marL="914400" algn="ctr" rtl="0" fontAlgn="base">
              <a:spcBef>
                <a:spcPct val="0"/>
              </a:spcBef>
              <a:spcAft>
                <a:spcPct val="0"/>
              </a:spcAft>
              <a:defRPr kumimoji="1" sz="4000" b="1">
                <a:solidFill>
                  <a:schemeClr val="tx2"/>
                </a:solidFill>
                <a:latin typeface="Times New Roman" pitchFamily="18" charset="0"/>
                <a:ea typeface="ＭＳ ゴシック" pitchFamily="49" charset="-128"/>
              </a:defRPr>
            </a:lvl7pPr>
            <a:lvl8pPr marL="1371600" algn="ctr" rtl="0" fontAlgn="base">
              <a:spcBef>
                <a:spcPct val="0"/>
              </a:spcBef>
              <a:spcAft>
                <a:spcPct val="0"/>
              </a:spcAft>
              <a:defRPr kumimoji="1" sz="4000" b="1">
                <a:solidFill>
                  <a:schemeClr val="tx2"/>
                </a:solidFill>
                <a:latin typeface="Times New Roman" pitchFamily="18" charset="0"/>
                <a:ea typeface="ＭＳ ゴシック" pitchFamily="49" charset="-128"/>
              </a:defRPr>
            </a:lvl8pPr>
            <a:lvl9pPr marL="1828800" algn="ctr" rtl="0" fontAlgn="base">
              <a:spcBef>
                <a:spcPct val="0"/>
              </a:spcBef>
              <a:spcAft>
                <a:spcPct val="0"/>
              </a:spcAft>
              <a:defRPr kumimoji="1" sz="4000" b="1">
                <a:solidFill>
                  <a:schemeClr val="tx2"/>
                </a:solidFill>
                <a:latin typeface="Times New Roman" pitchFamily="18" charset="0"/>
                <a:ea typeface="ＭＳ ゴシック" pitchFamily="49" charset="-128"/>
              </a:defRPr>
            </a:lvl9pPr>
          </a:lstStyle>
          <a:p>
            <a:pPr algn="r" eaLnBrk="1" hangingPunct="1">
              <a:defRPr/>
            </a:pPr>
            <a:r>
              <a:rPr lang="ja-JP" altLang="en-US" sz="1800" b="0" dirty="0">
                <a:solidFill>
                  <a:schemeClr val="tx2">
                    <a:lumMod val="75000"/>
                  </a:schemeClr>
                </a:solidFill>
              </a:rPr>
              <a:t>３歳児健診における視覚検査</a:t>
            </a:r>
            <a:r>
              <a:rPr lang="ja-JP" altLang="ja-JP" sz="1800" b="0" dirty="0">
                <a:solidFill>
                  <a:schemeClr val="tx2">
                    <a:lumMod val="75000"/>
                  </a:schemeClr>
                </a:solidFill>
              </a:rPr>
              <a:t>マニュアル</a:t>
            </a:r>
            <a:r>
              <a:rPr lang="ja-JP" altLang="en-US" sz="1800" b="0" dirty="0">
                <a:solidFill>
                  <a:schemeClr val="tx2">
                    <a:lumMod val="75000"/>
                  </a:schemeClr>
                </a:solidFill>
              </a:rPr>
              <a:t> </a:t>
            </a:r>
            <a:endParaRPr lang="en-US" altLang="ja-JP" sz="1800" b="0" dirty="0">
              <a:solidFill>
                <a:schemeClr val="tx2">
                  <a:lumMod val="75000"/>
                </a:schemeClr>
              </a:solidFill>
            </a:endParaRPr>
          </a:p>
          <a:p>
            <a:pPr algn="r" eaLnBrk="1" hangingPunct="1">
              <a:defRPr/>
            </a:pPr>
            <a:r>
              <a:rPr lang="en-US" altLang="ja-JP" sz="2400" b="0" dirty="0">
                <a:solidFill>
                  <a:schemeClr val="tx2">
                    <a:lumMod val="75000"/>
                  </a:schemeClr>
                </a:solidFill>
              </a:rPr>
              <a:t>                                                                                        </a:t>
            </a:r>
            <a:endParaRPr lang="en-US" altLang="ja-JP" sz="2400" b="0" kern="0" dirty="0">
              <a:solidFill>
                <a:schemeClr val="tx2">
                  <a:lumMod val="75000"/>
                </a:schemeClr>
              </a:solidFill>
            </a:endParaRPr>
          </a:p>
          <a:p>
            <a:pPr algn="r" eaLnBrk="1" hangingPunct="1">
              <a:defRPr/>
            </a:pPr>
            <a:endParaRPr lang="en-US" altLang="ja-JP" kern="0" dirty="0">
              <a:solidFill>
                <a:schemeClr val="tx2">
                  <a:lumMod val="75000"/>
                </a:schemeClr>
              </a:solidFill>
            </a:endParaRPr>
          </a:p>
        </p:txBody>
      </p:sp>
      <p:sp>
        <p:nvSpPr>
          <p:cNvPr id="2" name="正方形/長方形 1"/>
          <p:cNvSpPr/>
          <p:nvPr/>
        </p:nvSpPr>
        <p:spPr>
          <a:xfrm>
            <a:off x="767708" y="980728"/>
            <a:ext cx="10656584" cy="5758499"/>
          </a:xfrm>
          <a:prstGeom prst="rect">
            <a:avLst/>
          </a:prstGeom>
        </p:spPr>
        <p:txBody>
          <a:bodyPr wrap="square">
            <a:spAutoFit/>
          </a:bodyPr>
          <a:lstStyle/>
          <a:p>
            <a:pPr lvl="0" hangingPunct="0">
              <a:lnSpc>
                <a:spcPct val="120000"/>
              </a:lnSpc>
            </a:pPr>
            <a:r>
              <a:rPr lang="ja-JP" altLang="en-US" sz="2800" dirty="0">
                <a:solidFill>
                  <a:srgbClr val="000000"/>
                </a:solidFill>
                <a:latin typeface="メイリオ" panose="020B0604030504040204" pitchFamily="50" charset="-128"/>
                <a:ea typeface="メイリオ" panose="020B0604030504040204" pitchFamily="50" charset="-128"/>
                <a:cs typeface="MS-Mincho"/>
              </a:rPr>
              <a:t>１）</a:t>
            </a:r>
            <a:r>
              <a:rPr lang="ja-JP" altLang="ja-JP" sz="2800" dirty="0">
                <a:solidFill>
                  <a:srgbClr val="000000"/>
                </a:solidFill>
                <a:latin typeface="メイリオ" panose="020B0604030504040204" pitchFamily="50" charset="-128"/>
                <a:ea typeface="メイリオ" panose="020B0604030504040204" pitchFamily="50" charset="-128"/>
                <a:cs typeface="MS-Mincho"/>
              </a:rPr>
              <a:t>視診にて異常所見がある</a:t>
            </a:r>
            <a:endParaRPr lang="ja-JP" altLang="ja-JP" sz="2800" dirty="0">
              <a:solidFill>
                <a:srgbClr val="000000"/>
              </a:solidFill>
              <a:latin typeface="メイリオ" panose="020B0604030504040204" pitchFamily="50" charset="-128"/>
              <a:ea typeface="メイリオ" panose="020B0604030504040204" pitchFamily="50" charset="-128"/>
              <a:cs typeface="ＭＳ 明朝" panose="02020609040205080304" pitchFamily="17" charset="-128"/>
            </a:endParaRPr>
          </a:p>
          <a:p>
            <a:pPr lvl="0" hangingPunct="0">
              <a:lnSpc>
                <a:spcPct val="120000"/>
              </a:lnSpc>
            </a:pPr>
            <a:r>
              <a:rPr lang="ja-JP" altLang="en-US" sz="2800" dirty="0">
                <a:solidFill>
                  <a:srgbClr val="000000"/>
                </a:solidFill>
                <a:latin typeface="メイリオ" panose="020B0604030504040204" pitchFamily="50" charset="-128"/>
                <a:ea typeface="メイリオ" panose="020B0604030504040204" pitchFamily="50" charset="-128"/>
                <a:cs typeface="MS-Mincho"/>
              </a:rPr>
              <a:t>２）</a:t>
            </a:r>
            <a:r>
              <a:rPr lang="ja-JP" altLang="ja-JP" sz="2800" dirty="0">
                <a:solidFill>
                  <a:srgbClr val="000000"/>
                </a:solidFill>
                <a:latin typeface="メイリオ" panose="020B0604030504040204" pitchFamily="50" charset="-128"/>
                <a:ea typeface="メイリオ" panose="020B0604030504040204" pitchFamily="50" charset="-128"/>
                <a:cs typeface="MS-Mincho"/>
              </a:rPr>
              <a:t>固視の異常がある</a:t>
            </a:r>
            <a:endParaRPr lang="ja-JP" altLang="ja-JP" sz="2800" dirty="0">
              <a:solidFill>
                <a:srgbClr val="000000"/>
              </a:solidFill>
              <a:latin typeface="メイリオ" panose="020B0604030504040204" pitchFamily="50" charset="-128"/>
              <a:ea typeface="メイリオ" panose="020B0604030504040204" pitchFamily="50" charset="-128"/>
              <a:cs typeface="ＭＳ 明朝" panose="02020609040205080304" pitchFamily="17" charset="-128"/>
            </a:endParaRPr>
          </a:p>
          <a:p>
            <a:pPr lvl="0" hangingPunct="0">
              <a:lnSpc>
                <a:spcPct val="120000"/>
              </a:lnSpc>
            </a:pPr>
            <a:r>
              <a:rPr lang="ja-JP" altLang="en-US" sz="2800" dirty="0">
                <a:solidFill>
                  <a:srgbClr val="000000"/>
                </a:solidFill>
                <a:latin typeface="メイリオ" panose="020B0604030504040204" pitchFamily="50" charset="-128"/>
                <a:ea typeface="メイリオ" panose="020B0604030504040204" pitchFamily="50" charset="-128"/>
                <a:cs typeface="MS-Mincho"/>
              </a:rPr>
              <a:t>３）</a:t>
            </a:r>
            <a:r>
              <a:rPr lang="ja-JP" altLang="ja-JP" sz="2800" dirty="0">
                <a:solidFill>
                  <a:srgbClr val="000000"/>
                </a:solidFill>
                <a:latin typeface="メイリオ" panose="020B0604030504040204" pitchFamily="50" charset="-128"/>
                <a:ea typeface="メイリオ" panose="020B0604030504040204" pitchFamily="50" charset="-128"/>
                <a:cs typeface="MS-Mincho"/>
              </a:rPr>
              <a:t>斜視がある、あるいはその疑いがある</a:t>
            </a:r>
            <a:endParaRPr lang="ja-JP" altLang="ja-JP" sz="2800" dirty="0">
              <a:solidFill>
                <a:srgbClr val="000000"/>
              </a:solidFill>
              <a:latin typeface="メイリオ" panose="020B0604030504040204" pitchFamily="50" charset="-128"/>
              <a:ea typeface="メイリオ" panose="020B0604030504040204" pitchFamily="50" charset="-128"/>
              <a:cs typeface="ＭＳ 明朝" panose="02020609040205080304" pitchFamily="17" charset="-128"/>
            </a:endParaRPr>
          </a:p>
          <a:p>
            <a:pPr lvl="0" hangingPunct="0">
              <a:lnSpc>
                <a:spcPct val="120000"/>
              </a:lnSpc>
            </a:pPr>
            <a:r>
              <a:rPr lang="ja-JP" altLang="en-US" sz="2800" dirty="0">
                <a:solidFill>
                  <a:srgbClr val="000000"/>
                </a:solidFill>
                <a:latin typeface="メイリオ" panose="020B0604030504040204" pitchFamily="50" charset="-128"/>
                <a:ea typeface="メイリオ" panose="020B0604030504040204" pitchFamily="50" charset="-128"/>
                <a:cs typeface="MS-Mincho"/>
              </a:rPr>
              <a:t>４）</a:t>
            </a:r>
            <a:r>
              <a:rPr lang="ja-JP" altLang="ja-JP" sz="2800" dirty="0">
                <a:solidFill>
                  <a:srgbClr val="000000"/>
                </a:solidFill>
                <a:latin typeface="メイリオ" panose="020B0604030504040204" pitchFamily="50" charset="-128"/>
                <a:ea typeface="メイリオ" panose="020B0604030504040204" pitchFamily="50" charset="-128"/>
                <a:cs typeface="MS-Mincho"/>
              </a:rPr>
              <a:t>眼球運動異常がある</a:t>
            </a:r>
            <a:endParaRPr lang="ja-JP" altLang="ja-JP" sz="2800" dirty="0">
              <a:solidFill>
                <a:srgbClr val="000000"/>
              </a:solidFill>
              <a:latin typeface="メイリオ" panose="020B0604030504040204" pitchFamily="50" charset="-128"/>
              <a:ea typeface="メイリオ" panose="020B0604030504040204" pitchFamily="50" charset="-128"/>
              <a:cs typeface="ＭＳ 明朝" panose="02020609040205080304" pitchFamily="17" charset="-128"/>
            </a:endParaRPr>
          </a:p>
          <a:p>
            <a:pPr lvl="0" hangingPunct="0">
              <a:lnSpc>
                <a:spcPct val="120000"/>
              </a:lnSpc>
            </a:pPr>
            <a:r>
              <a:rPr lang="ja-JP" altLang="en-US" sz="2800" dirty="0">
                <a:solidFill>
                  <a:srgbClr val="000000"/>
                </a:solidFill>
                <a:latin typeface="メイリオ" panose="020B0604030504040204" pitchFamily="50" charset="-128"/>
                <a:ea typeface="メイリオ" panose="020B0604030504040204" pitchFamily="50" charset="-128"/>
                <a:cs typeface="MS-Mincho"/>
              </a:rPr>
              <a:t>５）</a:t>
            </a:r>
            <a:r>
              <a:rPr lang="ja-JP" altLang="ja-JP" sz="2800" dirty="0">
                <a:solidFill>
                  <a:srgbClr val="000000"/>
                </a:solidFill>
                <a:latin typeface="メイリオ" panose="020B0604030504040204" pitchFamily="50" charset="-128"/>
                <a:ea typeface="メイリオ" panose="020B0604030504040204" pitchFamily="50" charset="-128"/>
                <a:cs typeface="MS-Mincho"/>
              </a:rPr>
              <a:t>問診票に</a:t>
            </a:r>
            <a:r>
              <a:rPr lang="en-US" altLang="ja-JP" sz="2800" dirty="0">
                <a:solidFill>
                  <a:srgbClr val="000000"/>
                </a:solidFill>
                <a:latin typeface="メイリオ" panose="020B0604030504040204" pitchFamily="50" charset="-128"/>
                <a:ea typeface="メイリオ" panose="020B0604030504040204" pitchFamily="50" charset="-128"/>
                <a:cs typeface="MS-Mincho"/>
              </a:rPr>
              <a:t>1</a:t>
            </a:r>
            <a:r>
              <a:rPr lang="ja-JP" altLang="ja-JP" sz="2800" dirty="0">
                <a:solidFill>
                  <a:srgbClr val="000000"/>
                </a:solidFill>
                <a:latin typeface="メイリオ" panose="020B0604030504040204" pitchFamily="50" charset="-128"/>
                <a:ea typeface="メイリオ" panose="020B0604030504040204" pitchFamily="50" charset="-128"/>
                <a:cs typeface="MS-Mincho"/>
              </a:rPr>
              <a:t>つでも該当項目がある</a:t>
            </a:r>
            <a:endParaRPr lang="ja-JP" altLang="ja-JP" sz="2800" dirty="0">
              <a:solidFill>
                <a:srgbClr val="000000"/>
              </a:solidFill>
              <a:latin typeface="メイリオ" panose="020B0604030504040204" pitchFamily="50" charset="-128"/>
              <a:ea typeface="メイリオ" panose="020B0604030504040204" pitchFamily="50" charset="-128"/>
              <a:cs typeface="ＭＳ 明朝" panose="02020609040205080304" pitchFamily="17" charset="-128"/>
            </a:endParaRPr>
          </a:p>
          <a:p>
            <a:pPr lvl="0" hangingPunct="0">
              <a:lnSpc>
                <a:spcPct val="120000"/>
              </a:lnSpc>
            </a:pPr>
            <a:r>
              <a:rPr lang="ja-JP" altLang="en-US" sz="2800" dirty="0">
                <a:solidFill>
                  <a:srgbClr val="000000"/>
                </a:solidFill>
                <a:latin typeface="メイリオ" panose="020B0604030504040204" pitchFamily="50" charset="-128"/>
                <a:ea typeface="メイリオ" panose="020B0604030504040204" pitchFamily="50" charset="-128"/>
                <a:cs typeface="MS-Mincho"/>
              </a:rPr>
              <a:t>６）</a:t>
            </a:r>
            <a:r>
              <a:rPr lang="ja-JP" altLang="ja-JP" sz="2800" dirty="0">
                <a:solidFill>
                  <a:srgbClr val="000000"/>
                </a:solidFill>
                <a:latin typeface="メイリオ" panose="020B0604030504040204" pitchFamily="50" charset="-128"/>
                <a:ea typeface="メイリオ" panose="020B0604030504040204" pitchFamily="50" charset="-128"/>
                <a:cs typeface="MS-Mincho"/>
              </a:rPr>
              <a:t>二次検査で視力の再検査を実施した結果</a:t>
            </a:r>
            <a:r>
              <a:rPr lang="ja-JP" altLang="en-US" sz="2800" dirty="0">
                <a:solidFill>
                  <a:srgbClr val="000000"/>
                </a:solidFill>
                <a:latin typeface="メイリオ" panose="020B0604030504040204" pitchFamily="50" charset="-128"/>
                <a:ea typeface="メイリオ" panose="020B0604030504040204" pitchFamily="50" charset="-128"/>
                <a:cs typeface="MS-Mincho"/>
              </a:rPr>
              <a:t>、</a:t>
            </a:r>
            <a:endParaRPr lang="en-US" altLang="ja-JP" sz="2800" dirty="0">
              <a:solidFill>
                <a:srgbClr val="000000"/>
              </a:solidFill>
              <a:latin typeface="メイリオ" panose="020B0604030504040204" pitchFamily="50" charset="-128"/>
              <a:ea typeface="メイリオ" panose="020B0604030504040204" pitchFamily="50" charset="-128"/>
              <a:cs typeface="MS-Mincho"/>
            </a:endParaRPr>
          </a:p>
          <a:p>
            <a:pPr lvl="0" hangingPunct="0">
              <a:lnSpc>
                <a:spcPct val="120000"/>
              </a:lnSpc>
            </a:pPr>
            <a:r>
              <a:rPr lang="ja-JP" altLang="en-US" sz="2800" dirty="0">
                <a:solidFill>
                  <a:srgbClr val="000000"/>
                </a:solidFill>
                <a:latin typeface="メイリオ" panose="020B0604030504040204" pitchFamily="50" charset="-128"/>
                <a:ea typeface="メイリオ" panose="020B0604030504040204" pitchFamily="50" charset="-128"/>
                <a:cs typeface="MS-Mincho"/>
              </a:rPr>
              <a:t>　　</a:t>
            </a:r>
            <a:r>
              <a:rPr lang="ja-JP" altLang="ja-JP" sz="2800" dirty="0">
                <a:solidFill>
                  <a:srgbClr val="000000"/>
                </a:solidFill>
                <a:latin typeface="メイリオ" panose="020B0604030504040204" pitchFamily="50" charset="-128"/>
                <a:ea typeface="メイリオ" panose="020B0604030504040204" pitchFamily="50" charset="-128"/>
                <a:cs typeface="MS-Mincho"/>
              </a:rPr>
              <a:t>左右いずれかでも視力が</a:t>
            </a:r>
            <a:r>
              <a:rPr lang="en-US" altLang="ja-JP" sz="2800" dirty="0">
                <a:solidFill>
                  <a:srgbClr val="000000"/>
                </a:solidFill>
                <a:latin typeface="メイリオ" panose="020B0604030504040204" pitchFamily="50" charset="-128"/>
                <a:ea typeface="メイリオ" panose="020B0604030504040204" pitchFamily="50" charset="-128"/>
                <a:cs typeface="MS-Mincho"/>
              </a:rPr>
              <a:t>0.5</a:t>
            </a:r>
            <a:r>
              <a:rPr lang="ja-JP" altLang="ja-JP" sz="2800" dirty="0">
                <a:solidFill>
                  <a:srgbClr val="000000"/>
                </a:solidFill>
                <a:latin typeface="メイリオ" panose="020B0604030504040204" pitchFamily="50" charset="-128"/>
                <a:ea typeface="メイリオ" panose="020B0604030504040204" pitchFamily="50" charset="-128"/>
                <a:cs typeface="MS-Mincho"/>
              </a:rPr>
              <a:t>に満たない</a:t>
            </a:r>
            <a:r>
              <a:rPr lang="ja-JP" altLang="en-US" sz="2800" dirty="0">
                <a:solidFill>
                  <a:srgbClr val="000000"/>
                </a:solidFill>
                <a:latin typeface="メイリオ" panose="020B0604030504040204" pitchFamily="50" charset="-128"/>
                <a:ea typeface="メイリオ" panose="020B0604030504040204" pitchFamily="50" charset="-128"/>
                <a:cs typeface="MS-Mincho"/>
              </a:rPr>
              <a:t>、もしくは</a:t>
            </a:r>
            <a:r>
              <a:rPr lang="ja-JP" altLang="ja-JP" sz="2800" dirty="0">
                <a:solidFill>
                  <a:srgbClr val="000000"/>
                </a:solidFill>
                <a:latin typeface="メイリオ" panose="020B0604030504040204" pitchFamily="50" charset="-128"/>
                <a:ea typeface="メイリオ" panose="020B0604030504040204" pitchFamily="50" charset="-128"/>
                <a:cs typeface="MS-Mincho"/>
              </a:rPr>
              <a:t>検査不能</a:t>
            </a:r>
            <a:endParaRPr lang="ja-JP" altLang="ja-JP" sz="2800" dirty="0">
              <a:solidFill>
                <a:srgbClr val="000000"/>
              </a:solidFill>
              <a:latin typeface="メイリオ" panose="020B0604030504040204" pitchFamily="50" charset="-128"/>
              <a:ea typeface="メイリオ" panose="020B0604030504040204" pitchFamily="50" charset="-128"/>
              <a:cs typeface="ＭＳ 明朝" panose="02020609040205080304" pitchFamily="17" charset="-128"/>
            </a:endParaRPr>
          </a:p>
          <a:p>
            <a:pPr lvl="0" hangingPunct="0">
              <a:lnSpc>
                <a:spcPct val="120000"/>
              </a:lnSpc>
            </a:pPr>
            <a:r>
              <a:rPr lang="ja-JP" altLang="en-US" sz="2800" dirty="0">
                <a:latin typeface="メイリオ" panose="020B0604030504040204" pitchFamily="50" charset="-128"/>
                <a:ea typeface="メイリオ" panose="020B0604030504040204" pitchFamily="50" charset="-128"/>
                <a:cs typeface="MS-Mincho"/>
              </a:rPr>
              <a:t>７）</a:t>
            </a:r>
            <a:r>
              <a:rPr lang="ja-JP" altLang="ja-JP" sz="2800" dirty="0">
                <a:latin typeface="メイリオ" panose="020B0604030504040204" pitchFamily="50" charset="-128"/>
                <a:ea typeface="メイリオ" panose="020B0604030504040204" pitchFamily="50" charset="-128"/>
                <a:cs typeface="MS-Mincho"/>
              </a:rPr>
              <a:t>屈折検査を導入している場合</a:t>
            </a:r>
            <a:endParaRPr lang="ja-JP" altLang="ja-JP" sz="2800" dirty="0">
              <a:latin typeface="メイリオ" panose="020B0604030504040204" pitchFamily="50" charset="-128"/>
              <a:ea typeface="メイリオ" panose="020B0604030504040204" pitchFamily="50" charset="-128"/>
              <a:cs typeface="ＭＳ 明朝" panose="02020609040205080304" pitchFamily="17" charset="-128"/>
            </a:endParaRPr>
          </a:p>
          <a:p>
            <a:pPr lvl="1" hangingPunct="0">
              <a:lnSpc>
                <a:spcPct val="120000"/>
              </a:lnSpc>
            </a:pPr>
            <a:r>
              <a:rPr lang="en-US" altLang="ja-JP" sz="2800" dirty="0">
                <a:latin typeface="メイリオ" panose="020B0604030504040204" pitchFamily="50" charset="-128"/>
                <a:ea typeface="メイリオ" panose="020B0604030504040204" pitchFamily="50" charset="-128"/>
                <a:cs typeface="MS-Mincho"/>
              </a:rPr>
              <a:t>a. </a:t>
            </a:r>
            <a:r>
              <a:rPr lang="ja-JP" altLang="ja-JP" sz="2800" dirty="0">
                <a:latin typeface="メイリオ" panose="020B0604030504040204" pitchFamily="50" charset="-128"/>
                <a:ea typeface="メイリオ" panose="020B0604030504040204" pitchFamily="50" charset="-128"/>
                <a:cs typeface="MS-Mincho"/>
              </a:rPr>
              <a:t>異常判定基準に該当する</a:t>
            </a:r>
            <a:endParaRPr lang="ja-JP" altLang="ja-JP" sz="2800" dirty="0">
              <a:latin typeface="メイリオ" panose="020B0604030504040204" pitchFamily="50" charset="-128"/>
              <a:ea typeface="メイリオ" panose="020B0604030504040204" pitchFamily="50" charset="-128"/>
              <a:cs typeface="ＭＳ 明朝" panose="02020609040205080304" pitchFamily="17" charset="-128"/>
            </a:endParaRPr>
          </a:p>
          <a:p>
            <a:pPr lvl="1" hangingPunct="0">
              <a:lnSpc>
                <a:spcPct val="120000"/>
              </a:lnSpc>
            </a:pPr>
            <a:r>
              <a:rPr lang="en-US" altLang="ja-JP" sz="2800" dirty="0">
                <a:latin typeface="メイリオ" panose="020B0604030504040204" pitchFamily="50" charset="-128"/>
                <a:ea typeface="メイリオ" panose="020B0604030504040204" pitchFamily="50" charset="-128"/>
                <a:cs typeface="MS-Mincho"/>
              </a:rPr>
              <a:t>b. </a:t>
            </a:r>
            <a:r>
              <a:rPr lang="ja-JP" altLang="ja-JP" sz="2800" dirty="0">
                <a:latin typeface="メイリオ" panose="020B0604030504040204" pitchFamily="50" charset="-128"/>
                <a:ea typeface="メイリオ" panose="020B0604030504040204" pitchFamily="50" charset="-128"/>
                <a:cs typeface="MS-Mincho"/>
              </a:rPr>
              <a:t>検査ができない</a:t>
            </a:r>
            <a:endParaRPr lang="ja-JP" altLang="ja-JP" sz="2800" dirty="0">
              <a:latin typeface="メイリオ" panose="020B0604030504040204" pitchFamily="50" charset="-128"/>
              <a:ea typeface="メイリオ" panose="020B0604030504040204" pitchFamily="50" charset="-128"/>
              <a:cs typeface="ＭＳ 明朝" panose="02020609040205080304" pitchFamily="17" charset="-128"/>
            </a:endParaRPr>
          </a:p>
          <a:p>
            <a:pPr lvl="1" hangingPunct="0">
              <a:lnSpc>
                <a:spcPct val="120000"/>
              </a:lnSpc>
            </a:pPr>
            <a:r>
              <a:rPr lang="en-US" altLang="ja-JP" sz="2800" dirty="0">
                <a:latin typeface="メイリオ" panose="020B0604030504040204" pitchFamily="50" charset="-128"/>
                <a:ea typeface="メイリオ" panose="020B0604030504040204" pitchFamily="50" charset="-128"/>
                <a:cs typeface="MS-Mincho"/>
              </a:rPr>
              <a:t>c. </a:t>
            </a:r>
            <a:r>
              <a:rPr lang="ja-JP" altLang="ja-JP" sz="2800" dirty="0">
                <a:latin typeface="メイリオ" panose="020B0604030504040204" pitchFamily="50" charset="-128"/>
                <a:ea typeface="メイリオ" panose="020B0604030504040204" pitchFamily="50" charset="-128"/>
                <a:cs typeface="MS-Mincho"/>
              </a:rPr>
              <a:t>検査に協力的でも測定不能</a:t>
            </a:r>
            <a:endParaRPr lang="ja-JP" altLang="ja-JP" sz="2800" dirty="0">
              <a:latin typeface="メイリオ" panose="020B0604030504040204" pitchFamily="50" charset="-128"/>
              <a:ea typeface="メイリオ" panose="020B0604030504040204" pitchFamily="50" charset="-128"/>
              <a:cs typeface="ＭＳ 明朝" panose="02020609040205080304" pitchFamily="17" charset="-128"/>
            </a:endParaRPr>
          </a:p>
        </p:txBody>
      </p:sp>
      <p:sp>
        <p:nvSpPr>
          <p:cNvPr id="8" name="フローチャート: 処理 7">
            <a:extLst>
              <a:ext uri="{FF2B5EF4-FFF2-40B4-BE49-F238E27FC236}">
                <a16:creationId xmlns:a16="http://schemas.microsoft.com/office/drawing/2014/main" id="{897A80EE-673B-7195-23E1-228CC3A4B0C7}"/>
              </a:ext>
            </a:extLst>
          </p:cNvPr>
          <p:cNvSpPr/>
          <p:nvPr/>
        </p:nvSpPr>
        <p:spPr>
          <a:xfrm>
            <a:off x="696000" y="180000"/>
            <a:ext cx="10800000" cy="720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40000"/>
              </a:lnSpc>
              <a:defRPr/>
            </a:pPr>
            <a:r>
              <a:rPr lang="ja-JP" altLang="en-US" sz="3600">
                <a:solidFill>
                  <a:schemeClr val="bg1"/>
                </a:solidFill>
                <a:effectLst>
                  <a:glow rad="12700">
                    <a:schemeClr val="accent1">
                      <a:lumMod val="75000"/>
                      <a:alpha val="60000"/>
                    </a:schemeClr>
                  </a:glow>
                </a:effectLst>
                <a:latin typeface="メイリオ"/>
                <a:ea typeface="メイリオ"/>
                <a:cs typeface="メイリオ"/>
              </a:rPr>
              <a:t>精密検査受診勧告の基準</a:t>
            </a:r>
            <a:endParaRPr lang="ja-JP" altLang="en-US" sz="3600" dirty="0">
              <a:solidFill>
                <a:schemeClr val="bg1"/>
              </a:solidFill>
              <a:effectLst>
                <a:glow rad="12700">
                  <a:schemeClr val="accent1">
                    <a:lumMod val="75000"/>
                    <a:alpha val="60000"/>
                  </a:schemeClr>
                </a:glow>
              </a:effectLst>
              <a:latin typeface="メイリオ"/>
              <a:ea typeface="メイリオ"/>
              <a:cs typeface="メイリオ"/>
            </a:endParaRPr>
          </a:p>
        </p:txBody>
      </p:sp>
    </p:spTree>
    <p:extLst>
      <p:ext uri="{BB962C8B-B14F-4D97-AF65-F5344CB8AC3E}">
        <p14:creationId xmlns:p14="http://schemas.microsoft.com/office/powerpoint/2010/main" val="333366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ローチャート: 処理 7">
            <a:extLst>
              <a:ext uri="{FF2B5EF4-FFF2-40B4-BE49-F238E27FC236}">
                <a16:creationId xmlns:a16="http://schemas.microsoft.com/office/drawing/2014/main" id="{55878F10-F589-446E-AF0B-7B84BDD7A0BE}"/>
              </a:ext>
            </a:extLst>
          </p:cNvPr>
          <p:cNvSpPr/>
          <p:nvPr/>
        </p:nvSpPr>
        <p:spPr>
          <a:xfrm>
            <a:off x="696000" y="180000"/>
            <a:ext cx="10800000" cy="720000"/>
          </a:xfrm>
          <a:prstGeom prst="flowChartProcess">
            <a:avLst/>
          </a:prstGeom>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40000"/>
              </a:lnSpc>
              <a:defRPr/>
            </a:pPr>
            <a:r>
              <a:rPr lang="ja-JP" altLang="en-US" sz="3600" dirty="0">
                <a:solidFill>
                  <a:prstClr val="white"/>
                </a:solidFill>
                <a:effectLst>
                  <a:glow rad="12700">
                    <a:srgbClr val="4F81BD">
                      <a:lumMod val="75000"/>
                      <a:alpha val="60000"/>
                    </a:srgbClr>
                  </a:glow>
                </a:effectLst>
                <a:latin typeface="メイリオ"/>
                <a:ea typeface="メイリオ"/>
                <a:cs typeface="メイリオ"/>
              </a:rPr>
              <a:t>最終判定・保健指導</a:t>
            </a:r>
          </a:p>
        </p:txBody>
      </p:sp>
      <p:sp>
        <p:nvSpPr>
          <p:cNvPr id="4" name="テキスト ボックス 3">
            <a:extLst>
              <a:ext uri="{FF2B5EF4-FFF2-40B4-BE49-F238E27FC236}">
                <a16:creationId xmlns:a16="http://schemas.microsoft.com/office/drawing/2014/main" id="{93F0E36E-613B-431A-80B4-5FE71BB7367E}"/>
              </a:ext>
            </a:extLst>
          </p:cNvPr>
          <p:cNvSpPr txBox="1"/>
          <p:nvPr/>
        </p:nvSpPr>
        <p:spPr>
          <a:xfrm>
            <a:off x="546328" y="1196752"/>
            <a:ext cx="11099343" cy="5179880"/>
          </a:xfrm>
          <a:prstGeom prst="rect">
            <a:avLst/>
          </a:prstGeom>
          <a:noFill/>
        </p:spPr>
        <p:txBody>
          <a:bodyPr wrap="square" rtlCol="0">
            <a:spAutoFit/>
          </a:bodyPr>
          <a:lstStyle/>
          <a:p>
            <a:pPr marL="457200" indent="-457200" algn="just">
              <a:lnSpc>
                <a:spcPct val="120000"/>
              </a:lnSpc>
              <a:spcAft>
                <a:spcPts val="1200"/>
              </a:spcAft>
              <a:buFont typeface="Wingdings" panose="05000000000000000000" pitchFamily="2" charset="2"/>
              <a:buChar char="n"/>
              <a:defRPr/>
            </a:pPr>
            <a:r>
              <a:rPr lang="ja-JP" altLang="en-US" sz="3600" dirty="0">
                <a:solidFill>
                  <a:srgbClr val="000000"/>
                </a:solidFill>
                <a:latin typeface="メイリオ"/>
                <a:ea typeface="メイリオ" panose="020B0604030504040204" pitchFamily="50" charset="-128"/>
              </a:rPr>
              <a:t>最終判定は</a:t>
            </a:r>
            <a:r>
              <a:rPr lang="ja-JP" altLang="en-US" sz="3600" b="1" dirty="0">
                <a:solidFill>
                  <a:srgbClr val="C0504D"/>
                </a:solidFill>
                <a:latin typeface="メイリオ"/>
                <a:ea typeface="メイリオ" panose="020B0604030504040204" pitchFamily="50" charset="-128"/>
              </a:rPr>
              <a:t>健診医</a:t>
            </a:r>
            <a:r>
              <a:rPr lang="ja-JP" altLang="en-US" sz="3600" dirty="0">
                <a:solidFill>
                  <a:srgbClr val="000000"/>
                </a:solidFill>
                <a:latin typeface="メイリオ"/>
                <a:ea typeface="メイリオ" panose="020B0604030504040204" pitchFamily="50" charset="-128"/>
              </a:rPr>
              <a:t>が行い、眼科受診を指示</a:t>
            </a:r>
            <a:endParaRPr lang="en-US" altLang="ja-JP" sz="3600" dirty="0">
              <a:solidFill>
                <a:srgbClr val="000000"/>
              </a:solidFill>
              <a:latin typeface="メイリオ"/>
              <a:ea typeface="メイリオ" panose="020B0604030504040204" pitchFamily="50" charset="-128"/>
            </a:endParaRPr>
          </a:p>
          <a:p>
            <a:pPr marL="457200" indent="-457200" algn="just">
              <a:lnSpc>
                <a:spcPct val="120000"/>
              </a:lnSpc>
              <a:spcAft>
                <a:spcPts val="1200"/>
              </a:spcAft>
              <a:buFont typeface="Wingdings" panose="05000000000000000000" pitchFamily="2" charset="2"/>
              <a:buChar char="n"/>
              <a:defRPr/>
            </a:pPr>
            <a:r>
              <a:rPr lang="ja-JP" altLang="en-US" sz="3600" b="1" dirty="0">
                <a:latin typeface="メイリオ"/>
                <a:ea typeface="メイリオ" panose="020B0604030504040204" pitchFamily="50" charset="-128"/>
              </a:rPr>
              <a:t>保健指導</a:t>
            </a:r>
            <a:r>
              <a:rPr lang="ja-JP" altLang="en-US" sz="3600" dirty="0">
                <a:solidFill>
                  <a:srgbClr val="000000"/>
                </a:solidFill>
                <a:latin typeface="メイリオ"/>
                <a:ea typeface="メイリオ" panose="020B0604030504040204" pitchFamily="50" charset="-128"/>
              </a:rPr>
              <a:t>は、健診医の判定をもとに弱視の啓発を行い、速やかな眼科受診を勧める</a:t>
            </a:r>
            <a:endParaRPr lang="en-US" altLang="ja-JP" sz="3600" dirty="0">
              <a:solidFill>
                <a:srgbClr val="000000"/>
              </a:solidFill>
              <a:latin typeface="メイリオ"/>
              <a:ea typeface="メイリオ" panose="020B0604030504040204" pitchFamily="50" charset="-128"/>
            </a:endParaRPr>
          </a:p>
          <a:p>
            <a:pPr marL="457200" indent="-457200" algn="just">
              <a:lnSpc>
                <a:spcPct val="120000"/>
              </a:lnSpc>
              <a:spcAft>
                <a:spcPts val="1200"/>
              </a:spcAft>
              <a:buFont typeface="Wingdings" panose="05000000000000000000" pitchFamily="2" charset="2"/>
              <a:buChar char="n"/>
              <a:defRPr/>
            </a:pPr>
            <a:r>
              <a:rPr lang="ja-JP" altLang="en-US" sz="3600" dirty="0">
                <a:solidFill>
                  <a:srgbClr val="000000"/>
                </a:solidFill>
                <a:latin typeface="メイリオ"/>
                <a:ea typeface="メイリオ" panose="020B0604030504040204" pitchFamily="50" charset="-128"/>
              </a:rPr>
              <a:t>視能訓練士は、視覚検査結果について最終判定をしては</a:t>
            </a:r>
            <a:r>
              <a:rPr lang="ja-JP" altLang="en-US" sz="3600" u="sng" dirty="0">
                <a:solidFill>
                  <a:srgbClr val="000000"/>
                </a:solidFill>
                <a:latin typeface="メイリオ"/>
                <a:ea typeface="メイリオ" panose="020B0604030504040204" pitchFamily="50" charset="-128"/>
              </a:rPr>
              <a:t>いけない</a:t>
            </a:r>
            <a:endParaRPr lang="en-US" altLang="ja-JP" sz="3600" u="sng" dirty="0">
              <a:solidFill>
                <a:srgbClr val="000000"/>
              </a:solidFill>
              <a:latin typeface="メイリオ"/>
              <a:ea typeface="メイリオ" panose="020B0604030504040204" pitchFamily="50" charset="-128"/>
            </a:endParaRPr>
          </a:p>
          <a:p>
            <a:pPr marL="457200" indent="-457200" algn="just">
              <a:lnSpc>
                <a:spcPct val="120000"/>
              </a:lnSpc>
              <a:spcAft>
                <a:spcPts val="1200"/>
              </a:spcAft>
              <a:buFont typeface="Wingdings" panose="05000000000000000000" pitchFamily="2" charset="2"/>
              <a:buChar char="n"/>
              <a:defRPr/>
            </a:pPr>
            <a:r>
              <a:rPr lang="ja-JP" altLang="en-US" sz="3600" dirty="0">
                <a:solidFill>
                  <a:srgbClr val="000000"/>
                </a:solidFill>
                <a:latin typeface="メイリオ"/>
                <a:ea typeface="メイリオ" panose="020B0604030504040204" pitchFamily="50" charset="-128"/>
              </a:rPr>
              <a:t>保健師や視能訓練士は、健診医の指示なしに診断的な内容に触れる発言をしては</a:t>
            </a:r>
            <a:r>
              <a:rPr lang="ja-JP" altLang="en-US" sz="3600" u="sng" dirty="0">
                <a:solidFill>
                  <a:srgbClr val="000000"/>
                </a:solidFill>
                <a:latin typeface="メイリオ"/>
                <a:ea typeface="メイリオ" panose="020B0604030504040204" pitchFamily="50" charset="-128"/>
              </a:rPr>
              <a:t>いけない</a:t>
            </a:r>
          </a:p>
        </p:txBody>
      </p:sp>
    </p:spTree>
    <p:extLst>
      <p:ext uri="{BB962C8B-B14F-4D97-AF65-F5344CB8AC3E}">
        <p14:creationId xmlns:p14="http://schemas.microsoft.com/office/powerpoint/2010/main" val="352736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10;&#10;自動的に生成された説明">
            <a:extLst>
              <a:ext uri="{FF2B5EF4-FFF2-40B4-BE49-F238E27FC236}">
                <a16:creationId xmlns:a16="http://schemas.microsoft.com/office/drawing/2014/main" id="{A96B4183-9C05-4E9B-A701-B9A20174CD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138" b="7667"/>
          <a:stretch/>
        </p:blipFill>
        <p:spPr>
          <a:xfrm>
            <a:off x="7248128" y="805993"/>
            <a:ext cx="4067016" cy="4487400"/>
          </a:xfrm>
          <a:prstGeom prst="rect">
            <a:avLst/>
          </a:prstGeom>
        </p:spPr>
      </p:pic>
      <p:sp>
        <p:nvSpPr>
          <p:cNvPr id="4" name="テキスト ボックス 3">
            <a:extLst>
              <a:ext uri="{FF2B5EF4-FFF2-40B4-BE49-F238E27FC236}">
                <a16:creationId xmlns:a16="http://schemas.microsoft.com/office/drawing/2014/main" id="{A757979A-97E3-4A46-86FA-5EF56E184686}"/>
              </a:ext>
            </a:extLst>
          </p:cNvPr>
          <p:cNvSpPr txBox="1"/>
          <p:nvPr/>
        </p:nvSpPr>
        <p:spPr>
          <a:xfrm>
            <a:off x="7539751" y="5382349"/>
            <a:ext cx="3775393" cy="1104918"/>
          </a:xfrm>
          <a:prstGeom prst="rect">
            <a:avLst/>
          </a:prstGeom>
          <a:noFill/>
        </p:spPr>
        <p:txBody>
          <a:bodyPr wrap="none" rtlCol="0">
            <a:spAutoFit/>
          </a:bodyPr>
          <a:lstStyle/>
          <a:p>
            <a:pPr algn="ctr">
              <a:lnSpc>
                <a:spcPct val="120000"/>
              </a:lnSpc>
            </a:pPr>
            <a:r>
              <a:rPr lang="ja-JP" altLang="en-US" sz="2800" dirty="0"/>
              <a:t>屈折検査結果を添付し</a:t>
            </a:r>
            <a:endParaRPr lang="en-US" altLang="ja-JP" sz="2800" dirty="0"/>
          </a:p>
          <a:p>
            <a:pPr algn="ctr">
              <a:lnSpc>
                <a:spcPct val="120000"/>
              </a:lnSpc>
            </a:pPr>
            <a:r>
              <a:rPr lang="ja-JP" altLang="en-US" sz="2800" dirty="0"/>
              <a:t>精密検査へ</a:t>
            </a:r>
            <a:endParaRPr lang="ja-JP" altLang="en-US" sz="1600" dirty="0">
              <a:solidFill>
                <a:schemeClr val="accent1"/>
              </a:solidFill>
            </a:endParaRPr>
          </a:p>
        </p:txBody>
      </p:sp>
      <p:sp>
        <p:nvSpPr>
          <p:cNvPr id="5" name="矢印: 右 4">
            <a:extLst>
              <a:ext uri="{FF2B5EF4-FFF2-40B4-BE49-F238E27FC236}">
                <a16:creationId xmlns:a16="http://schemas.microsoft.com/office/drawing/2014/main" id="{1C1BB701-A638-4937-9074-9C8F67D5F765}"/>
              </a:ext>
            </a:extLst>
          </p:cNvPr>
          <p:cNvSpPr/>
          <p:nvPr/>
        </p:nvSpPr>
        <p:spPr>
          <a:xfrm>
            <a:off x="7032951" y="5445224"/>
            <a:ext cx="430353" cy="3581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dirty="0"/>
          </a:p>
        </p:txBody>
      </p:sp>
      <p:sp>
        <p:nvSpPr>
          <p:cNvPr id="9" name="フローチャート: 処理 8">
            <a:extLst>
              <a:ext uri="{FF2B5EF4-FFF2-40B4-BE49-F238E27FC236}">
                <a16:creationId xmlns:a16="http://schemas.microsoft.com/office/drawing/2014/main" id="{C26F71F6-F86B-3BBD-FBB6-6E479D4241F2}"/>
              </a:ext>
            </a:extLst>
          </p:cNvPr>
          <p:cNvSpPr/>
          <p:nvPr/>
        </p:nvSpPr>
        <p:spPr>
          <a:xfrm>
            <a:off x="696000" y="180000"/>
            <a:ext cx="10800000" cy="720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3600" dirty="0"/>
              <a:t>眼科精密検査依頼票および結果報告書</a:t>
            </a:r>
          </a:p>
        </p:txBody>
      </p:sp>
      <p:pic>
        <p:nvPicPr>
          <p:cNvPr id="6" name="図 5">
            <a:extLst>
              <a:ext uri="{FF2B5EF4-FFF2-40B4-BE49-F238E27FC236}">
                <a16:creationId xmlns:a16="http://schemas.microsoft.com/office/drawing/2014/main" id="{F5DEA272-F750-D300-EC5B-EE796C431614}"/>
              </a:ext>
            </a:extLst>
          </p:cNvPr>
          <p:cNvPicPr>
            <a:picLocks noChangeAspect="1"/>
          </p:cNvPicPr>
          <p:nvPr/>
        </p:nvPicPr>
        <p:blipFill>
          <a:blip r:embed="rId4"/>
          <a:stretch>
            <a:fillRect/>
          </a:stretch>
        </p:blipFill>
        <p:spPr>
          <a:xfrm>
            <a:off x="1631504" y="1058105"/>
            <a:ext cx="4061912" cy="5733256"/>
          </a:xfrm>
          <a:prstGeom prst="rect">
            <a:avLst/>
          </a:prstGeom>
        </p:spPr>
      </p:pic>
      <p:sp>
        <p:nvSpPr>
          <p:cNvPr id="12" name="L 字 11">
            <a:extLst>
              <a:ext uri="{FF2B5EF4-FFF2-40B4-BE49-F238E27FC236}">
                <a16:creationId xmlns:a16="http://schemas.microsoft.com/office/drawing/2014/main" id="{71CE88FD-B46F-CD2A-2D47-960325DA4AC7}"/>
              </a:ext>
            </a:extLst>
          </p:cNvPr>
          <p:cNvSpPr/>
          <p:nvPr/>
        </p:nvSpPr>
        <p:spPr>
          <a:xfrm rot="18730306">
            <a:off x="4811947" y="1949407"/>
            <a:ext cx="127429" cy="89136"/>
          </a:xfrm>
          <a:prstGeom prst="corner">
            <a:avLst>
              <a:gd name="adj1" fmla="val 20529"/>
              <a:gd name="adj2" fmla="val 1463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3" name="L 字 12">
            <a:extLst>
              <a:ext uri="{FF2B5EF4-FFF2-40B4-BE49-F238E27FC236}">
                <a16:creationId xmlns:a16="http://schemas.microsoft.com/office/drawing/2014/main" id="{8B99BD9C-8B77-E857-6288-84D3A443B905}"/>
              </a:ext>
            </a:extLst>
          </p:cNvPr>
          <p:cNvSpPr/>
          <p:nvPr/>
        </p:nvSpPr>
        <p:spPr>
          <a:xfrm rot="18730306">
            <a:off x="2867732" y="2165429"/>
            <a:ext cx="127429" cy="89136"/>
          </a:xfrm>
          <a:prstGeom prst="corner">
            <a:avLst>
              <a:gd name="adj1" fmla="val 20529"/>
              <a:gd name="adj2" fmla="val 1463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4" name="L 字 13">
            <a:extLst>
              <a:ext uri="{FF2B5EF4-FFF2-40B4-BE49-F238E27FC236}">
                <a16:creationId xmlns:a16="http://schemas.microsoft.com/office/drawing/2014/main" id="{958B2977-1CD0-62DF-6350-B61A018A32B7}"/>
              </a:ext>
            </a:extLst>
          </p:cNvPr>
          <p:cNvSpPr/>
          <p:nvPr/>
        </p:nvSpPr>
        <p:spPr>
          <a:xfrm rot="18730306">
            <a:off x="1993964" y="2088286"/>
            <a:ext cx="127429" cy="89136"/>
          </a:xfrm>
          <a:prstGeom prst="corner">
            <a:avLst>
              <a:gd name="adj1" fmla="val 20529"/>
              <a:gd name="adj2" fmla="val 1463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1915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ローチャート: 処理 6">
            <a:extLst>
              <a:ext uri="{FF2B5EF4-FFF2-40B4-BE49-F238E27FC236}">
                <a16:creationId xmlns:a16="http://schemas.microsoft.com/office/drawing/2014/main" id="{863D0D24-C5A5-A541-D97D-07630D197815}"/>
              </a:ext>
            </a:extLst>
          </p:cNvPr>
          <p:cNvSpPr/>
          <p:nvPr/>
        </p:nvSpPr>
        <p:spPr>
          <a:xfrm>
            <a:off x="675109" y="180000"/>
            <a:ext cx="10800000" cy="720000"/>
          </a:xfrm>
          <a:prstGeom prst="flowChartProcess">
            <a:avLst/>
          </a:prstGeom>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defRPr/>
            </a:pPr>
            <a:r>
              <a:rPr kumimoji="0" lang="ja-JP" altLang="en-US" sz="3600" kern="0" dirty="0">
                <a:solidFill>
                  <a:prstClr val="white"/>
                </a:solidFill>
                <a:latin typeface="メイリオ"/>
                <a:ea typeface="メイリオ"/>
              </a:rPr>
              <a:t>眼科精密検査未受診を減らそう</a:t>
            </a:r>
          </a:p>
        </p:txBody>
      </p:sp>
      <p:sp>
        <p:nvSpPr>
          <p:cNvPr id="8" name="テキスト ボックス 7">
            <a:extLst>
              <a:ext uri="{FF2B5EF4-FFF2-40B4-BE49-F238E27FC236}">
                <a16:creationId xmlns:a16="http://schemas.microsoft.com/office/drawing/2014/main" id="{B133D8B8-1631-1AA7-C390-E5332A2E660E}"/>
              </a:ext>
            </a:extLst>
          </p:cNvPr>
          <p:cNvSpPr txBox="1"/>
          <p:nvPr/>
        </p:nvSpPr>
        <p:spPr>
          <a:xfrm>
            <a:off x="713402" y="1177310"/>
            <a:ext cx="5382598" cy="559064"/>
          </a:xfrm>
          <a:prstGeom prst="rect">
            <a:avLst/>
          </a:prstGeom>
          <a:noFill/>
        </p:spPr>
        <p:txBody>
          <a:bodyPr wrap="square" rtlCol="0">
            <a:spAutoFit/>
          </a:bodyPr>
          <a:lstStyle/>
          <a:p>
            <a:pPr defTabSz="990570">
              <a:defRPr/>
            </a:pPr>
            <a:r>
              <a:rPr lang="ja-JP" altLang="en-US" sz="3033" dirty="0">
                <a:solidFill>
                  <a:schemeClr val="accent2"/>
                </a:solidFill>
                <a:latin typeface="メイリオ"/>
                <a:ea typeface="メイリオ"/>
              </a:rPr>
              <a:t>なぜ受診しないのか・・・・</a:t>
            </a:r>
          </a:p>
        </p:txBody>
      </p:sp>
      <p:sp>
        <p:nvSpPr>
          <p:cNvPr id="9" name="テキスト ボックス 8">
            <a:extLst>
              <a:ext uri="{FF2B5EF4-FFF2-40B4-BE49-F238E27FC236}">
                <a16:creationId xmlns:a16="http://schemas.microsoft.com/office/drawing/2014/main" id="{B1CAE3A9-B81D-4482-EF17-83D0DC793E03}"/>
              </a:ext>
            </a:extLst>
          </p:cNvPr>
          <p:cNvSpPr txBox="1"/>
          <p:nvPr/>
        </p:nvSpPr>
        <p:spPr>
          <a:xfrm>
            <a:off x="1532330" y="1716571"/>
            <a:ext cx="9073008" cy="230063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495285" indent="-495285" defTabSz="990570">
              <a:lnSpc>
                <a:spcPct val="130000"/>
              </a:lnSpc>
              <a:buFont typeface="Wingdings" panose="05000000000000000000" pitchFamily="2" charset="2"/>
              <a:buChar char="n"/>
              <a:defRPr/>
            </a:pPr>
            <a:r>
              <a:rPr lang="ja-JP" altLang="en-US" sz="2800" dirty="0">
                <a:solidFill>
                  <a:prstClr val="black"/>
                </a:solidFill>
                <a:latin typeface="メイリオ"/>
                <a:ea typeface="メイリオ"/>
                <a:cs typeface="メイリオ"/>
              </a:rPr>
              <a:t>子供が見えにくさを自覚していない</a:t>
            </a:r>
            <a:endParaRPr lang="en-US" altLang="ja-JP" sz="2800" dirty="0">
              <a:solidFill>
                <a:prstClr val="black"/>
              </a:solidFill>
              <a:latin typeface="メイリオ"/>
              <a:ea typeface="メイリオ"/>
              <a:cs typeface="メイリオ"/>
            </a:endParaRPr>
          </a:p>
          <a:p>
            <a:pPr marL="495285" indent="-495285" defTabSz="990570">
              <a:lnSpc>
                <a:spcPct val="130000"/>
              </a:lnSpc>
              <a:buFont typeface="Wingdings" panose="05000000000000000000" pitchFamily="2" charset="2"/>
              <a:buChar char="n"/>
              <a:defRPr/>
            </a:pPr>
            <a:r>
              <a:rPr lang="ja-JP" altLang="en-US" sz="2800" dirty="0">
                <a:solidFill>
                  <a:prstClr val="black"/>
                </a:solidFill>
                <a:latin typeface="メイリオ"/>
                <a:ea typeface="メイリオ"/>
                <a:cs typeface="メイリオ"/>
              </a:rPr>
              <a:t>視覚発達にはタイムリミットがあることを知らない</a:t>
            </a:r>
            <a:endParaRPr lang="en-US" altLang="ja-JP" sz="2800" dirty="0">
              <a:solidFill>
                <a:prstClr val="black"/>
              </a:solidFill>
              <a:latin typeface="メイリオ"/>
              <a:ea typeface="メイリオ"/>
              <a:cs typeface="メイリオ"/>
            </a:endParaRPr>
          </a:p>
          <a:p>
            <a:pPr marL="495285" indent="-495285" defTabSz="990570">
              <a:lnSpc>
                <a:spcPct val="130000"/>
              </a:lnSpc>
              <a:buFont typeface="Wingdings" panose="05000000000000000000" pitchFamily="2" charset="2"/>
              <a:buChar char="n"/>
              <a:defRPr/>
            </a:pPr>
            <a:r>
              <a:rPr lang="ja-JP" altLang="en-US" sz="2800" dirty="0">
                <a:solidFill>
                  <a:prstClr val="black"/>
                </a:solidFill>
                <a:latin typeface="メイリオ"/>
                <a:ea typeface="メイリオ"/>
                <a:cs typeface="メイリオ"/>
              </a:rPr>
              <a:t>弱視・斜視について知らない</a:t>
            </a:r>
            <a:endParaRPr lang="en-US" altLang="ja-JP" sz="2800" dirty="0">
              <a:solidFill>
                <a:prstClr val="black"/>
              </a:solidFill>
              <a:latin typeface="メイリオ"/>
              <a:ea typeface="メイリオ"/>
              <a:cs typeface="メイリオ"/>
            </a:endParaRPr>
          </a:p>
          <a:p>
            <a:pPr marL="495285" indent="-495285" defTabSz="990570">
              <a:lnSpc>
                <a:spcPct val="130000"/>
              </a:lnSpc>
              <a:buFont typeface="Wingdings" panose="05000000000000000000" pitchFamily="2" charset="2"/>
              <a:buChar char="n"/>
              <a:defRPr/>
            </a:pPr>
            <a:r>
              <a:rPr lang="ja-JP" altLang="en-US" sz="2800" dirty="0">
                <a:solidFill>
                  <a:prstClr val="black"/>
                </a:solidFill>
                <a:latin typeface="メイリオ"/>
                <a:ea typeface="メイリオ"/>
                <a:cs typeface="メイリオ"/>
              </a:rPr>
              <a:t>落ち着きがないため、精密検査は難しい</a:t>
            </a:r>
            <a:endParaRPr lang="en-US" altLang="ja-JP" sz="2800" dirty="0">
              <a:solidFill>
                <a:prstClr val="black"/>
              </a:solidFill>
              <a:latin typeface="メイリオ"/>
              <a:ea typeface="メイリオ"/>
              <a:cs typeface="メイリオ"/>
            </a:endParaRPr>
          </a:p>
        </p:txBody>
      </p:sp>
      <p:sp>
        <p:nvSpPr>
          <p:cNvPr id="10" name="四角形: 角を丸くする 9">
            <a:extLst>
              <a:ext uri="{FF2B5EF4-FFF2-40B4-BE49-F238E27FC236}">
                <a16:creationId xmlns:a16="http://schemas.microsoft.com/office/drawing/2014/main" id="{F09FF47F-11E1-30B8-E452-AECDF5AE684B}"/>
              </a:ext>
            </a:extLst>
          </p:cNvPr>
          <p:cNvSpPr/>
          <p:nvPr/>
        </p:nvSpPr>
        <p:spPr>
          <a:xfrm>
            <a:off x="651432" y="4925629"/>
            <a:ext cx="10800000" cy="1551860"/>
          </a:xfrm>
          <a:prstGeom prst="roundRect">
            <a:avLst>
              <a:gd name="adj" fmla="val 8328"/>
            </a:avLst>
          </a:prstGeom>
          <a:effectLst/>
        </p:spPr>
        <p:style>
          <a:lnRef idx="1">
            <a:schemeClr val="accent1"/>
          </a:lnRef>
          <a:fillRef idx="1001">
            <a:schemeClr val="dk2"/>
          </a:fillRef>
          <a:effectRef idx="2">
            <a:schemeClr val="accent1"/>
          </a:effectRef>
          <a:fontRef idx="minor">
            <a:schemeClr val="lt1"/>
          </a:fontRef>
        </p:style>
        <p:txBody>
          <a:bodyPr tIns="144000" rtlCol="0" anchor="ctr"/>
          <a:lstStyle/>
          <a:p>
            <a:pPr algn="ctr" defTabSz="1244600">
              <a:lnSpc>
                <a:spcPct val="90000"/>
              </a:lnSpc>
              <a:spcBef>
                <a:spcPct val="0"/>
              </a:spcBef>
              <a:spcAft>
                <a:spcPct val="35000"/>
              </a:spcAft>
              <a:defRPr/>
            </a:pPr>
            <a:r>
              <a:rPr lang="ja-JP" altLang="en-US" sz="2800" dirty="0">
                <a:solidFill>
                  <a:schemeClr val="bg1"/>
                </a:solidFill>
                <a:effectLst>
                  <a:glow rad="12700">
                    <a:srgbClr val="9BBB59">
                      <a:lumMod val="50000"/>
                      <a:alpha val="54000"/>
                    </a:srgbClr>
                  </a:glow>
                </a:effectLst>
                <a:latin typeface="メイリオ"/>
                <a:ea typeface="メイリオ"/>
              </a:rPr>
              <a:t>未受診のうち、屈折異常は</a:t>
            </a:r>
            <a:r>
              <a:rPr lang="en-US" altLang="ja-JP" sz="2800" dirty="0">
                <a:solidFill>
                  <a:schemeClr val="bg1"/>
                </a:solidFill>
                <a:effectLst>
                  <a:glow rad="12700">
                    <a:srgbClr val="9BBB59">
                      <a:lumMod val="50000"/>
                      <a:alpha val="54000"/>
                    </a:srgbClr>
                  </a:glow>
                </a:effectLst>
                <a:latin typeface="メイリオ"/>
                <a:ea typeface="メイリオ"/>
              </a:rPr>
              <a:t>7.0</a:t>
            </a:r>
            <a:r>
              <a:rPr lang="ja-JP" altLang="en-US" sz="2800" dirty="0">
                <a:solidFill>
                  <a:schemeClr val="bg1"/>
                </a:solidFill>
                <a:effectLst>
                  <a:glow rad="12700">
                    <a:srgbClr val="9BBB59">
                      <a:lumMod val="50000"/>
                      <a:alpha val="54000"/>
                    </a:srgbClr>
                  </a:glow>
                </a:effectLst>
                <a:latin typeface="メイリオ"/>
                <a:ea typeface="メイリオ"/>
              </a:rPr>
              <a:t>％、その他は</a:t>
            </a:r>
            <a:r>
              <a:rPr lang="en-US" altLang="ja-JP" sz="2800" dirty="0">
                <a:solidFill>
                  <a:schemeClr val="bg1"/>
                </a:solidFill>
                <a:effectLst>
                  <a:glow rad="12700">
                    <a:srgbClr val="9BBB59">
                      <a:lumMod val="50000"/>
                      <a:alpha val="54000"/>
                    </a:srgbClr>
                  </a:glow>
                </a:effectLst>
                <a:latin typeface="メイリオ"/>
                <a:ea typeface="メイリオ"/>
              </a:rPr>
              <a:t>15.5</a:t>
            </a:r>
            <a:r>
              <a:rPr lang="ja-JP" altLang="en-US" sz="2800" dirty="0">
                <a:solidFill>
                  <a:schemeClr val="bg1"/>
                </a:solidFill>
                <a:effectLst>
                  <a:glow rad="12700">
                    <a:srgbClr val="9BBB59">
                      <a:lumMod val="50000"/>
                      <a:alpha val="54000"/>
                    </a:srgbClr>
                  </a:glow>
                </a:effectLst>
                <a:latin typeface="メイリオ"/>
                <a:ea typeface="メイリオ"/>
              </a:rPr>
              <a:t>％</a:t>
            </a:r>
          </a:p>
          <a:p>
            <a:pPr algn="ctr" defTabSz="1244600">
              <a:lnSpc>
                <a:spcPct val="90000"/>
              </a:lnSpc>
              <a:spcBef>
                <a:spcPct val="0"/>
              </a:spcBef>
              <a:spcAft>
                <a:spcPct val="35000"/>
              </a:spcAft>
              <a:defRPr/>
            </a:pPr>
            <a:r>
              <a:rPr lang="ja-JP" altLang="en-US" sz="2800" dirty="0">
                <a:solidFill>
                  <a:schemeClr val="bg1"/>
                </a:solidFill>
                <a:effectLst>
                  <a:glow rad="12700">
                    <a:srgbClr val="9BBB59">
                      <a:lumMod val="50000"/>
                      <a:alpha val="54000"/>
                    </a:srgbClr>
                  </a:glow>
                </a:effectLst>
                <a:latin typeface="メイリオ"/>
                <a:ea typeface="メイリオ"/>
              </a:rPr>
              <a:t>　→ </a:t>
            </a:r>
            <a:r>
              <a:rPr lang="ja-JP" altLang="en-US" sz="3200" dirty="0">
                <a:solidFill>
                  <a:srgbClr val="FFFF00"/>
                </a:solidFill>
                <a:effectLst>
                  <a:glow rad="12700">
                    <a:srgbClr val="9BBB59">
                      <a:lumMod val="50000"/>
                      <a:alpha val="54000"/>
                    </a:srgbClr>
                  </a:glow>
                </a:effectLst>
                <a:latin typeface="メイリオ"/>
                <a:ea typeface="メイリオ"/>
              </a:rPr>
              <a:t>屈折異常を指摘されると眼科受診に繋がりやすい</a:t>
            </a:r>
            <a:endParaRPr lang="ja-JP" altLang="en-US" sz="2800" dirty="0">
              <a:solidFill>
                <a:srgbClr val="FFFF00"/>
              </a:solidFill>
              <a:effectLst>
                <a:glow rad="12700">
                  <a:srgbClr val="9BBB59">
                    <a:lumMod val="50000"/>
                    <a:alpha val="54000"/>
                  </a:srgbClr>
                </a:glow>
              </a:effectLst>
              <a:latin typeface="メイリオ"/>
              <a:ea typeface="メイリオ"/>
            </a:endParaRPr>
          </a:p>
        </p:txBody>
      </p:sp>
      <p:sp>
        <p:nvSpPr>
          <p:cNvPr id="11" name="テキスト ボックス 10">
            <a:extLst>
              <a:ext uri="{FF2B5EF4-FFF2-40B4-BE49-F238E27FC236}">
                <a16:creationId xmlns:a16="http://schemas.microsoft.com/office/drawing/2014/main" id="{E0552F58-1879-BB61-BDAF-F0A544AAFD05}"/>
              </a:ext>
            </a:extLst>
          </p:cNvPr>
          <p:cNvSpPr txBox="1"/>
          <p:nvPr/>
        </p:nvSpPr>
        <p:spPr>
          <a:xfrm>
            <a:off x="3047246" y="3933056"/>
            <a:ext cx="6097508" cy="846386"/>
          </a:xfrm>
          <a:prstGeom prst="rect">
            <a:avLst/>
          </a:prstGeom>
          <a:noFill/>
        </p:spPr>
        <p:txBody>
          <a:bodyPr wrap="square">
            <a:spAutoFit/>
          </a:bodyPr>
          <a:lstStyle/>
          <a:p>
            <a:pPr marL="0" marR="0" lvl="0" indent="0" algn="ctr" defTabSz="99057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C0504D"/>
                </a:solidFill>
                <a:effectLst/>
                <a:uLnTx/>
                <a:uFillTx/>
                <a:latin typeface="メイリオ"/>
                <a:ea typeface="メイリオ"/>
                <a:cs typeface="メイリオ"/>
              </a:rPr>
              <a:t>緊急性を感じない！</a:t>
            </a:r>
            <a:endParaRPr kumimoji="1" lang="en-US" altLang="ja-JP" sz="4000" b="1" i="0" u="none" strike="noStrike" kern="1200" cap="none" spc="0" normalizeH="0" baseline="0" noProof="0" dirty="0">
              <a:ln>
                <a:noFill/>
              </a:ln>
              <a:solidFill>
                <a:srgbClr val="C0504D"/>
              </a:solidFill>
              <a:effectLst/>
              <a:uLnTx/>
              <a:uFillTx/>
              <a:latin typeface="メイリオ"/>
              <a:ea typeface="メイリオ"/>
              <a:cs typeface="メイリオ"/>
            </a:endParaRPr>
          </a:p>
        </p:txBody>
      </p:sp>
      <p:sp>
        <p:nvSpPr>
          <p:cNvPr id="12" name="テキスト ボックス 11">
            <a:extLst>
              <a:ext uri="{FF2B5EF4-FFF2-40B4-BE49-F238E27FC236}">
                <a16:creationId xmlns:a16="http://schemas.microsoft.com/office/drawing/2014/main" id="{AF559AC0-AF81-3F20-CA43-C23C8868544A}"/>
              </a:ext>
            </a:extLst>
          </p:cNvPr>
          <p:cNvSpPr txBox="1"/>
          <p:nvPr/>
        </p:nvSpPr>
        <p:spPr>
          <a:xfrm>
            <a:off x="8632518" y="6487503"/>
            <a:ext cx="3528391" cy="340093"/>
          </a:xfrm>
          <a:prstGeom prst="rect">
            <a:avLst/>
          </a:prstGeom>
          <a:noFill/>
        </p:spPr>
        <p:txBody>
          <a:bodyPr wrap="square">
            <a:spAutoFit/>
          </a:bodyPr>
          <a:lstStyle/>
          <a:p>
            <a:pPr>
              <a:lnSpc>
                <a:spcPct val="120000"/>
              </a:lnSpc>
              <a:spcAft>
                <a:spcPts val="600"/>
              </a:spcAft>
              <a:defRPr/>
            </a:pPr>
            <a:r>
              <a:rPr lang="en-US" altLang="ja-JP" sz="1400" dirty="0">
                <a:latin typeface="+mn-ea"/>
              </a:rPr>
              <a:t>※</a:t>
            </a:r>
            <a:r>
              <a:rPr lang="ja-JP" altLang="en-US" sz="1400" dirty="0">
                <a:latin typeface="+mn-ea"/>
              </a:rPr>
              <a:t>群馬県令和</a:t>
            </a:r>
            <a:r>
              <a:rPr lang="en-US" altLang="ja-JP" sz="1400" dirty="0">
                <a:latin typeface="+mn-ea"/>
              </a:rPr>
              <a:t>2</a:t>
            </a:r>
            <a:r>
              <a:rPr lang="ja-JP" altLang="en-US" sz="1400" dirty="0">
                <a:latin typeface="+mn-ea"/>
              </a:rPr>
              <a:t>年度</a:t>
            </a:r>
            <a:r>
              <a:rPr lang="en-US" altLang="ja-JP" sz="1400" dirty="0">
                <a:latin typeface="+mn-ea"/>
              </a:rPr>
              <a:t>3</a:t>
            </a:r>
            <a:r>
              <a:rPr lang="ja-JP" altLang="en-US" sz="1400" dirty="0">
                <a:latin typeface="+mn-ea"/>
              </a:rPr>
              <a:t>歳児眼科健診結果</a:t>
            </a:r>
            <a:endParaRPr lang="en-US" altLang="ja-JP" sz="1400" dirty="0">
              <a:latin typeface="+mn-ea"/>
            </a:endParaRPr>
          </a:p>
        </p:txBody>
      </p:sp>
    </p:spTree>
    <p:extLst>
      <p:ext uri="{BB962C8B-B14F-4D97-AF65-F5344CB8AC3E}">
        <p14:creationId xmlns:p14="http://schemas.microsoft.com/office/powerpoint/2010/main" val="85694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フローチャート: 処理 8">
            <a:extLst>
              <a:ext uri="{FF2B5EF4-FFF2-40B4-BE49-F238E27FC236}">
                <a16:creationId xmlns:a16="http://schemas.microsoft.com/office/drawing/2014/main" id="{C26F71F6-F86B-3BBD-FBB6-6E479D4241F2}"/>
              </a:ext>
            </a:extLst>
          </p:cNvPr>
          <p:cNvSpPr/>
          <p:nvPr/>
        </p:nvSpPr>
        <p:spPr>
          <a:xfrm>
            <a:off x="696000" y="180000"/>
            <a:ext cx="10800000" cy="720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3600" dirty="0"/>
              <a:t>要精検児の保健指導</a:t>
            </a:r>
          </a:p>
        </p:txBody>
      </p:sp>
      <p:pic>
        <p:nvPicPr>
          <p:cNvPr id="10" name="図 9" descr="ダイアグラム&#10;&#10;中程度の精度で自動的に生成された説明">
            <a:extLst>
              <a:ext uri="{FF2B5EF4-FFF2-40B4-BE49-F238E27FC236}">
                <a16:creationId xmlns:a16="http://schemas.microsoft.com/office/drawing/2014/main" id="{5EB0F463-F2B8-B396-37B4-4730E9E4B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86" y="964975"/>
            <a:ext cx="4067017" cy="5893025"/>
          </a:xfrm>
          <a:prstGeom prst="rect">
            <a:avLst/>
          </a:prstGeom>
        </p:spPr>
      </p:pic>
      <p:pic>
        <p:nvPicPr>
          <p:cNvPr id="12" name="図 11" descr="テキスト&#10;&#10;自動的に生成された説明">
            <a:extLst>
              <a:ext uri="{FF2B5EF4-FFF2-40B4-BE49-F238E27FC236}">
                <a16:creationId xmlns:a16="http://schemas.microsoft.com/office/drawing/2014/main" id="{68D88BE1-6A83-9ECB-8160-0C0F4A5EA1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492" y="925813"/>
            <a:ext cx="4067016" cy="5891960"/>
          </a:xfrm>
          <a:prstGeom prst="rect">
            <a:avLst/>
          </a:prstGeom>
        </p:spPr>
      </p:pic>
      <p:sp>
        <p:nvSpPr>
          <p:cNvPr id="14" name="テキスト ボックス 13">
            <a:extLst>
              <a:ext uri="{FF2B5EF4-FFF2-40B4-BE49-F238E27FC236}">
                <a16:creationId xmlns:a16="http://schemas.microsoft.com/office/drawing/2014/main" id="{092FDC80-96CD-FE3B-62F5-93167E0BA54F}"/>
              </a:ext>
            </a:extLst>
          </p:cNvPr>
          <p:cNvSpPr txBox="1"/>
          <p:nvPr/>
        </p:nvSpPr>
        <p:spPr>
          <a:xfrm>
            <a:off x="8144269" y="1610410"/>
            <a:ext cx="3995152" cy="5247590"/>
          </a:xfrm>
          <a:prstGeom prst="rect">
            <a:avLst/>
          </a:prstGeom>
          <a:noFill/>
        </p:spPr>
        <p:txBody>
          <a:bodyPr wrap="square">
            <a:spAutoFit/>
          </a:bodyPr>
          <a:lstStyle/>
          <a:p>
            <a:pPr marL="285750" indent="-285750" algn="just">
              <a:lnSpc>
                <a:spcPct val="120000"/>
              </a:lnSpc>
              <a:buFont typeface="Wingdings" panose="05000000000000000000" pitchFamily="2" charset="2"/>
              <a:buChar char="n"/>
            </a:pPr>
            <a:r>
              <a:rPr lang="ja-JP" altLang="en-US" sz="2000" dirty="0"/>
              <a:t>弱視のこどもは</a:t>
            </a:r>
            <a:r>
              <a:rPr lang="en-US" altLang="ja-JP" sz="2000" dirty="0"/>
              <a:t>50</a:t>
            </a:r>
            <a:r>
              <a:rPr lang="ja-JP" altLang="en-US" sz="2000" dirty="0"/>
              <a:t>人に</a:t>
            </a:r>
            <a:r>
              <a:rPr lang="en-US" altLang="ja-JP" sz="2000" dirty="0"/>
              <a:t>1</a:t>
            </a:r>
            <a:r>
              <a:rPr lang="ja-JP" altLang="en-US" sz="2000" dirty="0"/>
              <a:t>人</a:t>
            </a:r>
            <a:endParaRPr lang="en-US" altLang="ja-JP" sz="2000" dirty="0"/>
          </a:p>
          <a:p>
            <a:pPr marL="285750" indent="-285750" algn="just">
              <a:lnSpc>
                <a:spcPct val="120000"/>
              </a:lnSpc>
              <a:buFont typeface="Wingdings" panose="05000000000000000000" pitchFamily="2" charset="2"/>
              <a:buChar char="n"/>
            </a:pPr>
            <a:r>
              <a:rPr lang="ja-JP" altLang="en-US" sz="2000" dirty="0"/>
              <a:t>本人も家族も気づかない</a:t>
            </a:r>
            <a:endParaRPr lang="en-US" altLang="ja-JP" sz="2000" dirty="0"/>
          </a:p>
          <a:p>
            <a:pPr marL="285750" indent="-285750" algn="just">
              <a:lnSpc>
                <a:spcPct val="120000"/>
              </a:lnSpc>
              <a:buFont typeface="Wingdings" panose="05000000000000000000" pitchFamily="2" charset="2"/>
              <a:buChar char="n"/>
            </a:pPr>
            <a:r>
              <a:rPr lang="ja-JP" altLang="en-US" sz="2000" dirty="0"/>
              <a:t>“弱視”は単なる近視や遠視と全く違う</a:t>
            </a:r>
          </a:p>
          <a:p>
            <a:pPr marL="285750" indent="-285750" algn="just">
              <a:lnSpc>
                <a:spcPct val="120000"/>
              </a:lnSpc>
              <a:buFont typeface="Wingdings" panose="05000000000000000000" pitchFamily="2" charset="2"/>
              <a:buChar char="n"/>
            </a:pPr>
            <a:r>
              <a:rPr lang="ja-JP" altLang="en-US" sz="2000" dirty="0"/>
              <a:t>弱視とはメガネをしても視力が不良である</a:t>
            </a:r>
            <a:endParaRPr lang="en-US" altLang="ja-JP" sz="2000" dirty="0"/>
          </a:p>
          <a:p>
            <a:pPr marL="285750" indent="-285750" algn="just">
              <a:lnSpc>
                <a:spcPct val="120000"/>
              </a:lnSpc>
              <a:buFont typeface="Wingdings" panose="05000000000000000000" pitchFamily="2" charset="2"/>
              <a:buChar char="n"/>
            </a:pPr>
            <a:r>
              <a:rPr lang="ja-JP" altLang="en-US" sz="2000" dirty="0"/>
              <a:t>視力の発達＝脳の発達であり“</a:t>
            </a:r>
            <a:r>
              <a:rPr lang="en-US" altLang="ja-JP" sz="2000" dirty="0"/>
              <a:t>3</a:t>
            </a:r>
            <a:r>
              <a:rPr lang="ja-JP" altLang="en-US" sz="2000" dirty="0"/>
              <a:t>歳のいま”であれば、メガネなどの治療によって視力を発達させることが可能である</a:t>
            </a:r>
            <a:endParaRPr lang="en-US" altLang="ja-JP" sz="2000" dirty="0"/>
          </a:p>
          <a:p>
            <a:pPr marL="285750" indent="-285750" algn="just">
              <a:lnSpc>
                <a:spcPct val="120000"/>
              </a:lnSpc>
              <a:buFont typeface="Wingdings" panose="05000000000000000000" pitchFamily="2" charset="2"/>
              <a:buChar char="n"/>
            </a:pPr>
            <a:r>
              <a:rPr lang="ja-JP" altLang="en-US" sz="2000" dirty="0"/>
              <a:t>見え方に不自由がないようでも速やかに眼科を受診する</a:t>
            </a:r>
            <a:endParaRPr lang="en-US" altLang="ja-JP" sz="2000" dirty="0"/>
          </a:p>
          <a:p>
            <a:pPr marL="285750" indent="-285750" algn="just">
              <a:lnSpc>
                <a:spcPct val="120000"/>
              </a:lnSpc>
              <a:buFont typeface="Wingdings" panose="05000000000000000000" pitchFamily="2" charset="2"/>
              <a:buChar char="n"/>
            </a:pPr>
            <a:r>
              <a:rPr lang="ja-JP" altLang="en-US" sz="2000" dirty="0"/>
              <a:t>多言語版（英語・中国語・ポルトガル語）資材も活用する</a:t>
            </a:r>
          </a:p>
        </p:txBody>
      </p:sp>
      <p:sp>
        <p:nvSpPr>
          <p:cNvPr id="16" name="フローチャート: 代替処理 15">
            <a:extLst>
              <a:ext uri="{FF2B5EF4-FFF2-40B4-BE49-F238E27FC236}">
                <a16:creationId xmlns:a16="http://schemas.microsoft.com/office/drawing/2014/main" id="{7D14DEBA-D639-44AF-06CE-28518E00B7CE}"/>
              </a:ext>
            </a:extLst>
          </p:cNvPr>
          <p:cNvSpPr/>
          <p:nvPr/>
        </p:nvSpPr>
        <p:spPr>
          <a:xfrm>
            <a:off x="8648401" y="1052736"/>
            <a:ext cx="2926539" cy="500581"/>
          </a:xfrm>
          <a:prstGeom prst="flowChartAlternateProcess">
            <a:avLst/>
          </a:prstGeom>
          <a:ln>
            <a:solidFill>
              <a:schemeClr val="tx2"/>
            </a:solidFill>
          </a:ln>
        </p:spPr>
        <p:style>
          <a:lnRef idx="2">
            <a:schemeClr val="accent2">
              <a:shade val="50000"/>
            </a:schemeClr>
          </a:lnRef>
          <a:fillRef idx="1001">
            <a:schemeClr val="dk2"/>
          </a:fillRef>
          <a:effectRef idx="0">
            <a:schemeClr val="accent2"/>
          </a:effectRef>
          <a:fontRef idx="minor">
            <a:schemeClr val="lt1"/>
          </a:fontRef>
        </p:style>
        <p:txBody>
          <a:bodyPr lIns="36000" tIns="144000" rIns="36000" rtlCol="0" anchor="ctr"/>
          <a:lstStyle/>
          <a:p>
            <a:pPr algn="ctr"/>
            <a:r>
              <a:rPr lang="ja-JP" altLang="en-US" sz="2800" dirty="0"/>
              <a:t>指導のポイント</a:t>
            </a:r>
            <a:endParaRPr kumimoji="1" lang="en-US" altLang="ja-JP" sz="2800" dirty="0"/>
          </a:p>
        </p:txBody>
      </p:sp>
    </p:spTree>
    <p:extLst>
      <p:ext uri="{BB962C8B-B14F-4D97-AF65-F5344CB8AC3E}">
        <p14:creationId xmlns:p14="http://schemas.microsoft.com/office/powerpoint/2010/main" val="368816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E52F7C05-6B34-40E0-8A4B-27AE78A6CBC0}"/>
              </a:ext>
            </a:extLst>
          </p:cNvPr>
          <p:cNvPicPr>
            <a:picLocks noChangeAspect="1"/>
          </p:cNvPicPr>
          <p:nvPr/>
        </p:nvPicPr>
        <p:blipFill rotWithShape="1">
          <a:blip r:embed="rId3">
            <a:extLst>
              <a:ext uri="{28A0092B-C50C-407E-A947-70E740481C1C}">
                <a14:useLocalDpi xmlns:a14="http://schemas.microsoft.com/office/drawing/2010/main" val="0"/>
              </a:ext>
            </a:extLst>
          </a:blip>
          <a:srcRect l="55298" t="14056" r="6931" b="3008"/>
          <a:stretch/>
        </p:blipFill>
        <p:spPr>
          <a:xfrm>
            <a:off x="8688288" y="2443143"/>
            <a:ext cx="1294078" cy="2907065"/>
          </a:xfrm>
          <a:prstGeom prst="rect">
            <a:avLst/>
          </a:prstGeom>
        </p:spPr>
      </p:pic>
      <p:cxnSp>
        <p:nvCxnSpPr>
          <p:cNvPr id="12" name="直線矢印コネクタ 11"/>
          <p:cNvCxnSpPr>
            <a:cxnSpLocks/>
          </p:cNvCxnSpPr>
          <p:nvPr/>
        </p:nvCxnSpPr>
        <p:spPr>
          <a:xfrm>
            <a:off x="6456040" y="2925489"/>
            <a:ext cx="2568675" cy="0"/>
          </a:xfrm>
          <a:prstGeom prst="straightConnector1">
            <a:avLst/>
          </a:prstGeom>
          <a:ln w="38100">
            <a:tailEnd type="arrow"/>
          </a:ln>
        </p:spPr>
        <p:style>
          <a:lnRef idx="1">
            <a:schemeClr val="accent5"/>
          </a:lnRef>
          <a:fillRef idx="0">
            <a:schemeClr val="accent5"/>
          </a:fillRef>
          <a:effectRef idx="0">
            <a:schemeClr val="accent5"/>
          </a:effectRef>
          <a:fontRef idx="minor">
            <a:schemeClr val="tx1"/>
          </a:fontRef>
        </p:style>
      </p:cxnSp>
      <p:cxnSp>
        <p:nvCxnSpPr>
          <p:cNvPr id="18" name="曲線コネクタ 17"/>
          <p:cNvCxnSpPr>
            <a:cxnSpLocks/>
          </p:cNvCxnSpPr>
          <p:nvPr/>
        </p:nvCxnSpPr>
        <p:spPr>
          <a:xfrm flipV="1">
            <a:off x="9240739" y="2749935"/>
            <a:ext cx="486328" cy="175554"/>
          </a:xfrm>
          <a:prstGeom prst="curvedConnector3">
            <a:avLst/>
          </a:prstGeom>
          <a:ln w="38100">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3" name="グループ化 2">
            <a:extLst>
              <a:ext uri="{FF2B5EF4-FFF2-40B4-BE49-F238E27FC236}">
                <a16:creationId xmlns:a16="http://schemas.microsoft.com/office/drawing/2014/main" id="{90923D5C-ADAB-481B-943C-09DAE8CB9825}"/>
              </a:ext>
            </a:extLst>
          </p:cNvPr>
          <p:cNvGrpSpPr/>
          <p:nvPr/>
        </p:nvGrpSpPr>
        <p:grpSpPr>
          <a:xfrm>
            <a:off x="10154341" y="1738281"/>
            <a:ext cx="1730257" cy="1187208"/>
            <a:chOff x="7113827" y="1642170"/>
            <a:chExt cx="1784165" cy="1296144"/>
          </a:xfrm>
        </p:grpSpPr>
        <p:sp>
          <p:nvSpPr>
            <p:cNvPr id="19" name="雲形吹き出し 18"/>
            <p:cNvSpPr/>
            <p:nvPr/>
          </p:nvSpPr>
          <p:spPr>
            <a:xfrm>
              <a:off x="7113827" y="1642170"/>
              <a:ext cx="1784165" cy="1296144"/>
            </a:xfrm>
            <a:prstGeom prst="cloudCallout">
              <a:avLst>
                <a:gd name="adj1" fmla="val -73356"/>
                <a:gd name="adj2" fmla="val 45468"/>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dirty="0">
                <a:latin typeface="メイリオ"/>
              </a:endParaRPr>
            </a:p>
            <a:p>
              <a:pPr algn="ctr"/>
              <a:endParaRPr lang="en-US" altLang="ja-JP" dirty="0">
                <a:latin typeface="メイリオ"/>
              </a:endParaRPr>
            </a:p>
            <a:p>
              <a:pPr algn="ctr"/>
              <a:r>
                <a:rPr lang="ja-JP" altLang="en-US" b="1" dirty="0">
                  <a:latin typeface="メイリオ"/>
                </a:rPr>
                <a:t>見えた！</a:t>
              </a:r>
            </a:p>
          </p:txBody>
        </p:sp>
        <p:sp>
          <p:nvSpPr>
            <p:cNvPr id="2" name="ドーナツ 1"/>
            <p:cNvSpPr/>
            <p:nvPr/>
          </p:nvSpPr>
          <p:spPr>
            <a:xfrm>
              <a:off x="7825889" y="1917650"/>
              <a:ext cx="360040" cy="360040"/>
            </a:xfrm>
            <a:prstGeom prst="donu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solidFill>
                  <a:schemeClr val="tx1"/>
                </a:solidFill>
                <a:latin typeface="メイリオ"/>
              </a:endParaRPr>
            </a:p>
          </p:txBody>
        </p:sp>
        <p:sp>
          <p:nvSpPr>
            <p:cNvPr id="4" name="正方形/長方形 3"/>
            <p:cNvSpPr/>
            <p:nvPr/>
          </p:nvSpPr>
          <p:spPr>
            <a:xfrm flipH="1">
              <a:off x="7969905" y="1917652"/>
              <a:ext cx="72008"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latin typeface="メイリオ"/>
              </a:endParaRPr>
            </a:p>
          </p:txBody>
        </p:sp>
      </p:grpSp>
      <p:sp>
        <p:nvSpPr>
          <p:cNvPr id="5" name="フローチャート: 処理 4">
            <a:extLst>
              <a:ext uri="{FF2B5EF4-FFF2-40B4-BE49-F238E27FC236}">
                <a16:creationId xmlns:a16="http://schemas.microsoft.com/office/drawing/2014/main" id="{6D2B45E4-2990-4965-9E49-187C156B1EC3}"/>
              </a:ext>
            </a:extLst>
          </p:cNvPr>
          <p:cNvSpPr/>
          <p:nvPr/>
        </p:nvSpPr>
        <p:spPr>
          <a:xfrm>
            <a:off x="1362733" y="334548"/>
            <a:ext cx="3682391" cy="1187208"/>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tIns="108000" rIns="216000" rtlCol="0" anchor="ctr"/>
          <a:lstStyle/>
          <a:p>
            <a:pPr algn="ctr"/>
            <a:r>
              <a:rPr lang="ja-JP" altLang="en-US" sz="4000" b="1" dirty="0"/>
              <a:t>「視覚」</a:t>
            </a:r>
            <a:r>
              <a:rPr lang="ja-JP" altLang="en-US" sz="3200" dirty="0"/>
              <a:t>の</a:t>
            </a:r>
            <a:r>
              <a:rPr lang="ja-JP" altLang="en-US" sz="3600" dirty="0"/>
              <a:t>発達</a:t>
            </a:r>
          </a:p>
        </p:txBody>
      </p:sp>
      <p:sp>
        <p:nvSpPr>
          <p:cNvPr id="14" name="フローチャート: 処理 13">
            <a:extLst>
              <a:ext uri="{FF2B5EF4-FFF2-40B4-BE49-F238E27FC236}">
                <a16:creationId xmlns:a16="http://schemas.microsoft.com/office/drawing/2014/main" id="{1CEAA53B-446F-4118-ACD0-21555834FA0A}"/>
              </a:ext>
            </a:extLst>
          </p:cNvPr>
          <p:cNvSpPr/>
          <p:nvPr/>
        </p:nvSpPr>
        <p:spPr>
          <a:xfrm>
            <a:off x="7108574" y="334548"/>
            <a:ext cx="3682391" cy="1187208"/>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lIns="0" tIns="108000" rtlCol="0" anchor="ctr"/>
          <a:lstStyle/>
          <a:p>
            <a:pPr algn="ctr"/>
            <a:r>
              <a:rPr lang="ja-JP" altLang="en-US" sz="4000" b="1" dirty="0"/>
              <a:t>「 脳 」</a:t>
            </a:r>
            <a:r>
              <a:rPr lang="ja-JP" altLang="en-US" sz="3200" dirty="0"/>
              <a:t>の</a:t>
            </a:r>
            <a:r>
              <a:rPr lang="ja-JP" altLang="en-US" sz="3600" dirty="0"/>
              <a:t>発達</a:t>
            </a:r>
          </a:p>
        </p:txBody>
      </p:sp>
      <p:sp>
        <p:nvSpPr>
          <p:cNvPr id="17" name="次の値と等しい 16">
            <a:extLst>
              <a:ext uri="{FF2B5EF4-FFF2-40B4-BE49-F238E27FC236}">
                <a16:creationId xmlns:a16="http://schemas.microsoft.com/office/drawing/2014/main" id="{C2D7B32D-6A9C-476A-AFC4-C8C5084AB3E6}"/>
              </a:ext>
            </a:extLst>
          </p:cNvPr>
          <p:cNvSpPr/>
          <p:nvPr/>
        </p:nvSpPr>
        <p:spPr>
          <a:xfrm>
            <a:off x="5585141" y="640345"/>
            <a:ext cx="977103" cy="720072"/>
          </a:xfrm>
          <a:prstGeom prst="mathEqual">
            <a:avLst>
              <a:gd name="adj1" fmla="val 18440"/>
              <a:gd name="adj2" fmla="val 2341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solidFill>
                <a:schemeClr val="tx1"/>
              </a:solidFill>
            </a:endParaRPr>
          </a:p>
        </p:txBody>
      </p:sp>
      <p:sp>
        <p:nvSpPr>
          <p:cNvPr id="20" name="フローチャート: 代替処理 19">
            <a:extLst>
              <a:ext uri="{FF2B5EF4-FFF2-40B4-BE49-F238E27FC236}">
                <a16:creationId xmlns:a16="http://schemas.microsoft.com/office/drawing/2014/main" id="{F2B74AA1-1A4E-4B29-82D9-8740D460CD15}"/>
              </a:ext>
            </a:extLst>
          </p:cNvPr>
          <p:cNvSpPr/>
          <p:nvPr/>
        </p:nvSpPr>
        <p:spPr>
          <a:xfrm>
            <a:off x="675362" y="5593994"/>
            <a:ext cx="10801200" cy="1080000"/>
          </a:xfrm>
          <a:prstGeom prst="flowChartAlternateProcess">
            <a:avLst/>
          </a:prstGeom>
          <a:ln>
            <a:noFill/>
          </a:ln>
          <a:effectLst/>
        </p:spPr>
        <p:style>
          <a:lnRef idx="1">
            <a:schemeClr val="accent1"/>
          </a:lnRef>
          <a:fillRef idx="1001">
            <a:schemeClr val="dk2"/>
          </a:fillRef>
          <a:effectRef idx="2">
            <a:schemeClr val="accent1"/>
          </a:effectRef>
          <a:fontRef idx="minor">
            <a:schemeClr val="lt1"/>
          </a:fontRef>
        </p:style>
        <p:txBody>
          <a:bodyPr tIns="144000" rtlCol="0" anchor="ctr"/>
          <a:lstStyle/>
          <a:p>
            <a:pPr algn="ctr" defTabSz="1822450">
              <a:lnSpc>
                <a:spcPct val="90000"/>
              </a:lnSpc>
              <a:spcBef>
                <a:spcPct val="0"/>
              </a:spcBef>
              <a:spcAft>
                <a:spcPct val="35000"/>
              </a:spcAft>
              <a:defRPr/>
            </a:pPr>
            <a:r>
              <a:rPr lang="ja-JP" altLang="en-US" sz="3200" dirty="0">
                <a:solidFill>
                  <a:prstClr val="white"/>
                </a:solidFill>
                <a:effectLst>
                  <a:glow rad="12700">
                    <a:srgbClr val="4BACC6">
                      <a:lumMod val="75000"/>
                      <a:alpha val="85000"/>
                    </a:srgbClr>
                  </a:glow>
                </a:effectLst>
                <a:latin typeface="メイリオ"/>
                <a:ea typeface="メイリオ"/>
              </a:rPr>
              <a:t>「</a:t>
            </a:r>
            <a:r>
              <a:rPr lang="ja-JP" altLang="en-US" sz="3200" b="1" dirty="0">
                <a:solidFill>
                  <a:srgbClr val="FFFF00"/>
                </a:solidFill>
                <a:effectLst>
                  <a:glow rad="88900">
                    <a:srgbClr val="4BACC6">
                      <a:lumMod val="50000"/>
                      <a:alpha val="85000"/>
                    </a:srgbClr>
                  </a:glow>
                </a:effectLst>
                <a:latin typeface="メイリオ"/>
                <a:ea typeface="メイリオ"/>
              </a:rPr>
              <a:t>くっきり見る </a:t>
            </a:r>
            <a:r>
              <a:rPr lang="ja-JP" altLang="en-US" sz="3200" dirty="0">
                <a:solidFill>
                  <a:prstClr val="white"/>
                </a:solidFill>
                <a:effectLst>
                  <a:glow rad="12700">
                    <a:srgbClr val="4BACC6">
                      <a:lumMod val="75000"/>
                      <a:alpha val="85000"/>
                    </a:srgbClr>
                  </a:glow>
                </a:effectLst>
                <a:latin typeface="メイリオ"/>
                <a:ea typeface="メイリオ"/>
              </a:rPr>
              <a:t>」ことで６歳頃までに視力は成熟する</a:t>
            </a:r>
          </a:p>
        </p:txBody>
      </p:sp>
      <p:pic>
        <p:nvPicPr>
          <p:cNvPr id="22" name="図 21">
            <a:extLst>
              <a:ext uri="{FF2B5EF4-FFF2-40B4-BE49-F238E27FC236}">
                <a16:creationId xmlns:a16="http://schemas.microsoft.com/office/drawing/2014/main" id="{06E4E34B-9663-4D7C-B116-C586869EDBBC}"/>
              </a:ext>
            </a:extLst>
          </p:cNvPr>
          <p:cNvPicPr>
            <a:picLocks noChangeAspect="1"/>
          </p:cNvPicPr>
          <p:nvPr/>
        </p:nvPicPr>
        <p:blipFill rotWithShape="1">
          <a:blip r:embed="rId3">
            <a:extLst>
              <a:ext uri="{28A0092B-C50C-407E-A947-70E740481C1C}">
                <a14:useLocalDpi xmlns:a14="http://schemas.microsoft.com/office/drawing/2010/main" val="0"/>
              </a:ext>
            </a:extLst>
          </a:blip>
          <a:srcRect l="2839" t="272" r="56417" b="1610"/>
          <a:stretch/>
        </p:blipFill>
        <p:spPr>
          <a:xfrm>
            <a:off x="5365868" y="1925526"/>
            <a:ext cx="1420188" cy="3498967"/>
          </a:xfrm>
          <a:prstGeom prst="rect">
            <a:avLst/>
          </a:prstGeom>
        </p:spPr>
      </p:pic>
      <p:sp>
        <p:nvSpPr>
          <p:cNvPr id="7" name="テキスト ボックス 6">
            <a:extLst>
              <a:ext uri="{FF2B5EF4-FFF2-40B4-BE49-F238E27FC236}">
                <a16:creationId xmlns:a16="http://schemas.microsoft.com/office/drawing/2014/main" id="{FC3682FC-3324-CC34-466D-70DB1AF38A49}"/>
              </a:ext>
            </a:extLst>
          </p:cNvPr>
          <p:cNvSpPr txBox="1"/>
          <p:nvPr/>
        </p:nvSpPr>
        <p:spPr>
          <a:xfrm>
            <a:off x="200327" y="2305615"/>
            <a:ext cx="4949517" cy="2246769"/>
          </a:xfrm>
          <a:prstGeom prst="rect">
            <a:avLst/>
          </a:prstGeom>
          <a:noFill/>
        </p:spPr>
        <p:txBody>
          <a:bodyPr wrap="square">
            <a:spAutoFit/>
          </a:bodyPr>
          <a:lstStyle/>
          <a:p>
            <a:pPr algn="just"/>
            <a:r>
              <a:rPr lang="ja-JP" altLang="en-US" sz="2800" dirty="0"/>
              <a:t>視覚の発達には、脳の発達が必要である。</a:t>
            </a:r>
            <a:endParaRPr lang="en-US" altLang="ja-JP" sz="2800" dirty="0"/>
          </a:p>
          <a:p>
            <a:pPr algn="just"/>
            <a:r>
              <a:rPr lang="ja-JP" altLang="en-US" sz="2800" dirty="0"/>
              <a:t>ピントの合った映像を網膜から脳に送って、脳を刺激することで視力は成長する。</a:t>
            </a:r>
          </a:p>
        </p:txBody>
      </p:sp>
    </p:spTree>
    <p:extLst>
      <p:ext uri="{BB962C8B-B14F-4D97-AF65-F5344CB8AC3E}">
        <p14:creationId xmlns:p14="http://schemas.microsoft.com/office/powerpoint/2010/main" val="90070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par>
                          <p:cTn id="8" fill="hold">
                            <p:stCondLst>
                              <p:cond delay="1000"/>
                            </p:stCondLst>
                            <p:childTnLst>
                              <p:par>
                                <p:cTn id="9" presetID="5" presetClass="entr" presetSubtype="10" fill="hold" nodeType="afterEffect">
                                  <p:stCondLst>
                                    <p:cond delay="500"/>
                                  </p:stCondLst>
                                  <p:childTnLst>
                                    <p:set>
                                      <p:cBhvr>
                                        <p:cTn id="10" dur="1" fill="hold">
                                          <p:stCondLst>
                                            <p:cond delay="0"/>
                                          </p:stCondLst>
                                        </p:cTn>
                                        <p:tgtEl>
                                          <p:spTgt spid="18"/>
                                        </p:tgtEl>
                                        <p:attrNameLst>
                                          <p:attrName>style.visibility</p:attrName>
                                        </p:attrNameLst>
                                      </p:cBhvr>
                                      <p:to>
                                        <p:strVal val="visible"/>
                                      </p:to>
                                    </p:set>
                                    <p:animEffect transition="in" filter="checkerboard(across)">
                                      <p:cBhvr>
                                        <p:cTn id="11" dur="500"/>
                                        <p:tgtEl>
                                          <p:spTgt spid="18"/>
                                        </p:tgtEl>
                                      </p:cBhvr>
                                    </p:animEffect>
                                  </p:childTnLst>
                                </p:cTn>
                              </p:par>
                            </p:childTnLst>
                          </p:cTn>
                        </p:par>
                        <p:par>
                          <p:cTn id="12" fill="hold">
                            <p:stCondLst>
                              <p:cond delay="2000"/>
                            </p:stCondLst>
                            <p:childTnLst>
                              <p:par>
                                <p:cTn id="13" presetID="26" presetClass="emph" presetSubtype="0" fill="hold" nodeType="afterEffect">
                                  <p:stCondLst>
                                    <p:cond delay="750"/>
                                  </p:stCondLst>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20"/>
                                        </p:tgtEl>
                                      </p:cBhvr>
                                    </p:animEffect>
                                    <p:animScale>
                                      <p:cBhvr>
                                        <p:cTn id="20"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2">
            <a:extLst>
              <a:ext uri="{FF2B5EF4-FFF2-40B4-BE49-F238E27FC236}">
                <a16:creationId xmlns:a16="http://schemas.microsoft.com/office/drawing/2014/main" id="{92C3FF34-DE1C-4CC1-A62F-89458953C184}"/>
              </a:ext>
            </a:extLst>
          </p:cNvPr>
          <p:cNvSpPr/>
          <p:nvPr/>
        </p:nvSpPr>
        <p:spPr>
          <a:xfrm>
            <a:off x="707206" y="180000"/>
            <a:ext cx="10800000" cy="720000"/>
          </a:xfrm>
          <a:prstGeom prst="roundRect">
            <a:avLst>
              <a:gd name="adj" fmla="val 0"/>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0570">
              <a:lnSpc>
                <a:spcPct val="140000"/>
              </a:lnSpc>
              <a:defRPr/>
            </a:pPr>
            <a:r>
              <a:rPr lang="ja-JP" altLang="en-US" sz="3600" dirty="0">
                <a:solidFill>
                  <a:schemeClr val="bg1"/>
                </a:solidFill>
                <a:effectLst>
                  <a:glow rad="12700">
                    <a:schemeClr val="accent1">
                      <a:lumMod val="75000"/>
                      <a:alpha val="60000"/>
                    </a:schemeClr>
                  </a:glow>
                </a:effectLst>
                <a:latin typeface="メイリオ"/>
                <a:ea typeface="メイリオ"/>
                <a:cs typeface="メイリオ"/>
              </a:rPr>
              <a:t>精密検査（眼科医療機関）</a:t>
            </a:r>
            <a:endParaRPr lang="en-US" altLang="ja-JP" sz="3600" dirty="0">
              <a:solidFill>
                <a:schemeClr val="bg1"/>
              </a:solidFill>
              <a:effectLst>
                <a:glow rad="12700">
                  <a:schemeClr val="accent1">
                    <a:lumMod val="75000"/>
                    <a:alpha val="60000"/>
                  </a:schemeClr>
                </a:glow>
              </a:effectLst>
              <a:latin typeface="メイリオ"/>
              <a:ea typeface="メイリオ"/>
              <a:cs typeface="メイリオ"/>
            </a:endParaRPr>
          </a:p>
        </p:txBody>
      </p:sp>
      <p:sp>
        <p:nvSpPr>
          <p:cNvPr id="7" name="テキスト ボックス 6">
            <a:extLst>
              <a:ext uri="{FF2B5EF4-FFF2-40B4-BE49-F238E27FC236}">
                <a16:creationId xmlns:a16="http://schemas.microsoft.com/office/drawing/2014/main" id="{A7763883-1740-0E86-8A88-41878F5058C2}"/>
              </a:ext>
            </a:extLst>
          </p:cNvPr>
          <p:cNvSpPr txBox="1"/>
          <p:nvPr/>
        </p:nvSpPr>
        <p:spPr>
          <a:xfrm>
            <a:off x="1217458" y="1124744"/>
            <a:ext cx="9757083" cy="3416320"/>
          </a:xfrm>
          <a:prstGeom prst="rect">
            <a:avLst/>
          </a:prstGeom>
          <a:noFill/>
        </p:spPr>
        <p:txBody>
          <a:bodyPr wrap="square">
            <a:spAutoFit/>
          </a:bodyPr>
          <a:lstStyle/>
          <a:p>
            <a:pPr marL="514350" marR="0" lvl="0" indent="-514350" algn="just" defTabSz="457200" eaLnBrk="1" fontAlgn="auto" latinLnBrk="0" hangingPunct="1">
              <a:lnSpc>
                <a:spcPct val="120000"/>
              </a:lnSpc>
              <a:spcBef>
                <a:spcPct val="20000"/>
              </a:spcBef>
              <a:spcAft>
                <a:spcPts val="0"/>
              </a:spcAft>
              <a:buClrTx/>
              <a:buSzTx/>
              <a:buFont typeface="+mj-ea"/>
              <a:buAutoNum type="circleNumDbPlain"/>
              <a:tabLst/>
              <a:defRPr/>
            </a:pPr>
            <a:r>
              <a:rPr kumimoji="0" lang="ja-JP" altLang="en-US" sz="3200" b="0" i="0" u="none" strike="noStrike" kern="0" cap="none" spc="0" normalizeH="0" baseline="0" noProof="0" dirty="0">
                <a:ln>
                  <a:noFill/>
                </a:ln>
                <a:solidFill>
                  <a:prstClr val="black"/>
                </a:solidFill>
                <a:effectLst/>
                <a:uLnTx/>
                <a:uFillTx/>
              </a:rPr>
              <a:t>問診・視診</a:t>
            </a:r>
            <a:endParaRPr kumimoji="0" lang="en-US" altLang="ja-JP" sz="3200" b="0" i="0" u="none" strike="noStrike" kern="0" cap="none" spc="0" normalizeH="0" baseline="0" noProof="0" dirty="0">
              <a:ln>
                <a:noFill/>
              </a:ln>
              <a:solidFill>
                <a:prstClr val="black"/>
              </a:solidFill>
              <a:effectLst/>
              <a:uLnTx/>
              <a:uFillTx/>
            </a:endParaRPr>
          </a:p>
          <a:p>
            <a:pPr marL="514350" marR="0" lvl="0" indent="-514350" algn="just" defTabSz="457200" eaLnBrk="1" fontAlgn="auto" latinLnBrk="0" hangingPunct="1">
              <a:lnSpc>
                <a:spcPct val="120000"/>
              </a:lnSpc>
              <a:spcBef>
                <a:spcPct val="20000"/>
              </a:spcBef>
              <a:spcAft>
                <a:spcPts val="0"/>
              </a:spcAft>
              <a:buClrTx/>
              <a:buSzTx/>
              <a:buFont typeface="+mj-ea"/>
              <a:buAutoNum type="circleNumDbPlain"/>
              <a:tabLst/>
              <a:defRPr/>
            </a:pPr>
            <a:r>
              <a:rPr kumimoji="0" lang="ja-JP" altLang="en-US" sz="3200" kern="0" dirty="0">
                <a:solidFill>
                  <a:prstClr val="black"/>
                </a:solidFill>
              </a:rPr>
              <a:t>固視検査・眼位検査・立体視検査・眼球運動検査</a:t>
            </a:r>
            <a:endParaRPr kumimoji="0" lang="en-US" altLang="ja-JP" sz="3200" kern="0" dirty="0">
              <a:solidFill>
                <a:prstClr val="black"/>
              </a:solidFill>
            </a:endParaRPr>
          </a:p>
          <a:p>
            <a:pPr marL="514350" marR="0" lvl="0" indent="-514350" algn="just" defTabSz="457200" eaLnBrk="1" fontAlgn="auto" latinLnBrk="0" hangingPunct="1">
              <a:lnSpc>
                <a:spcPct val="120000"/>
              </a:lnSpc>
              <a:spcBef>
                <a:spcPct val="20000"/>
              </a:spcBef>
              <a:spcAft>
                <a:spcPts val="0"/>
              </a:spcAft>
              <a:buClrTx/>
              <a:buSzTx/>
              <a:buFont typeface="+mj-ea"/>
              <a:buAutoNum type="circleNumDbPlain"/>
              <a:tabLst/>
              <a:defRPr/>
            </a:pPr>
            <a:r>
              <a:rPr kumimoji="0" lang="ja-JP" altLang="en-US" sz="3200" kern="0" dirty="0">
                <a:solidFill>
                  <a:prstClr val="black"/>
                </a:solidFill>
              </a:rPr>
              <a:t>屈折検査・調節麻痺点眼下屈折検査</a:t>
            </a:r>
            <a:endParaRPr kumimoji="0" lang="en-US" altLang="ja-JP" sz="3200" kern="0" dirty="0">
              <a:solidFill>
                <a:prstClr val="black"/>
              </a:solidFill>
            </a:endParaRPr>
          </a:p>
          <a:p>
            <a:pPr marL="514350" marR="0" lvl="0" indent="-514350" algn="just" defTabSz="457200" eaLnBrk="1" fontAlgn="auto" latinLnBrk="0" hangingPunct="1">
              <a:lnSpc>
                <a:spcPct val="120000"/>
              </a:lnSpc>
              <a:spcBef>
                <a:spcPct val="20000"/>
              </a:spcBef>
              <a:spcAft>
                <a:spcPts val="0"/>
              </a:spcAft>
              <a:buClrTx/>
              <a:buSzTx/>
              <a:buFont typeface="+mj-ea"/>
              <a:buAutoNum type="circleNumDbPlain"/>
              <a:tabLst/>
              <a:defRPr/>
            </a:pPr>
            <a:r>
              <a:rPr kumimoji="0" lang="ja-JP" altLang="en-US" sz="3200" kern="0" dirty="0">
                <a:solidFill>
                  <a:prstClr val="black"/>
                </a:solidFill>
              </a:rPr>
              <a:t>視力検査（遠見視力・近見視力）</a:t>
            </a:r>
            <a:endParaRPr kumimoji="0" lang="en-US" altLang="ja-JP" sz="3200" kern="0" dirty="0">
              <a:solidFill>
                <a:prstClr val="black"/>
              </a:solidFill>
            </a:endParaRPr>
          </a:p>
          <a:p>
            <a:pPr marL="514350" marR="0" lvl="0" indent="-514350" algn="just" defTabSz="457200" eaLnBrk="1" fontAlgn="auto" latinLnBrk="0" hangingPunct="1">
              <a:lnSpc>
                <a:spcPct val="120000"/>
              </a:lnSpc>
              <a:spcBef>
                <a:spcPct val="20000"/>
              </a:spcBef>
              <a:spcAft>
                <a:spcPts val="0"/>
              </a:spcAft>
              <a:buClrTx/>
              <a:buSzTx/>
              <a:buFont typeface="+mj-ea"/>
              <a:buAutoNum type="circleNumDbPlain"/>
              <a:tabLst/>
              <a:defRPr/>
            </a:pPr>
            <a:r>
              <a:rPr kumimoji="0" lang="ja-JP" altLang="en-US" sz="3200" kern="0" dirty="0">
                <a:solidFill>
                  <a:prstClr val="black"/>
                </a:solidFill>
              </a:rPr>
              <a:t>細隙灯顕微鏡検査・眼底検査</a:t>
            </a:r>
            <a:endParaRPr kumimoji="0" lang="en-US" altLang="ja-JP" sz="3200" kern="0" dirty="0">
              <a:solidFill>
                <a:prstClr val="black"/>
              </a:solidFill>
            </a:endParaRPr>
          </a:p>
        </p:txBody>
      </p:sp>
      <p:sp>
        <p:nvSpPr>
          <p:cNvPr id="3" name="テキスト ボックス 2">
            <a:extLst>
              <a:ext uri="{FF2B5EF4-FFF2-40B4-BE49-F238E27FC236}">
                <a16:creationId xmlns:a16="http://schemas.microsoft.com/office/drawing/2014/main" id="{07C50FFF-3FE9-F5C4-15C0-48D4A1D52220}"/>
              </a:ext>
            </a:extLst>
          </p:cNvPr>
          <p:cNvSpPr txBox="1"/>
          <p:nvPr/>
        </p:nvSpPr>
        <p:spPr>
          <a:xfrm>
            <a:off x="707206" y="4702204"/>
            <a:ext cx="11040415" cy="2062103"/>
          </a:xfrm>
          <a:prstGeom prst="rect">
            <a:avLst/>
          </a:prstGeom>
          <a:noFill/>
        </p:spPr>
        <p:txBody>
          <a:bodyPr wrap="square">
            <a:spAutoFit/>
          </a:bodyPr>
          <a:lstStyle/>
          <a:p>
            <a:r>
              <a:rPr lang="en-US" altLang="ja-JP" sz="3200" b="1" dirty="0"/>
              <a:t>【</a:t>
            </a:r>
            <a:r>
              <a:rPr lang="ja-JP" altLang="en-US" sz="3200" b="1" dirty="0"/>
              <a:t>調節麻痺点眼を使用した屈折検査</a:t>
            </a:r>
            <a:r>
              <a:rPr lang="en-US" altLang="ja-JP" sz="3200" b="1" dirty="0"/>
              <a:t>】</a:t>
            </a:r>
          </a:p>
          <a:p>
            <a:r>
              <a:rPr lang="ja-JP" altLang="en-US" sz="3200" dirty="0"/>
              <a:t>子どもは調節力（ピント合わせの力）が強く、通常の屈折検査では正確に測定できないため、調節を麻痺させる目薬をしてから、精密な屈折検査を行う。 </a:t>
            </a:r>
          </a:p>
        </p:txBody>
      </p:sp>
    </p:spTree>
    <p:extLst>
      <p:ext uri="{BB962C8B-B14F-4D97-AF65-F5344CB8AC3E}">
        <p14:creationId xmlns:p14="http://schemas.microsoft.com/office/powerpoint/2010/main" val="378976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idx="4294967295"/>
          </p:nvPr>
        </p:nvSpPr>
        <p:spPr>
          <a:xfrm>
            <a:off x="2404644" y="288000"/>
            <a:ext cx="7380312" cy="792162"/>
          </a:xfrm>
        </p:spPr>
        <p:txBody>
          <a:bodyPr>
            <a:normAutofit/>
          </a:bodyPr>
          <a:lstStyle/>
          <a:p>
            <a:pPr>
              <a:defRPr/>
            </a:pPr>
            <a:r>
              <a:rPr lang="ja-JP" altLang="en-US" sz="3200" b="1" dirty="0">
                <a:solidFill>
                  <a:schemeClr val="accent2"/>
                </a:solidFill>
                <a:latin typeface="メイリオ" panose="020B0604030504040204" pitchFamily="50" charset="-128"/>
                <a:ea typeface="メイリオ" panose="020B0604030504040204" pitchFamily="50" charset="-128"/>
              </a:rPr>
              <a:t>視覚スクリーニング検査　</a:t>
            </a:r>
            <a:r>
              <a:rPr lang="en-US" altLang="ja-JP" sz="3200" b="1" dirty="0">
                <a:solidFill>
                  <a:schemeClr val="accent2"/>
                </a:solidFill>
                <a:latin typeface="Arial" panose="020B0604020202020204" pitchFamily="34" charset="0"/>
                <a:ea typeface="メイリオ" panose="020B0604030504040204" pitchFamily="50" charset="-128"/>
                <a:cs typeface="Arial" panose="020B0604020202020204" pitchFamily="34" charset="0"/>
              </a:rPr>
              <a:t>Q&amp;A</a:t>
            </a:r>
            <a:endParaRPr lang="ja-JP" altLang="en-US" sz="3200" b="1" dirty="0">
              <a:solidFill>
                <a:schemeClr val="accent2"/>
              </a:solidFill>
              <a:latin typeface="Arial" panose="020B0604020202020204" pitchFamily="34" charset="0"/>
              <a:ea typeface="メイリオ" panose="020B0604030504040204" pitchFamily="50" charset="-128"/>
              <a:cs typeface="Arial" panose="020B0604020202020204" pitchFamily="34" charset="0"/>
            </a:endParaRPr>
          </a:p>
        </p:txBody>
      </p:sp>
      <p:sp>
        <p:nvSpPr>
          <p:cNvPr id="2" name="正方形/長方形 1"/>
          <p:cNvSpPr/>
          <p:nvPr/>
        </p:nvSpPr>
        <p:spPr>
          <a:xfrm>
            <a:off x="538027" y="1189792"/>
            <a:ext cx="11336848" cy="800219"/>
          </a:xfrm>
          <a:prstGeom prst="rect">
            <a:avLst/>
          </a:prstGeom>
        </p:spPr>
        <p:txBody>
          <a:bodyPr wrap="square">
            <a:spAutoFit/>
          </a:bodyPr>
          <a:lstStyle/>
          <a:p>
            <a:pPr algn="just">
              <a:lnSpc>
                <a:spcPct val="120000"/>
              </a:lnSpc>
            </a:pPr>
            <a:r>
              <a:rPr lang="en-US" altLang="ja-JP" sz="4000" u="sng"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SVS</a:t>
            </a:r>
            <a:r>
              <a:rPr lang="ja-JP" altLang="ja-JP" sz="4000" u="sng"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が</a:t>
            </a:r>
            <a:r>
              <a:rPr lang="ja-JP" altLang="en-US" sz="4000" u="sng"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測定不能（値がでない</a:t>
            </a:r>
            <a:r>
              <a:rPr lang="ja-JP" altLang="ja-JP" sz="4000" u="sng"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）場合は</a:t>
            </a:r>
            <a:r>
              <a:rPr lang="ja-JP" altLang="en-US" sz="4000" u="sng"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どうする</a:t>
            </a:r>
            <a:r>
              <a:rPr lang="ja-JP" altLang="ja-JP" sz="4000" u="sng"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a:t>
            </a:r>
          </a:p>
        </p:txBody>
      </p:sp>
      <p:sp>
        <p:nvSpPr>
          <p:cNvPr id="6" name="テキスト ボックス 5">
            <a:extLst>
              <a:ext uri="{FF2B5EF4-FFF2-40B4-BE49-F238E27FC236}">
                <a16:creationId xmlns:a16="http://schemas.microsoft.com/office/drawing/2014/main" id="{6D265835-C6E1-E37F-4DA6-7E0707549459}"/>
              </a:ext>
            </a:extLst>
          </p:cNvPr>
          <p:cNvSpPr txBox="1"/>
          <p:nvPr/>
        </p:nvSpPr>
        <p:spPr>
          <a:xfrm>
            <a:off x="875120" y="2089402"/>
            <a:ext cx="10439360" cy="3388620"/>
          </a:xfrm>
          <a:prstGeom prst="rect">
            <a:avLst/>
          </a:prstGeom>
          <a:noFill/>
        </p:spPr>
        <p:txBody>
          <a:bodyPr wrap="square">
            <a:spAutoFit/>
          </a:bodyPr>
          <a:lstStyle/>
          <a:p>
            <a:pPr marL="742950" indent="-742950" algn="just">
              <a:lnSpc>
                <a:spcPct val="120000"/>
              </a:lnSpc>
              <a:buFont typeface="+mj-lt"/>
              <a:buAutoNum type="alphaUcParenR"/>
            </a:pPr>
            <a:r>
              <a:rPr lang="ja-JP" altLang="en-US" sz="3600" b="1" kern="100" dirty="0">
                <a:latin typeface="メイリオ" panose="020B0604030504040204" pitchFamily="50" charset="-128"/>
                <a:ea typeface="メイリオ" panose="020B0604030504040204" pitchFamily="50" charset="-128"/>
                <a:cs typeface="Times New Roman" panose="02020603050405020304" pitchFamily="18" charset="0"/>
              </a:rPr>
              <a:t>しっかり器械の画面を見ているのに、結果が測定不能となってしまう場合、</a:t>
            </a:r>
            <a:r>
              <a:rPr lang="ja-JP" altLang="en-US" sz="3600" b="1" kern="1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rPr>
              <a:t>先天白内障・先天緑内障・眼底疾患</a:t>
            </a:r>
            <a:r>
              <a:rPr lang="ja-JP" altLang="en-US" sz="3600" b="1" kern="100" dirty="0">
                <a:latin typeface="メイリオ" panose="020B0604030504040204" pitchFamily="50" charset="-128"/>
                <a:ea typeface="メイリオ" panose="020B0604030504040204" pitchFamily="50" charset="-128"/>
                <a:cs typeface="Times New Roman" panose="02020603050405020304" pitchFamily="18" charset="0"/>
              </a:rPr>
              <a:t>など</a:t>
            </a:r>
            <a:r>
              <a:rPr lang="ja-JP" altLang="ja-JP" sz="3600" b="1" kern="100" dirty="0">
                <a:latin typeface="メイリオ" panose="020B0604030504040204" pitchFamily="50" charset="-128"/>
                <a:ea typeface="メイリオ" panose="020B0604030504040204" pitchFamily="50" charset="-128"/>
                <a:cs typeface="Times New Roman" panose="02020603050405020304" pitchFamily="18" charset="0"/>
              </a:rPr>
              <a:t>の病気が</a:t>
            </a:r>
            <a:r>
              <a:rPr lang="ja-JP" altLang="en-US" sz="3600" b="1" kern="100" dirty="0">
                <a:latin typeface="メイリオ" panose="020B0604030504040204" pitchFamily="50" charset="-128"/>
                <a:ea typeface="メイリオ" panose="020B0604030504040204" pitchFamily="50" charset="-128"/>
                <a:cs typeface="Times New Roman" panose="02020603050405020304" pitchFamily="18" charset="0"/>
              </a:rPr>
              <a:t>あ</a:t>
            </a:r>
            <a:r>
              <a:rPr lang="ja-JP" altLang="ja-JP" sz="3600" b="1" kern="100" dirty="0">
                <a:latin typeface="メイリオ" panose="020B0604030504040204" pitchFamily="50" charset="-128"/>
                <a:ea typeface="メイリオ" panose="020B0604030504040204" pitchFamily="50" charset="-128"/>
                <a:cs typeface="Times New Roman" panose="02020603050405020304" pitchFamily="18" charset="0"/>
              </a:rPr>
              <a:t>る</a:t>
            </a:r>
            <a:r>
              <a:rPr lang="ja-JP" altLang="en-US" sz="3600" b="1" kern="100" dirty="0">
                <a:latin typeface="メイリオ" panose="020B0604030504040204" pitchFamily="50" charset="-128"/>
                <a:ea typeface="メイリオ" panose="020B0604030504040204" pitchFamily="50" charset="-128"/>
                <a:cs typeface="Times New Roman" panose="02020603050405020304" pitchFamily="18" charset="0"/>
              </a:rPr>
              <a:t>恐れあり　</a:t>
            </a:r>
            <a:endParaRPr lang="en-US" altLang="ja-JP" sz="36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120000"/>
              </a:lnSpc>
            </a:pPr>
            <a:r>
              <a:rPr lang="ja-JP" altLang="en-US" sz="3600" b="1" kern="1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3600" b="1" kern="1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rPr>
              <a:t>眼科</a:t>
            </a:r>
            <a:r>
              <a:rPr lang="ja-JP" altLang="en-US" sz="3600" b="1" kern="1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rPr>
              <a:t>での精密検査</a:t>
            </a:r>
            <a:r>
              <a:rPr lang="ja-JP" altLang="ja-JP" sz="3600" b="1" kern="100" dirty="0">
                <a:latin typeface="メイリオ" panose="020B0604030504040204" pitchFamily="50" charset="-128"/>
                <a:ea typeface="メイリオ" panose="020B0604030504040204" pitchFamily="50" charset="-128"/>
                <a:cs typeface="Times New Roman" panose="02020603050405020304" pitchFamily="18" charset="0"/>
              </a:rPr>
              <a:t>を勧</a:t>
            </a:r>
            <a:r>
              <a:rPr lang="ja-JP" altLang="en-US" sz="3600" b="1" kern="100" dirty="0">
                <a:latin typeface="メイリオ" panose="020B0604030504040204" pitchFamily="50" charset="-128"/>
                <a:ea typeface="メイリオ" panose="020B0604030504040204" pitchFamily="50" charset="-128"/>
                <a:cs typeface="Times New Roman" panose="02020603050405020304" pitchFamily="18" charset="0"/>
              </a:rPr>
              <a:t>める</a:t>
            </a:r>
            <a:endParaRPr lang="ja-JP" altLang="ja-JP" sz="36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7664ADAD-3A89-EE66-A5EA-346BD2276A95}"/>
              </a:ext>
            </a:extLst>
          </p:cNvPr>
          <p:cNvSpPr txBox="1"/>
          <p:nvPr/>
        </p:nvSpPr>
        <p:spPr>
          <a:xfrm>
            <a:off x="1127448" y="5486269"/>
            <a:ext cx="10439360" cy="1104918"/>
          </a:xfrm>
          <a:prstGeom prst="rect">
            <a:avLst/>
          </a:prstGeom>
          <a:noFill/>
        </p:spPr>
        <p:txBody>
          <a:bodyPr wrap="square">
            <a:spAutoFit/>
          </a:bodyPr>
          <a:lstStyle/>
          <a:p>
            <a:pPr marL="457200" indent="-457200" algn="just">
              <a:lnSpc>
                <a:spcPct val="120000"/>
              </a:lnSpc>
              <a:buFont typeface="メイリオ" panose="020B0604030504040204" pitchFamily="50" charset="-128"/>
              <a:buChar char="※"/>
            </a:pPr>
            <a:r>
              <a:rPr lang="ja-JP" altLang="en-US" sz="2800" dirty="0"/>
              <a:t>眼科で詳しく調べなければ原因は特定できないので、保護者に過度に心配をかけないようにして要精検とする</a:t>
            </a:r>
            <a:r>
              <a:rPr lang="ja-JP" altLang="en-US" sz="2400" dirty="0"/>
              <a:t>。</a:t>
            </a:r>
          </a:p>
        </p:txBody>
      </p:sp>
    </p:spTree>
    <p:extLst>
      <p:ext uri="{BB962C8B-B14F-4D97-AF65-F5344CB8AC3E}">
        <p14:creationId xmlns:p14="http://schemas.microsoft.com/office/powerpoint/2010/main" val="255532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E9520F7D-5667-6643-BDAF-082E9EDC77F1}"/>
              </a:ext>
            </a:extLst>
          </p:cNvPr>
          <p:cNvSpPr txBox="1"/>
          <p:nvPr/>
        </p:nvSpPr>
        <p:spPr>
          <a:xfrm>
            <a:off x="874374" y="2158166"/>
            <a:ext cx="10441160" cy="3388620"/>
          </a:xfrm>
          <a:prstGeom prst="rect">
            <a:avLst/>
          </a:prstGeom>
          <a:noFill/>
        </p:spPr>
        <p:txBody>
          <a:bodyPr wrap="square">
            <a:spAutoFit/>
          </a:bodyPr>
          <a:lstStyle/>
          <a:p>
            <a:pPr marL="742950" indent="-742950" algn="just">
              <a:lnSpc>
                <a:spcPct val="120000"/>
              </a:lnSpc>
              <a:buFont typeface="+mj-lt"/>
              <a:buAutoNum type="alphaUcParenR"/>
            </a:pPr>
            <a:r>
              <a:rPr lang="ja-JP" altLang="en-US" sz="3600" b="1" kern="1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rPr>
              <a:t>まぶたがかかっている、涙がたまっていると、乱視が大きく測定される</a:t>
            </a:r>
            <a:r>
              <a:rPr lang="ja-JP" altLang="en-US" sz="3600" b="1" kern="100" dirty="0">
                <a:latin typeface="メイリオ" panose="020B0604030504040204" pitchFamily="50" charset="-128"/>
                <a:ea typeface="メイリオ" panose="020B0604030504040204" pitchFamily="50" charset="-128"/>
                <a:cs typeface="Times New Roman" panose="02020603050405020304" pitchFamily="18" charset="0"/>
              </a:rPr>
              <a:t>傾向にある。また、</a:t>
            </a:r>
            <a:r>
              <a:rPr lang="ja-JP" altLang="en-US" sz="3600" b="1" kern="1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rPr>
              <a:t>顔が傾いていても、両眼の視線がずれて眼位異常となる</a:t>
            </a:r>
            <a:r>
              <a:rPr lang="ja-JP" altLang="en-US" sz="3600" b="1" kern="100" dirty="0">
                <a:latin typeface="メイリオ" panose="020B0604030504040204" pitchFamily="50" charset="-128"/>
                <a:ea typeface="メイリオ" panose="020B0604030504040204" pitchFamily="50" charset="-128"/>
                <a:cs typeface="Times New Roman" panose="02020603050405020304" pitchFamily="18" charset="0"/>
              </a:rPr>
              <a:t>ことがある。</a:t>
            </a:r>
            <a:r>
              <a:rPr lang="ja-JP" altLang="ja-JP" sz="3600" b="1" kern="0" dirty="0">
                <a:latin typeface="メイリオ" panose="020B0604030504040204" pitchFamily="50" charset="-128"/>
                <a:ea typeface="メイリオ" panose="020B0604030504040204" pitchFamily="50" charset="-128"/>
                <a:cs typeface="ＭＳ Ｐゴシック" panose="020B0600070205080204" pitchFamily="50" charset="-128"/>
              </a:rPr>
              <a:t>測定条件を確認</a:t>
            </a:r>
            <a:r>
              <a:rPr lang="ja-JP" altLang="en-US" sz="3600" b="1" kern="0" dirty="0">
                <a:latin typeface="メイリオ" panose="020B0604030504040204" pitchFamily="50" charset="-128"/>
                <a:ea typeface="メイリオ" panose="020B0604030504040204" pitchFamily="50" charset="-128"/>
                <a:cs typeface="ＭＳ Ｐゴシック" panose="020B0600070205080204" pitchFamily="50" charset="-128"/>
              </a:rPr>
              <a:t>し、正しく測定できていなければ再測定。</a:t>
            </a:r>
            <a:endParaRPr lang="ja-JP" altLang="ja-JP" sz="36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5474" name="Rectangle 2"/>
          <p:cNvSpPr>
            <a:spLocks noGrp="1" noChangeArrowheads="1"/>
          </p:cNvSpPr>
          <p:nvPr>
            <p:ph type="ctrTitle" idx="4294967295"/>
          </p:nvPr>
        </p:nvSpPr>
        <p:spPr>
          <a:xfrm>
            <a:off x="2404800" y="288000"/>
            <a:ext cx="7380312" cy="792162"/>
          </a:xfrm>
        </p:spPr>
        <p:txBody>
          <a:bodyPr>
            <a:normAutofit/>
          </a:bodyPr>
          <a:lstStyle/>
          <a:p>
            <a:pPr>
              <a:defRPr/>
            </a:pPr>
            <a:r>
              <a:rPr lang="ja-JP" altLang="en-US" sz="3200" b="1" dirty="0">
                <a:solidFill>
                  <a:schemeClr val="accent2"/>
                </a:solidFill>
                <a:latin typeface="メイリオ" panose="020B0604030504040204" pitchFamily="50" charset="-128"/>
                <a:ea typeface="メイリオ" panose="020B0604030504040204" pitchFamily="50" charset="-128"/>
              </a:rPr>
              <a:t>視覚スクリーニング検査　</a:t>
            </a:r>
            <a:r>
              <a:rPr lang="en-US" altLang="ja-JP" sz="3200" b="1" dirty="0">
                <a:solidFill>
                  <a:schemeClr val="accent2"/>
                </a:solidFill>
                <a:latin typeface="Arial" panose="020B0604020202020204" pitchFamily="34" charset="0"/>
                <a:ea typeface="メイリオ" panose="020B0604030504040204" pitchFamily="50" charset="-128"/>
                <a:cs typeface="Arial" panose="020B0604020202020204" pitchFamily="34" charset="0"/>
              </a:rPr>
              <a:t>Q&amp;A</a:t>
            </a:r>
            <a:endParaRPr lang="ja-JP" altLang="en-US" sz="3200" b="1" dirty="0">
              <a:solidFill>
                <a:schemeClr val="accent2"/>
              </a:solidFill>
              <a:latin typeface="Arial" panose="020B0604020202020204" pitchFamily="34" charset="0"/>
              <a:ea typeface="メイリオ" panose="020B0604030504040204" pitchFamily="50" charset="-128"/>
              <a:cs typeface="Arial" panose="020B0604020202020204" pitchFamily="34" charset="0"/>
            </a:endParaRPr>
          </a:p>
        </p:txBody>
      </p:sp>
      <p:sp>
        <p:nvSpPr>
          <p:cNvPr id="7" name="正方形/長方形 6">
            <a:extLst>
              <a:ext uri="{FF2B5EF4-FFF2-40B4-BE49-F238E27FC236}">
                <a16:creationId xmlns:a16="http://schemas.microsoft.com/office/drawing/2014/main" id="{8E4EB839-185D-9DCA-8782-7114562DB821}"/>
              </a:ext>
            </a:extLst>
          </p:cNvPr>
          <p:cNvSpPr/>
          <p:nvPr/>
        </p:nvSpPr>
        <p:spPr>
          <a:xfrm>
            <a:off x="622347" y="1203870"/>
            <a:ext cx="10945215" cy="800219"/>
          </a:xfrm>
          <a:prstGeom prst="rect">
            <a:avLst/>
          </a:prstGeom>
        </p:spPr>
        <p:txBody>
          <a:bodyPr wrap="square">
            <a:spAutoFit/>
          </a:bodyPr>
          <a:lstStyle/>
          <a:p>
            <a:pPr algn="just">
              <a:lnSpc>
                <a:spcPct val="120000"/>
              </a:lnSpc>
            </a:pPr>
            <a:r>
              <a:rPr lang="ja-JP" altLang="ja-JP" sz="4000" u="sng"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屈折</a:t>
            </a:r>
            <a:r>
              <a:rPr lang="ja-JP" altLang="en-US" sz="4000" u="sng"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検査</a:t>
            </a:r>
            <a:r>
              <a:rPr lang="ja-JP" altLang="ja-JP" sz="4000" u="sng"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で異常値が出た場合</a:t>
            </a:r>
            <a:r>
              <a:rPr lang="ja-JP" altLang="en-US" sz="4000" u="sng"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に再測定は必要</a:t>
            </a:r>
            <a:r>
              <a:rPr lang="ja-JP" altLang="ja-JP" sz="4000" u="sng"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a:t>
            </a:r>
          </a:p>
        </p:txBody>
      </p:sp>
    </p:spTree>
    <p:extLst>
      <p:ext uri="{BB962C8B-B14F-4D97-AF65-F5344CB8AC3E}">
        <p14:creationId xmlns:p14="http://schemas.microsoft.com/office/powerpoint/2010/main" val="303710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idx="4294967295"/>
          </p:nvPr>
        </p:nvSpPr>
        <p:spPr>
          <a:xfrm>
            <a:off x="2404800" y="288000"/>
            <a:ext cx="7380312" cy="792162"/>
          </a:xfrm>
        </p:spPr>
        <p:txBody>
          <a:bodyPr>
            <a:normAutofit/>
          </a:bodyPr>
          <a:lstStyle/>
          <a:p>
            <a:pPr>
              <a:defRPr/>
            </a:pPr>
            <a:r>
              <a:rPr lang="ja-JP" altLang="en-US" sz="3200" b="1" dirty="0">
                <a:solidFill>
                  <a:schemeClr val="accent2"/>
                </a:solidFill>
                <a:latin typeface="メイリオ" panose="020B0604030504040204" pitchFamily="50" charset="-128"/>
                <a:ea typeface="メイリオ" panose="020B0604030504040204" pitchFamily="50" charset="-128"/>
              </a:rPr>
              <a:t>視覚スクリーニング検査　</a:t>
            </a:r>
            <a:r>
              <a:rPr lang="en-US" altLang="ja-JP" sz="3200" b="1" dirty="0">
                <a:solidFill>
                  <a:schemeClr val="accent2"/>
                </a:solidFill>
                <a:latin typeface="Arial" panose="020B0604020202020204" pitchFamily="34" charset="0"/>
                <a:ea typeface="メイリオ" panose="020B0604030504040204" pitchFamily="50" charset="-128"/>
                <a:cs typeface="Arial" panose="020B0604020202020204" pitchFamily="34" charset="0"/>
              </a:rPr>
              <a:t>Q&amp;A</a:t>
            </a:r>
            <a:endParaRPr lang="ja-JP" altLang="en-US" sz="3200" b="1" dirty="0">
              <a:solidFill>
                <a:schemeClr val="accent2"/>
              </a:solidFill>
              <a:latin typeface="Arial" panose="020B0604020202020204" pitchFamily="34" charset="0"/>
              <a:ea typeface="メイリオ" panose="020B0604030504040204" pitchFamily="50" charset="-128"/>
              <a:cs typeface="Arial" panose="020B0604020202020204" pitchFamily="34" charset="0"/>
            </a:endParaRPr>
          </a:p>
        </p:txBody>
      </p:sp>
      <p:sp>
        <p:nvSpPr>
          <p:cNvPr id="4" name="正方形/長方形 3">
            <a:extLst>
              <a:ext uri="{FF2B5EF4-FFF2-40B4-BE49-F238E27FC236}">
                <a16:creationId xmlns:a16="http://schemas.microsoft.com/office/drawing/2014/main" id="{93D2A560-80ED-1B5E-4602-259CBADD51E8}"/>
              </a:ext>
            </a:extLst>
          </p:cNvPr>
          <p:cNvSpPr/>
          <p:nvPr/>
        </p:nvSpPr>
        <p:spPr>
          <a:xfrm>
            <a:off x="852632" y="1080162"/>
            <a:ext cx="8893573" cy="2277547"/>
          </a:xfrm>
          <a:prstGeom prst="rect">
            <a:avLst/>
          </a:prstGeom>
        </p:spPr>
        <p:txBody>
          <a:bodyPr wrap="square">
            <a:spAutoFit/>
          </a:bodyPr>
          <a:lstStyle/>
          <a:p>
            <a:pPr algn="just">
              <a:lnSpc>
                <a:spcPct val="120000"/>
              </a:lnSpc>
            </a:pPr>
            <a:r>
              <a:rPr lang="ja-JP" altLang="ja-JP" sz="4000" u="sng"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視力</a:t>
            </a:r>
            <a:r>
              <a:rPr lang="ja-JP" altLang="en-US" sz="4000" u="sng"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は異常ないが</a:t>
            </a:r>
            <a:r>
              <a:rPr lang="ja-JP" altLang="ja-JP" sz="4000" u="sng"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、屈折</a:t>
            </a:r>
            <a:r>
              <a:rPr lang="ja-JP" altLang="en-US" sz="4000" u="sng"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検査</a:t>
            </a:r>
            <a:r>
              <a:rPr lang="ja-JP" altLang="ja-JP" sz="4000" u="sng"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で異常と判定された場合は？</a:t>
            </a:r>
          </a:p>
          <a:p>
            <a:pPr algn="just">
              <a:lnSpc>
                <a:spcPct val="120000"/>
              </a:lnSpc>
            </a:pPr>
            <a:endParaRPr lang="ja-JP" altLang="ja-JP" sz="4000" u="sng"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17255D5E-B693-1702-60CA-87B7292A9A53}"/>
              </a:ext>
            </a:extLst>
          </p:cNvPr>
          <p:cNvSpPr txBox="1"/>
          <p:nvPr/>
        </p:nvSpPr>
        <p:spPr>
          <a:xfrm>
            <a:off x="852632" y="2787959"/>
            <a:ext cx="10693488" cy="3388620"/>
          </a:xfrm>
          <a:prstGeom prst="rect">
            <a:avLst/>
          </a:prstGeom>
          <a:noFill/>
        </p:spPr>
        <p:txBody>
          <a:bodyPr wrap="square">
            <a:spAutoFit/>
          </a:bodyPr>
          <a:lstStyle/>
          <a:p>
            <a:pPr marL="742950" indent="-742950" algn="just">
              <a:lnSpc>
                <a:spcPct val="120000"/>
              </a:lnSpc>
              <a:buFont typeface="+mj-lt"/>
              <a:buAutoNum type="alphaUcParenR"/>
            </a:pPr>
            <a:r>
              <a:rPr lang="ja-JP" altLang="ja-JP" sz="3600" b="1" kern="1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rPr>
              <a:t>遠視</a:t>
            </a:r>
            <a:r>
              <a:rPr lang="ja-JP" altLang="en-US" sz="3600" b="1" kern="1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rPr>
              <a:t>では</a:t>
            </a:r>
            <a:r>
              <a:rPr lang="ja-JP" altLang="ja-JP" sz="3600" b="1" kern="1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rPr>
              <a:t>眼鏡が</a:t>
            </a:r>
            <a:r>
              <a:rPr lang="ja-JP" altLang="en-US" sz="3600" b="1" kern="1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rPr>
              <a:t>必要な</a:t>
            </a:r>
            <a:r>
              <a:rPr lang="ja-JP" altLang="ja-JP" sz="3600" b="1" kern="1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rPr>
              <a:t>強い度数でも視力</a:t>
            </a:r>
            <a:r>
              <a:rPr lang="en-US" altLang="ja-JP" sz="3600" b="1" kern="1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rPr>
              <a:t>0.5</a:t>
            </a:r>
            <a:r>
              <a:rPr lang="ja-JP" altLang="en-US" sz="3600" b="1" kern="1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rPr>
              <a:t>が見える</a:t>
            </a:r>
            <a:r>
              <a:rPr lang="ja-JP" altLang="ja-JP" sz="3600"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ことがあ</a:t>
            </a:r>
            <a:r>
              <a:rPr lang="ja-JP" altLang="en-US" sz="3600"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る。</a:t>
            </a:r>
            <a:endParaRPr lang="en-US" altLang="ja-JP" sz="3600"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lvl="1" algn="just">
              <a:lnSpc>
                <a:spcPct val="120000"/>
              </a:lnSpc>
            </a:pPr>
            <a:r>
              <a:rPr lang="ja-JP" altLang="en-US" sz="3600" b="1" kern="1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rPr>
              <a:t>不同視弱視</a:t>
            </a:r>
            <a:r>
              <a:rPr lang="ja-JP" altLang="en-US" sz="3600"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は視力検査が難しく正しく視力検査が出来ていない恐れあり。</a:t>
            </a:r>
            <a:endParaRPr lang="en-US" altLang="ja-JP" sz="3600"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120000"/>
              </a:lnSpc>
            </a:pPr>
            <a:r>
              <a:rPr lang="ja-JP" altLang="en-US" sz="3600"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 </a:t>
            </a:r>
            <a:r>
              <a:rPr lang="ja-JP" altLang="en-US" sz="3600" b="1" kern="1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rPr>
              <a:t>眼科での</a:t>
            </a:r>
            <a:r>
              <a:rPr lang="ja-JP" altLang="ja-JP" sz="3600" b="1" kern="1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rPr>
              <a:t>精密検査</a:t>
            </a:r>
            <a:r>
              <a:rPr lang="ja-JP" altLang="en-US" sz="3600" b="1" kern="1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rPr>
              <a:t>を勧める</a:t>
            </a:r>
            <a:endParaRPr lang="ja-JP" altLang="ja-JP" sz="36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68514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idx="4294967295"/>
          </p:nvPr>
        </p:nvSpPr>
        <p:spPr>
          <a:xfrm>
            <a:off x="2404800" y="288000"/>
            <a:ext cx="7380312" cy="792162"/>
          </a:xfrm>
        </p:spPr>
        <p:txBody>
          <a:bodyPr>
            <a:normAutofit/>
          </a:bodyPr>
          <a:lstStyle/>
          <a:p>
            <a:pPr>
              <a:defRPr/>
            </a:pPr>
            <a:r>
              <a:rPr lang="ja-JP" altLang="en-US" sz="3200" b="1" dirty="0">
                <a:solidFill>
                  <a:schemeClr val="accent2"/>
                </a:solidFill>
                <a:latin typeface="メイリオ" panose="020B0604030504040204" pitchFamily="50" charset="-128"/>
                <a:ea typeface="メイリオ" panose="020B0604030504040204" pitchFamily="50" charset="-128"/>
              </a:rPr>
              <a:t>視覚スクリーニング検査　</a:t>
            </a:r>
            <a:r>
              <a:rPr lang="en-US" altLang="ja-JP" sz="3200" b="1" dirty="0">
                <a:solidFill>
                  <a:schemeClr val="accent2"/>
                </a:solidFill>
                <a:latin typeface="Arial" panose="020B0604020202020204" pitchFamily="34" charset="0"/>
                <a:ea typeface="メイリオ" panose="020B0604030504040204" pitchFamily="50" charset="-128"/>
                <a:cs typeface="Arial" panose="020B0604020202020204" pitchFamily="34" charset="0"/>
              </a:rPr>
              <a:t>Q&amp;A</a:t>
            </a:r>
            <a:endParaRPr lang="ja-JP" altLang="en-US" sz="3200" b="1" dirty="0">
              <a:solidFill>
                <a:schemeClr val="accent2"/>
              </a:solidFill>
              <a:latin typeface="Arial" panose="020B0604020202020204" pitchFamily="34" charset="0"/>
              <a:ea typeface="メイリオ" panose="020B0604030504040204" pitchFamily="50" charset="-128"/>
              <a:cs typeface="Arial" panose="020B0604020202020204" pitchFamily="34" charset="0"/>
            </a:endParaRPr>
          </a:p>
        </p:txBody>
      </p:sp>
      <p:sp>
        <p:nvSpPr>
          <p:cNvPr id="4" name="正方形/長方形 3">
            <a:extLst>
              <a:ext uri="{FF2B5EF4-FFF2-40B4-BE49-F238E27FC236}">
                <a16:creationId xmlns:a16="http://schemas.microsoft.com/office/drawing/2014/main" id="{93D2A560-80ED-1B5E-4602-259CBADD51E8}"/>
              </a:ext>
            </a:extLst>
          </p:cNvPr>
          <p:cNvSpPr/>
          <p:nvPr/>
        </p:nvSpPr>
        <p:spPr>
          <a:xfrm>
            <a:off x="875120" y="1151453"/>
            <a:ext cx="10477464" cy="1538883"/>
          </a:xfrm>
          <a:prstGeom prst="rect">
            <a:avLst/>
          </a:prstGeom>
        </p:spPr>
        <p:txBody>
          <a:bodyPr wrap="square">
            <a:spAutoFit/>
          </a:bodyPr>
          <a:lstStyle/>
          <a:p>
            <a:pPr algn="just">
              <a:lnSpc>
                <a:spcPct val="120000"/>
              </a:lnSpc>
            </a:pPr>
            <a:r>
              <a:rPr lang="ja-JP" altLang="en-US" sz="4000" u="sng" dirty="0">
                <a:solidFill>
                  <a:schemeClr val="tx2"/>
                </a:solidFill>
                <a:latin typeface="メイリオ"/>
                <a:ea typeface="メイリオ" panose="020B0604030504040204" pitchFamily="50" charset="-128"/>
              </a:rPr>
              <a:t>屈折検査や眼位検査の結果について、</a:t>
            </a:r>
            <a:endParaRPr lang="en-US" altLang="ja-JP" sz="4000" u="sng" dirty="0">
              <a:solidFill>
                <a:schemeClr val="tx2"/>
              </a:solidFill>
              <a:latin typeface="メイリオ"/>
              <a:ea typeface="メイリオ" panose="020B0604030504040204" pitchFamily="50" charset="-128"/>
            </a:endParaRPr>
          </a:p>
          <a:p>
            <a:pPr algn="just">
              <a:lnSpc>
                <a:spcPct val="120000"/>
              </a:lnSpc>
            </a:pPr>
            <a:r>
              <a:rPr lang="ja-JP" altLang="en-US" sz="4000" u="sng" dirty="0">
                <a:solidFill>
                  <a:schemeClr val="tx2"/>
                </a:solidFill>
                <a:latin typeface="メイリオ"/>
                <a:ea typeface="メイリオ" panose="020B0604030504040204" pitchFamily="50" charset="-128"/>
              </a:rPr>
              <a:t>視能訓練士や保健師に質問があった場合は？</a:t>
            </a:r>
          </a:p>
        </p:txBody>
      </p:sp>
      <p:sp>
        <p:nvSpPr>
          <p:cNvPr id="5" name="テキスト ボックス 4">
            <a:extLst>
              <a:ext uri="{FF2B5EF4-FFF2-40B4-BE49-F238E27FC236}">
                <a16:creationId xmlns:a16="http://schemas.microsoft.com/office/drawing/2014/main" id="{17255D5E-B693-1702-60CA-87B7292A9A53}"/>
              </a:ext>
            </a:extLst>
          </p:cNvPr>
          <p:cNvSpPr txBox="1"/>
          <p:nvPr/>
        </p:nvSpPr>
        <p:spPr>
          <a:xfrm>
            <a:off x="875120" y="2924944"/>
            <a:ext cx="10477464" cy="2797689"/>
          </a:xfrm>
          <a:prstGeom prst="rect">
            <a:avLst/>
          </a:prstGeom>
          <a:noFill/>
        </p:spPr>
        <p:txBody>
          <a:bodyPr wrap="square">
            <a:spAutoFit/>
          </a:bodyPr>
          <a:lstStyle/>
          <a:p>
            <a:pPr marL="742950" indent="-742950" algn="just">
              <a:lnSpc>
                <a:spcPct val="120000"/>
              </a:lnSpc>
              <a:buFont typeface="+mj-lt"/>
              <a:buAutoNum type="alphaUcParenR"/>
            </a:pPr>
            <a:r>
              <a:rPr lang="ja-JP" altLang="en-US" sz="3600" b="1" dirty="0">
                <a:latin typeface="メイリオ"/>
                <a:ea typeface="メイリオ" panose="020B0604030504040204" pitchFamily="50" charset="-128"/>
              </a:rPr>
              <a:t>健診医の指示なし</a:t>
            </a:r>
            <a:r>
              <a:rPr lang="ja-JP" altLang="en-US" sz="3600" b="1" dirty="0">
                <a:ea typeface="メイリオ" panose="020B0604030504040204" pitchFamily="50" charset="-128"/>
              </a:rPr>
              <a:t>に、遠視・乱視・内斜視・外斜視など</a:t>
            </a:r>
            <a:r>
              <a:rPr lang="ja-JP" altLang="en-US" sz="3600" b="1" dirty="0">
                <a:solidFill>
                  <a:schemeClr val="accent2"/>
                </a:solidFill>
                <a:latin typeface="メイリオ"/>
                <a:ea typeface="メイリオ" panose="020B0604030504040204" pitchFamily="50" charset="-128"/>
              </a:rPr>
              <a:t>診断的な内容に触れる発言</a:t>
            </a:r>
            <a:r>
              <a:rPr lang="ja-JP" altLang="en-US" sz="3600" b="1" dirty="0">
                <a:solidFill>
                  <a:srgbClr val="000000"/>
                </a:solidFill>
                <a:latin typeface="メイリオ"/>
                <a:ea typeface="メイリオ" panose="020B0604030504040204" pitchFamily="50" charset="-128"/>
              </a:rPr>
              <a:t>をしては</a:t>
            </a:r>
            <a:r>
              <a:rPr lang="ja-JP" altLang="en-US" sz="3600" b="1" u="sng" dirty="0">
                <a:solidFill>
                  <a:schemeClr val="accent2"/>
                </a:solidFill>
                <a:latin typeface="メイリオ"/>
                <a:ea typeface="メイリオ" panose="020B0604030504040204" pitchFamily="50" charset="-128"/>
              </a:rPr>
              <a:t>いけない</a:t>
            </a:r>
            <a:r>
              <a:rPr lang="ja-JP" altLang="en-US" sz="3600" b="1" dirty="0">
                <a:solidFill>
                  <a:srgbClr val="000000"/>
                </a:solidFill>
                <a:latin typeface="メイリオ"/>
                <a:ea typeface="メイリオ" panose="020B0604030504040204" pitchFamily="50" charset="-128"/>
              </a:rPr>
              <a:t>。保護者からの質問内容を健診医に伝え、検査結果は健診医から伝える。</a:t>
            </a:r>
            <a:endParaRPr lang="en-US" altLang="ja-JP" sz="4000" b="1" dirty="0">
              <a:solidFill>
                <a:srgbClr val="000000"/>
              </a:solidFill>
              <a:latin typeface="メイリオ"/>
              <a:ea typeface="メイリオ" panose="020B0604030504040204" pitchFamily="50" charset="-128"/>
            </a:endParaRPr>
          </a:p>
        </p:txBody>
      </p:sp>
    </p:spTree>
    <p:extLst>
      <p:ext uri="{BB962C8B-B14F-4D97-AF65-F5344CB8AC3E}">
        <p14:creationId xmlns:p14="http://schemas.microsoft.com/office/powerpoint/2010/main" val="165250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idx="4294967295"/>
          </p:nvPr>
        </p:nvSpPr>
        <p:spPr>
          <a:xfrm>
            <a:off x="2404800" y="288000"/>
            <a:ext cx="7380312" cy="792162"/>
          </a:xfrm>
        </p:spPr>
        <p:txBody>
          <a:bodyPr>
            <a:normAutofit/>
          </a:bodyPr>
          <a:lstStyle/>
          <a:p>
            <a:pPr>
              <a:defRPr/>
            </a:pPr>
            <a:r>
              <a:rPr lang="ja-JP" altLang="en-US" sz="3200" b="1" dirty="0">
                <a:solidFill>
                  <a:schemeClr val="accent2"/>
                </a:solidFill>
                <a:latin typeface="メイリオ" panose="020B0604030504040204" pitchFamily="50" charset="-128"/>
                <a:ea typeface="メイリオ" panose="020B0604030504040204" pitchFamily="50" charset="-128"/>
              </a:rPr>
              <a:t>視覚スクリーニング検査　</a:t>
            </a:r>
            <a:r>
              <a:rPr lang="en-US" altLang="ja-JP" sz="3200" b="1" dirty="0">
                <a:solidFill>
                  <a:schemeClr val="accent2"/>
                </a:solidFill>
                <a:latin typeface="Arial" panose="020B0604020202020204" pitchFamily="34" charset="0"/>
                <a:ea typeface="メイリオ" panose="020B0604030504040204" pitchFamily="50" charset="-128"/>
                <a:cs typeface="Arial" panose="020B0604020202020204" pitchFamily="34" charset="0"/>
              </a:rPr>
              <a:t>Q&amp;A</a:t>
            </a:r>
            <a:endParaRPr lang="ja-JP" altLang="en-US" sz="3200" b="1" dirty="0">
              <a:solidFill>
                <a:schemeClr val="accent2"/>
              </a:solidFill>
              <a:latin typeface="Arial" panose="020B0604020202020204" pitchFamily="34" charset="0"/>
              <a:ea typeface="メイリオ" panose="020B0604030504040204" pitchFamily="50" charset="-128"/>
              <a:cs typeface="Arial" panose="020B0604020202020204" pitchFamily="34" charset="0"/>
            </a:endParaRPr>
          </a:p>
        </p:txBody>
      </p:sp>
      <p:sp>
        <p:nvSpPr>
          <p:cNvPr id="4" name="正方形/長方形 3">
            <a:extLst>
              <a:ext uri="{FF2B5EF4-FFF2-40B4-BE49-F238E27FC236}">
                <a16:creationId xmlns:a16="http://schemas.microsoft.com/office/drawing/2014/main" id="{93D2A560-80ED-1B5E-4602-259CBADD51E8}"/>
              </a:ext>
            </a:extLst>
          </p:cNvPr>
          <p:cNvSpPr/>
          <p:nvPr/>
        </p:nvSpPr>
        <p:spPr>
          <a:xfrm>
            <a:off x="891539" y="1074268"/>
            <a:ext cx="8893573" cy="2277547"/>
          </a:xfrm>
          <a:prstGeom prst="rect">
            <a:avLst/>
          </a:prstGeom>
        </p:spPr>
        <p:txBody>
          <a:bodyPr wrap="square">
            <a:spAutoFit/>
          </a:bodyPr>
          <a:lstStyle/>
          <a:p>
            <a:pPr algn="just">
              <a:lnSpc>
                <a:spcPct val="120000"/>
              </a:lnSpc>
            </a:pPr>
            <a:r>
              <a:rPr lang="ja-JP" altLang="en-US" sz="4000" u="sng" dirty="0">
                <a:solidFill>
                  <a:schemeClr val="tx2"/>
                </a:solidFill>
                <a:latin typeface="メイリオ"/>
                <a:ea typeface="メイリオ" panose="020B0604030504040204" pitchFamily="50" charset="-128"/>
              </a:rPr>
              <a:t>健診後２～３か月しても眼科未受診の場合は？発達障害等で検査が出来ず、保護者が眼科受診をためらう場合は</a:t>
            </a:r>
            <a:r>
              <a:rPr lang="en-US" altLang="ja-JP" sz="4000" u="sng" dirty="0">
                <a:solidFill>
                  <a:schemeClr val="tx2"/>
                </a:solidFill>
                <a:latin typeface="メイリオ"/>
                <a:ea typeface="メイリオ" panose="020B0604030504040204" pitchFamily="50" charset="-128"/>
              </a:rPr>
              <a:t>?</a:t>
            </a:r>
          </a:p>
        </p:txBody>
      </p:sp>
      <p:sp>
        <p:nvSpPr>
          <p:cNvPr id="5" name="テキスト ボックス 4">
            <a:extLst>
              <a:ext uri="{FF2B5EF4-FFF2-40B4-BE49-F238E27FC236}">
                <a16:creationId xmlns:a16="http://schemas.microsoft.com/office/drawing/2014/main" id="{17255D5E-B693-1702-60CA-87B7292A9A53}"/>
              </a:ext>
            </a:extLst>
          </p:cNvPr>
          <p:cNvSpPr txBox="1"/>
          <p:nvPr/>
        </p:nvSpPr>
        <p:spPr>
          <a:xfrm>
            <a:off x="532188" y="3393964"/>
            <a:ext cx="11125536" cy="3388620"/>
          </a:xfrm>
          <a:prstGeom prst="rect">
            <a:avLst/>
          </a:prstGeom>
          <a:noFill/>
        </p:spPr>
        <p:txBody>
          <a:bodyPr wrap="square">
            <a:spAutoFit/>
          </a:bodyPr>
          <a:lstStyle/>
          <a:p>
            <a:pPr marL="742950" indent="-742950" algn="just">
              <a:lnSpc>
                <a:spcPct val="120000"/>
              </a:lnSpc>
              <a:buFont typeface="+mj-lt"/>
              <a:buAutoNum type="alphaUcParenR"/>
            </a:pPr>
            <a:r>
              <a:rPr lang="ja-JP" altLang="en-US" sz="3600" b="1" dirty="0">
                <a:ea typeface="メイリオ" panose="020B0604030504040204" pitchFamily="50" charset="-128"/>
              </a:rPr>
              <a:t>本人が不自由をしていないから様子をみようなどの理由から、</a:t>
            </a:r>
            <a:r>
              <a:rPr lang="ja-JP" altLang="en-US" sz="3600" b="1" dirty="0">
                <a:solidFill>
                  <a:schemeClr val="accent2"/>
                </a:solidFill>
                <a:ea typeface="メイリオ" panose="020B0604030504040204" pitchFamily="50" charset="-128"/>
              </a:rPr>
              <a:t>治療のチャンスを逃すことはあってはいけない</a:t>
            </a:r>
            <a:r>
              <a:rPr lang="ja-JP" altLang="en-US" sz="3600" b="1" dirty="0">
                <a:ea typeface="メイリオ" panose="020B0604030504040204" pitchFamily="50" charset="-128"/>
              </a:rPr>
              <a:t>。</a:t>
            </a:r>
            <a:r>
              <a:rPr lang="ja-JP" altLang="en-US" sz="3600" b="1" dirty="0">
                <a:latin typeface="メイリオ"/>
                <a:ea typeface="メイリオ" panose="020B0604030504040204" pitchFamily="50" charset="-128"/>
              </a:rPr>
              <a:t>再度受診を勧める。発達障害で受診をためらう場合は小児科医にも相談して、速やかに支援センターなどに繋げる。</a:t>
            </a:r>
            <a:endParaRPr lang="en-US" altLang="ja-JP" sz="3600" b="1" dirty="0">
              <a:solidFill>
                <a:schemeClr val="tx2"/>
              </a:solidFill>
              <a:latin typeface="メイリオ"/>
              <a:ea typeface="メイリオ" panose="020B0604030504040204" pitchFamily="50" charset="-128"/>
            </a:endParaRPr>
          </a:p>
        </p:txBody>
      </p:sp>
    </p:spTree>
    <p:extLst>
      <p:ext uri="{BB962C8B-B14F-4D97-AF65-F5344CB8AC3E}">
        <p14:creationId xmlns:p14="http://schemas.microsoft.com/office/powerpoint/2010/main" val="4970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idx="4294967295"/>
          </p:nvPr>
        </p:nvSpPr>
        <p:spPr>
          <a:xfrm>
            <a:off x="2404800" y="288000"/>
            <a:ext cx="7380312" cy="792162"/>
          </a:xfrm>
        </p:spPr>
        <p:txBody>
          <a:bodyPr>
            <a:normAutofit/>
          </a:bodyPr>
          <a:lstStyle/>
          <a:p>
            <a:pPr>
              <a:defRPr/>
            </a:pPr>
            <a:r>
              <a:rPr lang="ja-JP" altLang="en-US" sz="3200" b="1" dirty="0">
                <a:solidFill>
                  <a:schemeClr val="accent2"/>
                </a:solidFill>
                <a:latin typeface="メイリオ" panose="020B0604030504040204" pitchFamily="50" charset="-128"/>
                <a:ea typeface="メイリオ" panose="020B0604030504040204" pitchFamily="50" charset="-128"/>
              </a:rPr>
              <a:t>視覚スクリーニング検査　</a:t>
            </a:r>
            <a:r>
              <a:rPr lang="en-US" altLang="ja-JP" sz="3200" b="1" dirty="0">
                <a:solidFill>
                  <a:schemeClr val="accent2"/>
                </a:solidFill>
                <a:latin typeface="Arial" panose="020B0604020202020204" pitchFamily="34" charset="0"/>
                <a:ea typeface="メイリオ" panose="020B0604030504040204" pitchFamily="50" charset="-128"/>
                <a:cs typeface="Arial" panose="020B0604020202020204" pitchFamily="34" charset="0"/>
              </a:rPr>
              <a:t>Q&amp;A</a:t>
            </a:r>
            <a:endParaRPr lang="ja-JP" altLang="en-US" sz="3200" b="1" dirty="0">
              <a:solidFill>
                <a:schemeClr val="accent2"/>
              </a:solidFill>
              <a:latin typeface="Arial" panose="020B0604020202020204" pitchFamily="34" charset="0"/>
              <a:ea typeface="メイリオ" panose="020B0604030504040204" pitchFamily="50" charset="-128"/>
              <a:cs typeface="Arial" panose="020B0604020202020204" pitchFamily="34" charset="0"/>
            </a:endParaRPr>
          </a:p>
        </p:txBody>
      </p:sp>
      <p:sp>
        <p:nvSpPr>
          <p:cNvPr id="4" name="正方形/長方形 3">
            <a:extLst>
              <a:ext uri="{FF2B5EF4-FFF2-40B4-BE49-F238E27FC236}">
                <a16:creationId xmlns:a16="http://schemas.microsoft.com/office/drawing/2014/main" id="{93D2A560-80ED-1B5E-4602-259CBADD51E8}"/>
              </a:ext>
            </a:extLst>
          </p:cNvPr>
          <p:cNvSpPr/>
          <p:nvPr/>
        </p:nvSpPr>
        <p:spPr>
          <a:xfrm>
            <a:off x="875120" y="1101799"/>
            <a:ext cx="8893573" cy="1538883"/>
          </a:xfrm>
          <a:prstGeom prst="rect">
            <a:avLst/>
          </a:prstGeom>
        </p:spPr>
        <p:txBody>
          <a:bodyPr wrap="square">
            <a:spAutoFit/>
          </a:bodyPr>
          <a:lstStyle/>
          <a:p>
            <a:pPr algn="just">
              <a:lnSpc>
                <a:spcPct val="120000"/>
              </a:lnSpc>
            </a:pPr>
            <a:r>
              <a:rPr lang="ja-JP" altLang="ja-JP" sz="4000" u="sng"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健診</a:t>
            </a:r>
            <a:r>
              <a:rPr lang="ja-JP" altLang="en-US" sz="4000" u="sng"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会場</a:t>
            </a:r>
            <a:r>
              <a:rPr lang="ja-JP" altLang="ja-JP" sz="4000" u="sng"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で眼位異常</a:t>
            </a:r>
            <a:r>
              <a:rPr lang="ja-JP" altLang="en-US" sz="4000" u="sng"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はないが</a:t>
            </a:r>
            <a:r>
              <a:rPr lang="ja-JP" altLang="ja-JP" sz="4000" u="sng"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、保護者が気にしている場合は？</a:t>
            </a:r>
          </a:p>
        </p:txBody>
      </p:sp>
      <p:sp>
        <p:nvSpPr>
          <p:cNvPr id="5" name="テキスト ボックス 4">
            <a:extLst>
              <a:ext uri="{FF2B5EF4-FFF2-40B4-BE49-F238E27FC236}">
                <a16:creationId xmlns:a16="http://schemas.microsoft.com/office/drawing/2014/main" id="{17255D5E-B693-1702-60CA-87B7292A9A53}"/>
              </a:ext>
            </a:extLst>
          </p:cNvPr>
          <p:cNvSpPr txBox="1"/>
          <p:nvPr/>
        </p:nvSpPr>
        <p:spPr>
          <a:xfrm>
            <a:off x="695400" y="2780928"/>
            <a:ext cx="11197544" cy="1394228"/>
          </a:xfrm>
          <a:prstGeom prst="rect">
            <a:avLst/>
          </a:prstGeom>
          <a:noFill/>
        </p:spPr>
        <p:txBody>
          <a:bodyPr wrap="square">
            <a:spAutoFit/>
          </a:bodyPr>
          <a:lstStyle/>
          <a:p>
            <a:pPr marL="742950" indent="-742950" algn="just">
              <a:lnSpc>
                <a:spcPct val="120000"/>
              </a:lnSpc>
              <a:buFont typeface="+mj-lt"/>
              <a:buAutoNum type="alphaUcParenR"/>
            </a:pPr>
            <a:r>
              <a:rPr lang="ja-JP" altLang="ja-JP" sz="3600"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健診</a:t>
            </a:r>
            <a:r>
              <a:rPr lang="ja-JP" altLang="en-US" sz="3600"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会</a:t>
            </a:r>
            <a:r>
              <a:rPr lang="ja-JP" altLang="ja-JP" sz="3600"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場で常に眼位異常が出るとは限らない</a:t>
            </a:r>
            <a:r>
              <a:rPr lang="ja-JP" altLang="en-US" sz="3600"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ため</a:t>
            </a:r>
            <a:r>
              <a:rPr lang="ja-JP" altLang="en-US" sz="3600" b="1" kern="1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rPr>
              <a:t>眼科</a:t>
            </a:r>
            <a:r>
              <a:rPr lang="ja-JP" altLang="ja-JP" sz="3600" b="1" kern="1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rPr>
              <a:t>精密検査</a:t>
            </a:r>
            <a:r>
              <a:rPr lang="ja-JP" altLang="en-US" sz="3600" b="1" kern="1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rPr>
              <a:t>を勧める。</a:t>
            </a:r>
            <a:endParaRPr lang="en-US" altLang="ja-JP" sz="3600" b="1" kern="1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BEE28BAD-92BB-0AB2-08B1-93D528418F50}"/>
              </a:ext>
            </a:extLst>
          </p:cNvPr>
          <p:cNvSpPr txBox="1"/>
          <p:nvPr/>
        </p:nvSpPr>
        <p:spPr>
          <a:xfrm>
            <a:off x="983432" y="4509120"/>
            <a:ext cx="10621480" cy="1621982"/>
          </a:xfrm>
          <a:prstGeom prst="rect">
            <a:avLst/>
          </a:prstGeom>
          <a:noFill/>
        </p:spPr>
        <p:txBody>
          <a:bodyPr wrap="square">
            <a:spAutoFit/>
          </a:bodyPr>
          <a:lstStyle/>
          <a:p>
            <a:pPr marL="342900" indent="-342900">
              <a:lnSpc>
                <a:spcPct val="120000"/>
              </a:lnSpc>
              <a:buFont typeface="メイリオ" panose="020B0604030504040204" pitchFamily="50" charset="-128"/>
              <a:buChar char="※"/>
            </a:pPr>
            <a:r>
              <a:rPr lang="ja-JP" altLang="en-US" sz="2800" dirty="0"/>
              <a:t>斜視には常に視線がずれている恒常性斜視と、眼位が変動する間欠性斜視がある。ぼーっとしているときなどには斜視となりやすいので、家庭では斜視となっている可能性がある。</a:t>
            </a:r>
          </a:p>
        </p:txBody>
      </p:sp>
    </p:spTree>
    <p:extLst>
      <p:ext uri="{BB962C8B-B14F-4D97-AF65-F5344CB8AC3E}">
        <p14:creationId xmlns:p14="http://schemas.microsoft.com/office/powerpoint/2010/main" val="150803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CC8109D-EE3E-7603-5DFE-FC16CEC683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492" y="1916832"/>
            <a:ext cx="9529016" cy="4554028"/>
          </a:xfrm>
          <a:prstGeom prst="rect">
            <a:avLst/>
          </a:prstGeom>
          <a:noFill/>
          <a:ln>
            <a:noFill/>
          </a:ln>
        </p:spPr>
      </p:pic>
      <p:sp>
        <p:nvSpPr>
          <p:cNvPr id="9" name="フローチャート: 処理 8">
            <a:extLst>
              <a:ext uri="{FF2B5EF4-FFF2-40B4-BE49-F238E27FC236}">
                <a16:creationId xmlns:a16="http://schemas.microsoft.com/office/drawing/2014/main" id="{C690C25D-3268-E2FD-883D-AED6421F998D}"/>
              </a:ext>
            </a:extLst>
          </p:cNvPr>
          <p:cNvSpPr/>
          <p:nvPr/>
        </p:nvSpPr>
        <p:spPr>
          <a:xfrm>
            <a:off x="696000" y="188640"/>
            <a:ext cx="10800000" cy="720000"/>
          </a:xfrm>
          <a:prstGeom prst="flowChartProcess">
            <a:avLst/>
          </a:prstGeom>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defRPr/>
            </a:pPr>
            <a:r>
              <a:rPr kumimoji="0" lang="ja-JP" altLang="en-US" sz="3200" kern="0" dirty="0">
                <a:solidFill>
                  <a:prstClr val="white"/>
                </a:solidFill>
                <a:latin typeface="メイリオ"/>
                <a:ea typeface="メイリオ"/>
              </a:rPr>
              <a:t>３歳児健康診査（眼科検査）精検対象児集計表の記入例 　</a:t>
            </a:r>
          </a:p>
        </p:txBody>
      </p:sp>
      <p:sp>
        <p:nvSpPr>
          <p:cNvPr id="10" name="フローチャート: 代替処理 9">
            <a:extLst>
              <a:ext uri="{FF2B5EF4-FFF2-40B4-BE49-F238E27FC236}">
                <a16:creationId xmlns:a16="http://schemas.microsoft.com/office/drawing/2014/main" id="{5240E8AB-01B1-8929-4B06-1C7EF0C5B2C0}"/>
              </a:ext>
            </a:extLst>
          </p:cNvPr>
          <p:cNvSpPr/>
          <p:nvPr/>
        </p:nvSpPr>
        <p:spPr>
          <a:xfrm>
            <a:off x="1631504" y="1144809"/>
            <a:ext cx="8773170" cy="535854"/>
          </a:xfrm>
          <a:prstGeom prst="flowChartAlternateProcess">
            <a:avLst/>
          </a:prstGeom>
          <a:ln>
            <a:solidFill>
              <a:schemeClr val="tx2"/>
            </a:solidFill>
          </a:ln>
        </p:spPr>
        <p:style>
          <a:lnRef idx="2">
            <a:schemeClr val="accent2">
              <a:shade val="50000"/>
            </a:schemeClr>
          </a:lnRef>
          <a:fillRef idx="1001">
            <a:schemeClr val="dk2"/>
          </a:fillRef>
          <a:effectRef idx="0">
            <a:schemeClr val="accent2"/>
          </a:effectRef>
          <a:fontRef idx="minor">
            <a:schemeClr val="lt1"/>
          </a:fontRef>
        </p:style>
        <p:txBody>
          <a:bodyPr lIns="36000" tIns="144000" rIns="36000" rtlCol="0" anchor="ctr"/>
          <a:lstStyle/>
          <a:p>
            <a:pPr algn="ctr"/>
            <a:r>
              <a:rPr kumimoji="1" lang="ja-JP" altLang="en-US" sz="2800" dirty="0"/>
              <a:t>一次・二次検査結果の記入方法</a:t>
            </a:r>
            <a:endParaRPr kumimoji="1" lang="en-US" altLang="ja-JP" sz="2800" dirty="0"/>
          </a:p>
        </p:txBody>
      </p:sp>
      <p:sp>
        <p:nvSpPr>
          <p:cNvPr id="12" name="テキスト ボックス 11">
            <a:extLst>
              <a:ext uri="{FF2B5EF4-FFF2-40B4-BE49-F238E27FC236}">
                <a16:creationId xmlns:a16="http://schemas.microsoft.com/office/drawing/2014/main" id="{E911384B-B660-0F44-77DE-F2AF1892CC58}"/>
              </a:ext>
            </a:extLst>
          </p:cNvPr>
          <p:cNvSpPr txBox="1"/>
          <p:nvPr/>
        </p:nvSpPr>
        <p:spPr>
          <a:xfrm>
            <a:off x="191344" y="5013176"/>
            <a:ext cx="2880320" cy="1200329"/>
          </a:xfrm>
          <a:prstGeom prst="rect">
            <a:avLst/>
          </a:prstGeom>
          <a:noFill/>
        </p:spPr>
        <p:txBody>
          <a:bodyPr wrap="square">
            <a:spAutoFit/>
          </a:bodyPr>
          <a:lstStyle/>
          <a:p>
            <a:pPr algn="ctr"/>
            <a:r>
              <a:rPr lang="zh-TW" altLang="en-US" sz="2400" dirty="0"/>
              <a:t>屈折</a:t>
            </a:r>
            <a:r>
              <a:rPr lang="ja-JP" altLang="en-US" sz="2400" dirty="0"/>
              <a:t>・眼位</a:t>
            </a:r>
            <a:r>
              <a:rPr lang="zh-TW" altLang="en-US" sz="2400" dirty="0"/>
              <a:t>検査（</a:t>
            </a:r>
            <a:r>
              <a:rPr lang="en-US" altLang="zh-TW" sz="2400" dirty="0"/>
              <a:t>SVS</a:t>
            </a:r>
            <a:r>
              <a:rPr lang="zh-TW" altLang="en-US" sz="2400" dirty="0"/>
              <a:t>）</a:t>
            </a:r>
            <a:endParaRPr lang="en-US" altLang="zh-TW" sz="2400" dirty="0"/>
          </a:p>
          <a:p>
            <a:pPr algn="ctr"/>
            <a:r>
              <a:rPr lang="zh-TW" altLang="en-US" sz="2400" dirty="0"/>
              <a:t>結果</a:t>
            </a:r>
            <a:endParaRPr lang="ja-JP" altLang="en-US" sz="2400" dirty="0"/>
          </a:p>
        </p:txBody>
      </p:sp>
    </p:spTree>
    <p:extLst>
      <p:ext uri="{BB962C8B-B14F-4D97-AF65-F5344CB8AC3E}">
        <p14:creationId xmlns:p14="http://schemas.microsoft.com/office/powerpoint/2010/main" val="140582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コンテンツ プレースホルダー 3">
            <a:extLst>
              <a:ext uri="{FF2B5EF4-FFF2-40B4-BE49-F238E27FC236}">
                <a16:creationId xmlns:a16="http://schemas.microsoft.com/office/drawing/2014/main" id="{A0DE0062-673A-D6AE-4FC4-9DEBDCA0552D}"/>
              </a:ext>
            </a:extLst>
          </p:cNvPr>
          <p:cNvGraphicFramePr>
            <a:graphicFrameLocks/>
          </p:cNvGraphicFramePr>
          <p:nvPr>
            <p:extLst>
              <p:ext uri="{D42A27DB-BD31-4B8C-83A1-F6EECF244321}">
                <p14:modId xmlns:p14="http://schemas.microsoft.com/office/powerpoint/2010/main" val="3820997203"/>
              </p:ext>
            </p:extLst>
          </p:nvPr>
        </p:nvGraphicFramePr>
        <p:xfrm>
          <a:off x="71130" y="1245513"/>
          <a:ext cx="5544616" cy="5486667"/>
        </p:xfrm>
        <a:graphic>
          <a:graphicData uri="http://schemas.openxmlformats.org/drawingml/2006/table">
            <a:tbl>
              <a:tblPr firstRow="1" bandRow="1">
                <a:tableStyleId>{5940675A-B579-460E-94D1-54222C63F5DA}</a:tableStyleId>
              </a:tblPr>
              <a:tblGrid>
                <a:gridCol w="441049">
                  <a:extLst>
                    <a:ext uri="{9D8B030D-6E8A-4147-A177-3AD203B41FA5}">
                      <a16:colId xmlns:a16="http://schemas.microsoft.com/office/drawing/2014/main" val="20000"/>
                    </a:ext>
                  </a:extLst>
                </a:gridCol>
                <a:gridCol w="5103567">
                  <a:extLst>
                    <a:ext uri="{9D8B030D-6E8A-4147-A177-3AD203B41FA5}">
                      <a16:colId xmlns:a16="http://schemas.microsoft.com/office/drawing/2014/main" val="20001"/>
                    </a:ext>
                  </a:extLst>
                </a:gridCol>
              </a:tblGrid>
              <a:tr h="2164492">
                <a:tc>
                  <a:txBody>
                    <a:bodyPr/>
                    <a:lstStyle/>
                    <a:p>
                      <a:pPr algn="ctr"/>
                      <a:r>
                        <a:rPr kumimoji="1" lang="ja-JP" altLang="en-US" sz="1200" dirty="0">
                          <a:latin typeface="メイリオ" panose="020B0604030504040204" pitchFamily="50" charset="-128"/>
                          <a:ea typeface="メイリオ" panose="020B0604030504040204" pitchFamily="50" charset="-128"/>
                        </a:rPr>
                        <a:t>所見</a:t>
                      </a:r>
                    </a:p>
                  </a:txBody>
                  <a:tcPr marL="36000" marR="0" marT="45719" marB="45719" anchor="ctr"/>
                </a:tc>
                <a:tc>
                  <a:txBody>
                    <a:bodyPr/>
                    <a:lstStyle/>
                    <a:p>
                      <a:pPr algn="l">
                        <a:lnSpc>
                          <a:spcPct val="150000"/>
                        </a:lnSpc>
                        <a:spcBef>
                          <a:spcPts val="600"/>
                        </a:spcBef>
                        <a:spcAft>
                          <a:spcPts val="600"/>
                        </a:spcAft>
                      </a:pPr>
                      <a:r>
                        <a:rPr kumimoji="1" lang="ja-JP" altLang="en-US" sz="1200" dirty="0">
                          <a:solidFill>
                            <a:schemeClr val="tx1"/>
                          </a:solidFill>
                          <a:latin typeface="メイリオ" panose="020B0604030504040204" pitchFamily="50" charset="-128"/>
                          <a:ea typeface="メイリオ" panose="020B0604030504040204" pitchFamily="50" charset="-128"/>
                        </a:rPr>
                        <a:t>視力・屈折値（測定不可の場合は斜線）</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l">
                        <a:lnSpc>
                          <a:spcPct val="120000"/>
                        </a:lnSpc>
                      </a:pP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l"/>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l"/>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l"/>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l"/>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l"/>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l">
                        <a:lnSpc>
                          <a:spcPct val="120000"/>
                        </a:lnSpc>
                      </a:pPr>
                      <a:r>
                        <a:rPr kumimoji="1" lang="ja-JP" altLang="en-US" sz="1200" dirty="0">
                          <a:solidFill>
                            <a:schemeClr val="tx1"/>
                          </a:solidFill>
                          <a:latin typeface="メイリオ" panose="020B0604030504040204" pitchFamily="50" charset="-128"/>
                          <a:ea typeface="メイリオ" panose="020B0604030504040204" pitchFamily="50" charset="-128"/>
                        </a:rPr>
                        <a:t>その他所見　　　</a:t>
                      </a:r>
                    </a:p>
                  </a:txBody>
                  <a:tcPr marL="36000" marR="0" marT="45719" marB="45719"/>
                </a:tc>
                <a:extLst>
                  <a:ext uri="{0D108BD9-81ED-4DB2-BD59-A6C34878D82A}">
                    <a16:rowId xmlns:a16="http://schemas.microsoft.com/office/drawing/2014/main" val="10001"/>
                  </a:ext>
                </a:extLst>
              </a:tr>
              <a:tr h="1202683">
                <a:tc>
                  <a:txBody>
                    <a:bodyPr/>
                    <a:lstStyle/>
                    <a:p>
                      <a:pPr algn="ctr"/>
                      <a:r>
                        <a:rPr kumimoji="1" lang="ja-JP" altLang="en-US" sz="1200" dirty="0">
                          <a:latin typeface="メイリオ" panose="020B0604030504040204" pitchFamily="50" charset="-128"/>
                          <a:ea typeface="メイリオ" panose="020B0604030504040204" pitchFamily="50" charset="-128"/>
                        </a:rPr>
                        <a:t>診断名</a:t>
                      </a:r>
                    </a:p>
                  </a:txBody>
                  <a:tcPr marL="36000" marR="0" marT="45719" marB="45719" anchor="ctr"/>
                </a:tc>
                <a:tc>
                  <a:txBody>
                    <a:bodyPr/>
                    <a:lstStyle/>
                    <a:p>
                      <a:pPr>
                        <a:lnSpc>
                          <a:spcPct val="150000"/>
                        </a:lnSpc>
                      </a:pPr>
                      <a:r>
                        <a:rPr kumimoji="1" lang="ja-JP" altLang="en-US" sz="1200" dirty="0">
                          <a:solidFill>
                            <a:schemeClr val="tx1"/>
                          </a:solidFill>
                          <a:latin typeface="メイリオ" panose="020B0604030504040204" pitchFamily="50" charset="-128"/>
                          <a:ea typeface="メイリオ" panose="020B0604030504040204" pitchFamily="50" charset="-128"/>
                        </a:rPr>
                        <a:t>１　屈折異常（弱視含まず）　</a:t>
                      </a:r>
                      <a:r>
                        <a:rPr kumimoji="1" lang="ja-JP" altLang="en-US" sz="1200" spc="0" dirty="0">
                          <a:solidFill>
                            <a:schemeClr val="tx1"/>
                          </a:solidFill>
                          <a:latin typeface="メイリオ" panose="020B0604030504040204" pitchFamily="50" charset="-128"/>
                          <a:ea typeface="メイリオ" panose="020B0604030504040204" pitchFamily="50" charset="-128"/>
                        </a:rPr>
                        <a:t>□ 遠視　□ 近視　□ 乱視　　　</a:t>
                      </a:r>
                      <a:endParaRPr kumimoji="1" lang="en-US" altLang="ja-JP" sz="1200" spc="0" dirty="0">
                        <a:solidFill>
                          <a:schemeClr val="tx1"/>
                        </a:solidFill>
                        <a:latin typeface="メイリオ" panose="020B0604030504040204" pitchFamily="50" charset="-128"/>
                        <a:ea typeface="メイリオ" panose="020B0604030504040204" pitchFamily="50" charset="-128"/>
                      </a:endParaRPr>
                    </a:p>
                    <a:p>
                      <a:pPr algn="l">
                        <a:lnSpc>
                          <a:spcPct val="150000"/>
                        </a:lnSpc>
                      </a:pPr>
                      <a:r>
                        <a:rPr kumimoji="1" lang="ja-JP" altLang="en-US" sz="1200" dirty="0">
                          <a:solidFill>
                            <a:schemeClr val="tx1"/>
                          </a:solidFill>
                          <a:latin typeface="メイリオ" panose="020B0604030504040204" pitchFamily="50" charset="-128"/>
                          <a:ea typeface="メイリオ" panose="020B0604030504040204" pitchFamily="50" charset="-128"/>
                        </a:rPr>
                        <a:t>２　斜視（弱視含まず）　□内斜視　□外斜視　□上下斜視　□その他</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nSpc>
                          <a:spcPct val="150000"/>
                        </a:lnSpc>
                      </a:pPr>
                      <a:r>
                        <a:rPr kumimoji="1" lang="ja-JP" altLang="en-US" sz="1200" dirty="0">
                          <a:solidFill>
                            <a:schemeClr val="tx1"/>
                          </a:solidFill>
                          <a:latin typeface="メイリオ" panose="020B0604030504040204" pitchFamily="50" charset="-128"/>
                          <a:ea typeface="メイリオ" panose="020B0604030504040204" pitchFamily="50" charset="-128"/>
                        </a:rPr>
                        <a:t>３　弱視　□屈折異常弱視  □不同視弱視  □斜視弱視  □形態覚遮断弱視</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nSpc>
                          <a:spcPct val="150000"/>
                        </a:lnSpc>
                      </a:pPr>
                      <a:r>
                        <a:rPr kumimoji="1" lang="ja-JP" altLang="en-US" sz="1200" dirty="0">
                          <a:solidFill>
                            <a:schemeClr val="tx1"/>
                          </a:solidFill>
                          <a:latin typeface="メイリオ" panose="020B0604030504040204" pitchFamily="50" charset="-128"/>
                          <a:ea typeface="メイリオ" panose="020B0604030504040204" pitchFamily="50" charset="-128"/>
                        </a:rPr>
                        <a:t>４　その他（　　　　　　　　　　　　　　　　　　　　　　　　　　）</a:t>
                      </a:r>
                    </a:p>
                  </a:txBody>
                  <a:tcPr marL="36000" marR="0" marT="45719" marB="45719" anchor="ctr"/>
                </a:tc>
                <a:extLst>
                  <a:ext uri="{0D108BD9-81ED-4DB2-BD59-A6C34878D82A}">
                    <a16:rowId xmlns:a16="http://schemas.microsoft.com/office/drawing/2014/main" val="10002"/>
                  </a:ext>
                </a:extLst>
              </a:tr>
              <a:tr h="1400989">
                <a:tc>
                  <a:txBody>
                    <a:bodyPr/>
                    <a:lstStyle/>
                    <a:p>
                      <a:pPr algn="ctr">
                        <a:lnSpc>
                          <a:spcPct val="150000"/>
                        </a:lnSpc>
                      </a:pPr>
                      <a:r>
                        <a:rPr kumimoji="1" lang="ja-JP" altLang="en-US" sz="1200" dirty="0">
                          <a:latin typeface="メイリオ" panose="020B0604030504040204" pitchFamily="50" charset="-128"/>
                          <a:ea typeface="メイリオ" panose="020B0604030504040204" pitchFamily="50" charset="-128"/>
                        </a:rPr>
                        <a:t>総合判定</a:t>
                      </a:r>
                    </a:p>
                  </a:txBody>
                  <a:tcPr marL="36000" marR="0" marT="45719" marB="45719" anchor="ctr"/>
                </a:tc>
                <a:tc>
                  <a:txBody>
                    <a:bodyPr/>
                    <a:lstStyle/>
                    <a:p>
                      <a:pPr>
                        <a:lnSpc>
                          <a:spcPct val="150000"/>
                        </a:lnSpc>
                      </a:pPr>
                      <a:r>
                        <a:rPr kumimoji="1" lang="ja-JP" altLang="en-US" sz="1200" dirty="0">
                          <a:solidFill>
                            <a:schemeClr val="tx1"/>
                          </a:solidFill>
                          <a:latin typeface="メイリオ" panose="020B0604030504040204" pitchFamily="50" charset="-128"/>
                          <a:ea typeface="メイリオ" panose="020B0604030504040204" pitchFamily="50" charset="-128"/>
                        </a:rPr>
                        <a:t>１　異常なし　</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nSpc>
                          <a:spcPct val="150000"/>
                        </a:lnSpc>
                      </a:pPr>
                      <a:r>
                        <a:rPr kumimoji="1" lang="ja-JP" altLang="en-US" sz="1200" dirty="0">
                          <a:solidFill>
                            <a:schemeClr val="tx1"/>
                          </a:solidFill>
                          <a:latin typeface="メイリオ" panose="020B0604030504040204" pitchFamily="50" charset="-128"/>
                          <a:ea typeface="メイリオ" panose="020B0604030504040204" pitchFamily="50" charset="-128"/>
                        </a:rPr>
                        <a:t>２　経過観察　□ 弱視疑い　□ 定期検査が必要　</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nSpc>
                          <a:spcPct val="150000"/>
                        </a:lnSpc>
                      </a:pPr>
                      <a:r>
                        <a:rPr kumimoji="1" lang="ja-JP" altLang="en-US" sz="1200" dirty="0">
                          <a:solidFill>
                            <a:schemeClr val="tx1"/>
                          </a:solidFill>
                          <a:latin typeface="メイリオ" panose="020B0604030504040204" pitchFamily="50" charset="-128"/>
                          <a:ea typeface="メイリオ" panose="020B0604030504040204" pitchFamily="50" charset="-128"/>
                        </a:rPr>
                        <a:t>　　　　　　　□ 検査不可   □ その他</a:t>
                      </a:r>
                      <a:r>
                        <a:rPr kumimoji="1" lang="en-US" altLang="ja-JP" sz="1200" dirty="0">
                          <a:solidFill>
                            <a:schemeClr val="tx1"/>
                          </a:solidFill>
                          <a:latin typeface="メイリオ" panose="020B0604030504040204" pitchFamily="50" charset="-128"/>
                          <a:ea typeface="メイリオ" panose="020B0604030504040204" pitchFamily="50" charset="-128"/>
                        </a:rPr>
                        <a:t>(     </a:t>
                      </a:r>
                      <a:r>
                        <a:rPr kumimoji="1" lang="ja-JP" altLang="en-US" sz="1200" dirty="0">
                          <a:solidFill>
                            <a:schemeClr val="tx1"/>
                          </a:solidFill>
                          <a:latin typeface="メイリオ" panose="020B0604030504040204" pitchFamily="50" charset="-128"/>
                          <a:ea typeface="メイリオ" panose="020B0604030504040204" pitchFamily="50" charset="-128"/>
                        </a:rPr>
                        <a:t>　　　　　　　　　　</a:t>
                      </a:r>
                      <a:r>
                        <a:rPr kumimoji="1" lang="en-US" altLang="ja-JP" sz="1200" dirty="0">
                          <a:solidFill>
                            <a:schemeClr val="tx1"/>
                          </a:solidFill>
                          <a:latin typeface="メイリオ" panose="020B0604030504040204" pitchFamily="50" charset="-128"/>
                          <a:ea typeface="メイリオ" panose="020B0604030504040204" pitchFamily="50" charset="-128"/>
                        </a:rPr>
                        <a:t>   ) </a:t>
                      </a:r>
                    </a:p>
                    <a:p>
                      <a:pPr>
                        <a:lnSpc>
                          <a:spcPct val="150000"/>
                        </a:lnSpc>
                      </a:pPr>
                      <a:r>
                        <a:rPr kumimoji="1" lang="ja-JP" altLang="en-US" sz="1200" dirty="0">
                          <a:solidFill>
                            <a:schemeClr val="tx1"/>
                          </a:solidFill>
                          <a:latin typeface="メイリオ" panose="020B0604030504040204" pitchFamily="50" charset="-128"/>
                          <a:ea typeface="メイリオ" panose="020B0604030504040204" pitchFamily="50" charset="-128"/>
                        </a:rPr>
                        <a:t>３　要治療　□ 眼鏡処方　□ 眼鏡処方予定　□ その他</a:t>
                      </a:r>
                      <a:r>
                        <a:rPr kumimoji="1" lang="en-US" altLang="ja-JP" sz="1200" dirty="0">
                          <a:solidFill>
                            <a:schemeClr val="tx1"/>
                          </a:solidFill>
                          <a:latin typeface="メイリオ" panose="020B0604030504040204" pitchFamily="50" charset="-128"/>
                          <a:ea typeface="メイリオ" panose="020B0604030504040204" pitchFamily="50" charset="-128"/>
                        </a:rPr>
                        <a:t>(                )</a:t>
                      </a:r>
                    </a:p>
                    <a:p>
                      <a:pPr>
                        <a:lnSpc>
                          <a:spcPct val="150000"/>
                        </a:lnSpc>
                      </a:pPr>
                      <a:r>
                        <a:rPr kumimoji="1" lang="ja-JP" altLang="en-US" sz="1200" dirty="0">
                          <a:solidFill>
                            <a:schemeClr val="tx1"/>
                          </a:solidFill>
                          <a:latin typeface="メイリオ" panose="020B0604030504040204" pitchFamily="50" charset="-128"/>
                          <a:ea typeface="メイリオ" panose="020B0604030504040204" pitchFamily="50" charset="-128"/>
                        </a:rPr>
                        <a:t>　　　　　　□ 他施設紹介（紹介先　　　　　　　　　　　　　　）</a:t>
                      </a:r>
                      <a:endParaRPr kumimoji="1" lang="en-US" altLang="ja-JP" sz="1200" dirty="0">
                        <a:solidFill>
                          <a:schemeClr val="tx1"/>
                        </a:solidFill>
                        <a:latin typeface="メイリオ" panose="020B0604030504040204" pitchFamily="50" charset="-128"/>
                        <a:ea typeface="メイリオ" panose="020B0604030504040204" pitchFamily="50" charset="-128"/>
                      </a:endParaRPr>
                    </a:p>
                  </a:txBody>
                  <a:tcPr marL="36000" marR="0" marT="45719" marB="45719" anchor="ctr"/>
                </a:tc>
                <a:extLst>
                  <a:ext uri="{0D108BD9-81ED-4DB2-BD59-A6C34878D82A}">
                    <a16:rowId xmlns:a16="http://schemas.microsoft.com/office/drawing/2014/main" val="10003"/>
                  </a:ext>
                </a:extLst>
              </a:tr>
              <a:tr h="679314">
                <a:tc gridSpan="2">
                  <a:txBody>
                    <a:bodyPr/>
                    <a:lstStyle/>
                    <a:p>
                      <a:pPr>
                        <a:lnSpc>
                          <a:spcPct val="120000"/>
                        </a:lnSpc>
                        <a:spcAft>
                          <a:spcPts val="600"/>
                        </a:spcAft>
                      </a:pPr>
                      <a:r>
                        <a:rPr kumimoji="1" lang="ja-JP" altLang="en-US" sz="1200" dirty="0">
                          <a:solidFill>
                            <a:schemeClr val="tx1"/>
                          </a:solidFill>
                          <a:latin typeface="メイリオ" panose="020B0604030504040204" pitchFamily="50" charset="-128"/>
                          <a:ea typeface="メイリオ" panose="020B0604030504040204" pitchFamily="50" charset="-128"/>
                        </a:rPr>
                        <a:t>受診年月日　　　　　　　　　　　　　　　医療機関名</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nSpc>
                          <a:spcPct val="120000"/>
                        </a:lnSpc>
                      </a:pPr>
                      <a:r>
                        <a:rPr kumimoji="1" lang="ja-JP" altLang="en-US" sz="1200" dirty="0">
                          <a:solidFill>
                            <a:schemeClr val="tx1"/>
                          </a:solidFill>
                          <a:latin typeface="メイリオ" panose="020B0604030504040204" pitchFamily="50" charset="-128"/>
                          <a:ea typeface="メイリオ" panose="020B0604030504040204" pitchFamily="50" charset="-128"/>
                        </a:rPr>
                        <a:t>西暦　　　　　年　　　月　　　日　　　　医師名　　　　　　　　　　　　　</a:t>
                      </a:r>
                      <a:endParaRPr kumimoji="1" lang="en-US" altLang="ja-JP" sz="1200" dirty="0">
                        <a:solidFill>
                          <a:schemeClr val="tx1"/>
                        </a:solidFill>
                        <a:latin typeface="メイリオ" panose="020B0604030504040204" pitchFamily="50" charset="-128"/>
                        <a:ea typeface="メイリオ" panose="020B0604030504040204" pitchFamily="50" charset="-128"/>
                      </a:endParaRPr>
                    </a:p>
                  </a:txBody>
                  <a:tcPr marL="36000" marR="0" marT="45719" marB="45719" anchor="ctr"/>
                </a:tc>
                <a:tc hMerge="1">
                  <a:txBody>
                    <a:bodyPr/>
                    <a:lstStyle/>
                    <a:p>
                      <a:endParaRPr kumimoji="1" lang="ja-JP" altLang="en-US" dirty="0"/>
                    </a:p>
                  </a:txBody>
                  <a:tcPr/>
                </a:tc>
                <a:extLst>
                  <a:ext uri="{0D108BD9-81ED-4DB2-BD59-A6C34878D82A}">
                    <a16:rowId xmlns:a16="http://schemas.microsoft.com/office/drawing/2014/main" val="10004"/>
                  </a:ext>
                </a:extLst>
              </a:tr>
            </a:tbl>
          </a:graphicData>
        </a:graphic>
      </p:graphicFrame>
      <p:graphicFrame>
        <p:nvGraphicFramePr>
          <p:cNvPr id="4" name="表 3">
            <a:extLst>
              <a:ext uri="{FF2B5EF4-FFF2-40B4-BE49-F238E27FC236}">
                <a16:creationId xmlns:a16="http://schemas.microsoft.com/office/drawing/2014/main" id="{C9F84038-C4BB-662D-9347-1289FFABBB5F}"/>
              </a:ext>
            </a:extLst>
          </p:cNvPr>
          <p:cNvGraphicFramePr>
            <a:graphicFrameLocks noGrp="1"/>
          </p:cNvGraphicFramePr>
          <p:nvPr>
            <p:extLst>
              <p:ext uri="{D42A27DB-BD31-4B8C-83A1-F6EECF244321}">
                <p14:modId xmlns:p14="http://schemas.microsoft.com/office/powerpoint/2010/main" val="3849763219"/>
              </p:ext>
            </p:extLst>
          </p:nvPr>
        </p:nvGraphicFramePr>
        <p:xfrm>
          <a:off x="607160" y="1613213"/>
          <a:ext cx="3646594" cy="1070351"/>
        </p:xfrm>
        <a:graphic>
          <a:graphicData uri="http://schemas.openxmlformats.org/drawingml/2006/table">
            <a:tbl>
              <a:tblPr firstRow="1" firstCol="1" bandRow="1"/>
              <a:tblGrid>
                <a:gridCol w="263263">
                  <a:extLst>
                    <a:ext uri="{9D8B030D-6E8A-4147-A177-3AD203B41FA5}">
                      <a16:colId xmlns:a16="http://schemas.microsoft.com/office/drawing/2014/main" val="3072971790"/>
                    </a:ext>
                  </a:extLst>
                </a:gridCol>
                <a:gridCol w="804707">
                  <a:extLst>
                    <a:ext uri="{9D8B030D-6E8A-4147-A177-3AD203B41FA5}">
                      <a16:colId xmlns:a16="http://schemas.microsoft.com/office/drawing/2014/main" val="1646018546"/>
                    </a:ext>
                  </a:extLst>
                </a:gridCol>
                <a:gridCol w="856672">
                  <a:extLst>
                    <a:ext uri="{9D8B030D-6E8A-4147-A177-3AD203B41FA5}">
                      <a16:colId xmlns:a16="http://schemas.microsoft.com/office/drawing/2014/main" val="1215707566"/>
                    </a:ext>
                  </a:extLst>
                </a:gridCol>
                <a:gridCol w="869099">
                  <a:extLst>
                    <a:ext uri="{9D8B030D-6E8A-4147-A177-3AD203B41FA5}">
                      <a16:colId xmlns:a16="http://schemas.microsoft.com/office/drawing/2014/main" val="794835111"/>
                    </a:ext>
                  </a:extLst>
                </a:gridCol>
                <a:gridCol w="852853">
                  <a:extLst>
                    <a:ext uri="{9D8B030D-6E8A-4147-A177-3AD203B41FA5}">
                      <a16:colId xmlns:a16="http://schemas.microsoft.com/office/drawing/2014/main" val="780896926"/>
                    </a:ext>
                  </a:extLst>
                </a:gridCol>
              </a:tblGrid>
              <a:tr h="325901">
                <a:tc>
                  <a:txBody>
                    <a:bodyPr/>
                    <a:lstStyle/>
                    <a:p>
                      <a:pPr algn="just"/>
                      <a:r>
                        <a:rPr lang="en-US" sz="1200" kern="10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12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0927" marR="60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裸眼視力</a:t>
                      </a:r>
                    </a:p>
                  </a:txBody>
                  <a:tcPr marL="60927" marR="60927" marT="3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矯正視力</a:t>
                      </a:r>
                    </a:p>
                  </a:txBody>
                  <a:tcPr marL="60927" marR="60927" marT="3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75000"/>
                        </a:lnSpc>
                      </a:pPr>
                      <a:r>
                        <a:rPr lang="ja-JP" altLang="en-US" sz="1200" kern="1200" spc="0" baseline="0" dirty="0">
                          <a:effectLst/>
                          <a:latin typeface="メイリオ" panose="020B0604030504040204" pitchFamily="50" charset="-128"/>
                          <a:ea typeface="メイリオ" panose="020B0604030504040204" pitchFamily="50" charset="-128"/>
                          <a:cs typeface="Times New Roman" panose="02020603050405020304" pitchFamily="18" charset="0"/>
                        </a:rPr>
                        <a:t>球面度数</a:t>
                      </a:r>
                      <a:endParaRPr lang="ja-JP" sz="1200" kern="1200" spc="0" baseline="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0" marR="0" marT="3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70000"/>
                        </a:lnSpc>
                      </a:pPr>
                      <a:r>
                        <a:rPr lang="ja-JP" altLang="en-US" sz="1200" kern="100" spc="0" dirty="0">
                          <a:effectLst/>
                          <a:latin typeface="メイリオ" panose="020B0604030504040204" pitchFamily="50" charset="-128"/>
                          <a:ea typeface="メイリオ" panose="020B0604030504040204" pitchFamily="50" charset="-128"/>
                          <a:cs typeface="Times New Roman" panose="02020603050405020304" pitchFamily="18" charset="0"/>
                        </a:rPr>
                        <a:t>円柱度数</a:t>
                      </a:r>
                      <a:endParaRPr lang="ja-JP" sz="1200" kern="100" spc="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0927" marR="60927" marT="3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3562529"/>
                  </a:ext>
                </a:extLst>
              </a:tr>
              <a:tr h="372225">
                <a:tc>
                  <a:txBody>
                    <a:bodyPr/>
                    <a:lstStyle/>
                    <a:p>
                      <a:pPr algn="ctr"/>
                      <a:r>
                        <a:rPr lang="ja-JP" sz="1200" kern="100">
                          <a:effectLst/>
                          <a:latin typeface="メイリオ" panose="020B0604030504040204" pitchFamily="50" charset="-128"/>
                          <a:ea typeface="メイリオ" panose="020B0604030504040204" pitchFamily="50" charset="-128"/>
                          <a:cs typeface="Times New Roman" panose="02020603050405020304" pitchFamily="18" charset="0"/>
                        </a:rPr>
                        <a:t>右</a:t>
                      </a:r>
                    </a:p>
                  </a:txBody>
                  <a:tcPr marL="60927" marR="60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メイリオ" panose="020B0604030504040204" pitchFamily="50" charset="-128"/>
                          <a:ea typeface="メイリオ" panose="020B0604030504040204" pitchFamily="50" charset="-128"/>
                          <a:cs typeface="Times New Roman" panose="02020603050405020304" pitchFamily="18" charset="0"/>
                        </a:rPr>
                        <a:t>0.2</a:t>
                      </a:r>
                    </a:p>
                  </a:txBody>
                  <a:tcPr marL="60927" marR="60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メイリオ" panose="020B0604030504040204" pitchFamily="50" charset="-128"/>
                          <a:ea typeface="メイリオ" panose="020B0604030504040204" pitchFamily="50" charset="-128"/>
                          <a:cs typeface="Times New Roman" panose="02020603050405020304" pitchFamily="18" charset="0"/>
                        </a:rPr>
                        <a:t>0.3 </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0927" marR="60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メイリオ" panose="020B0604030504040204" pitchFamily="50" charset="-128"/>
                          <a:ea typeface="メイリオ" panose="020B0604030504040204" pitchFamily="50" charset="-128"/>
                          <a:cs typeface="Times New Roman" panose="02020603050405020304" pitchFamily="18" charset="0"/>
                        </a:rPr>
                        <a:t>+6.00</a:t>
                      </a:r>
                    </a:p>
                  </a:txBody>
                  <a:tcPr marL="60927" marR="60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pPr>
                      <a:r>
                        <a:rPr lang="en-US"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-1.00</a:t>
                      </a:r>
                    </a:p>
                  </a:txBody>
                  <a:tcPr marL="60927" marR="60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4977356"/>
                  </a:ext>
                </a:extLst>
              </a:tr>
              <a:tr h="372225">
                <a:tc>
                  <a:txBody>
                    <a:bodyPr/>
                    <a:lstStyle/>
                    <a:p>
                      <a:pPr algn="ct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左</a:t>
                      </a:r>
                    </a:p>
                  </a:txBody>
                  <a:tcPr marL="60927" marR="60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メイリオ" panose="020B0604030504040204" pitchFamily="50" charset="-128"/>
                          <a:ea typeface="メイリオ" panose="020B0604030504040204" pitchFamily="50" charset="-128"/>
                          <a:cs typeface="Times New Roman" panose="02020603050405020304" pitchFamily="18" charset="0"/>
                        </a:rPr>
                        <a:t>0.1</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0927" marR="60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メイリオ" panose="020B0604030504040204" pitchFamily="50" charset="-128"/>
                          <a:ea typeface="メイリオ" panose="020B0604030504040204" pitchFamily="50" charset="-128"/>
                          <a:cs typeface="Times New Roman" panose="02020603050405020304" pitchFamily="18" charset="0"/>
                        </a:rPr>
                        <a:t>n.c </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0927" marR="60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メイリオ" panose="020B0604030504040204" pitchFamily="50" charset="-128"/>
                          <a:ea typeface="メイリオ" panose="020B0604030504040204" pitchFamily="50" charset="-128"/>
                          <a:cs typeface="Times New Roman" panose="02020603050405020304" pitchFamily="18" charset="0"/>
                        </a:rPr>
                        <a:t>+7.00</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0927" marR="60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pPr>
                      <a:r>
                        <a:rPr lang="en-US"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-1.00</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0927" marR="60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8962658"/>
                  </a:ext>
                </a:extLst>
              </a:tr>
            </a:tbl>
          </a:graphicData>
        </a:graphic>
      </p:graphicFrame>
      <p:graphicFrame>
        <p:nvGraphicFramePr>
          <p:cNvPr id="5" name="表 11">
            <a:extLst>
              <a:ext uri="{FF2B5EF4-FFF2-40B4-BE49-F238E27FC236}">
                <a16:creationId xmlns:a16="http://schemas.microsoft.com/office/drawing/2014/main" id="{A0F98C71-3ADE-31DC-D7F4-B431F5538442}"/>
              </a:ext>
            </a:extLst>
          </p:cNvPr>
          <p:cNvGraphicFramePr>
            <a:graphicFrameLocks noGrp="1"/>
          </p:cNvGraphicFramePr>
          <p:nvPr>
            <p:extLst>
              <p:ext uri="{D42A27DB-BD31-4B8C-83A1-F6EECF244321}">
                <p14:modId xmlns:p14="http://schemas.microsoft.com/office/powerpoint/2010/main" val="2615209583"/>
              </p:ext>
            </p:extLst>
          </p:nvPr>
        </p:nvGraphicFramePr>
        <p:xfrm>
          <a:off x="4412456" y="1613213"/>
          <a:ext cx="912016" cy="1074420"/>
        </p:xfrm>
        <a:graphic>
          <a:graphicData uri="http://schemas.openxmlformats.org/drawingml/2006/table">
            <a:tbl>
              <a:tblPr firstRow="1" bandRow="1">
                <a:tableStyleId>{5940675A-B579-460E-94D1-54222C63F5DA}</a:tableStyleId>
              </a:tblPr>
              <a:tblGrid>
                <a:gridCol w="912016">
                  <a:extLst>
                    <a:ext uri="{9D8B030D-6E8A-4147-A177-3AD203B41FA5}">
                      <a16:colId xmlns:a16="http://schemas.microsoft.com/office/drawing/2014/main" val="646311054"/>
                    </a:ext>
                  </a:extLst>
                </a:gridCol>
              </a:tblGrid>
              <a:tr h="453658">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調節麻痺点眼</a:t>
                      </a:r>
                      <a:endParaRPr kumimoji="1" lang="ja-JP" altLang="en-US" sz="1200" dirty="0"/>
                    </a:p>
                  </a:txBody>
                  <a:tcPr anchor="ctr"/>
                </a:tc>
                <a:extLst>
                  <a:ext uri="{0D108BD9-81ED-4DB2-BD59-A6C34878D82A}">
                    <a16:rowId xmlns:a16="http://schemas.microsoft.com/office/drawing/2014/main" val="2191063809"/>
                  </a:ext>
                </a:extLst>
              </a:tr>
              <a:tr h="616693">
                <a:tc>
                  <a:txBody>
                    <a:bodyPr/>
                    <a:lstStyle/>
                    <a:p>
                      <a:pPr algn="ctr">
                        <a:lnSpc>
                          <a:spcPct val="150000"/>
                        </a:lnSpc>
                      </a:pPr>
                      <a:r>
                        <a:rPr kumimoji="1" lang="ja-JP" altLang="en-US" sz="1200" dirty="0">
                          <a:latin typeface="メイリオ" panose="020B0604030504040204" pitchFamily="50" charset="-128"/>
                          <a:ea typeface="メイリオ" panose="020B0604030504040204" pitchFamily="50" charset="-128"/>
                        </a:rPr>
                        <a:t>□　あり</a:t>
                      </a:r>
                      <a:endParaRPr kumimoji="1" lang="en-US" altLang="ja-JP" sz="1200" dirty="0">
                        <a:latin typeface="メイリオ" panose="020B0604030504040204" pitchFamily="50" charset="-128"/>
                        <a:ea typeface="メイリオ" panose="020B0604030504040204" pitchFamily="50" charset="-128"/>
                      </a:endParaRPr>
                    </a:p>
                    <a:p>
                      <a:pPr algn="ctr">
                        <a:lnSpc>
                          <a:spcPct val="150000"/>
                        </a:lnSpc>
                      </a:pPr>
                      <a:r>
                        <a:rPr kumimoji="1" lang="ja-JP" altLang="en-US" sz="1200" dirty="0">
                          <a:latin typeface="メイリオ" panose="020B0604030504040204" pitchFamily="50" charset="-128"/>
                          <a:ea typeface="メイリオ" panose="020B0604030504040204" pitchFamily="50" charset="-128"/>
                        </a:rPr>
                        <a:t>□　なし</a:t>
                      </a:r>
                    </a:p>
                  </a:txBody>
                  <a:tcPr/>
                </a:tc>
                <a:extLst>
                  <a:ext uri="{0D108BD9-81ED-4DB2-BD59-A6C34878D82A}">
                    <a16:rowId xmlns:a16="http://schemas.microsoft.com/office/drawing/2014/main" val="1754149747"/>
                  </a:ext>
                </a:extLst>
              </a:tr>
            </a:tbl>
          </a:graphicData>
        </a:graphic>
      </p:graphicFrame>
      <p:sp>
        <p:nvSpPr>
          <p:cNvPr id="11" name="テキスト ボックス 10">
            <a:extLst>
              <a:ext uri="{FF2B5EF4-FFF2-40B4-BE49-F238E27FC236}">
                <a16:creationId xmlns:a16="http://schemas.microsoft.com/office/drawing/2014/main" id="{849AE4E7-95CD-3CAB-AC12-14E0190138FF}"/>
              </a:ext>
            </a:extLst>
          </p:cNvPr>
          <p:cNvSpPr txBox="1"/>
          <p:nvPr/>
        </p:nvSpPr>
        <p:spPr>
          <a:xfrm>
            <a:off x="191344" y="908720"/>
            <a:ext cx="2717700" cy="307777"/>
          </a:xfrm>
          <a:prstGeom prst="rect">
            <a:avLst/>
          </a:prstGeom>
          <a:noFill/>
        </p:spPr>
        <p:txBody>
          <a:bodyPr wrap="square">
            <a:spAutoFit/>
          </a:bodyPr>
          <a:lstStyle/>
          <a:p>
            <a:r>
              <a:rPr lang="ja-JP" altLang="en-US" sz="1400" dirty="0"/>
              <a:t>精密検査結果</a:t>
            </a:r>
            <a:r>
              <a:rPr lang="zh-TW" altLang="en-US" sz="1400" dirty="0"/>
              <a:t>報告書（眼科）</a:t>
            </a:r>
            <a:endParaRPr lang="ja-JP" altLang="en-US" sz="1400" dirty="0"/>
          </a:p>
        </p:txBody>
      </p:sp>
      <p:sp>
        <p:nvSpPr>
          <p:cNvPr id="18" name="テキスト ボックス 17">
            <a:extLst>
              <a:ext uri="{FF2B5EF4-FFF2-40B4-BE49-F238E27FC236}">
                <a16:creationId xmlns:a16="http://schemas.microsoft.com/office/drawing/2014/main" id="{94FE834F-6A6C-58CA-7E32-1C50CFEABEC4}"/>
              </a:ext>
            </a:extLst>
          </p:cNvPr>
          <p:cNvSpPr txBox="1"/>
          <p:nvPr/>
        </p:nvSpPr>
        <p:spPr>
          <a:xfrm>
            <a:off x="5783288" y="2302672"/>
            <a:ext cx="6408712" cy="261610"/>
          </a:xfrm>
          <a:prstGeom prst="rect">
            <a:avLst/>
          </a:prstGeom>
          <a:noFill/>
        </p:spPr>
        <p:txBody>
          <a:bodyPr wrap="square">
            <a:spAutoFit/>
          </a:bodyPr>
          <a:lstStyle/>
          <a:p>
            <a:pPr algn="just"/>
            <a:r>
              <a:rPr lang="ja-JP" altLang="en-US" sz="1100" dirty="0"/>
              <a:t>矯正視力</a:t>
            </a:r>
            <a:r>
              <a:rPr lang="en-US" altLang="ja-JP" sz="1100" dirty="0"/>
              <a:t>n.c</a:t>
            </a:r>
            <a:r>
              <a:rPr lang="ja-JP" altLang="en-US" sz="1100" dirty="0"/>
              <a:t>（</a:t>
            </a:r>
            <a:r>
              <a:rPr lang="en-US" altLang="ja-JP" sz="1100" dirty="0"/>
              <a:t>non corrigunt</a:t>
            </a:r>
            <a:r>
              <a:rPr lang="ja-JP" altLang="en-US" sz="1100" dirty="0"/>
              <a:t>）とは、裸眼視力と変化なしという意味であるため、</a:t>
            </a:r>
            <a:r>
              <a:rPr lang="ja-JP" altLang="en-US" sz="1100" dirty="0">
                <a:solidFill>
                  <a:schemeClr val="accent2"/>
                </a:solidFill>
              </a:rPr>
              <a:t>裸眼視力を記載</a:t>
            </a:r>
            <a:endParaRPr lang="ja-JP" altLang="en-US" sz="1100" dirty="0"/>
          </a:p>
        </p:txBody>
      </p:sp>
      <p:sp>
        <p:nvSpPr>
          <p:cNvPr id="19" name="L 字 18">
            <a:extLst>
              <a:ext uri="{FF2B5EF4-FFF2-40B4-BE49-F238E27FC236}">
                <a16:creationId xmlns:a16="http://schemas.microsoft.com/office/drawing/2014/main" id="{CB3B8EE9-C1E4-B8BA-CA12-144F6A801DF2}"/>
              </a:ext>
            </a:extLst>
          </p:cNvPr>
          <p:cNvSpPr/>
          <p:nvPr/>
        </p:nvSpPr>
        <p:spPr>
          <a:xfrm rot="18730306">
            <a:off x="1486481" y="5566248"/>
            <a:ext cx="127429" cy="89136"/>
          </a:xfrm>
          <a:prstGeom prst="corner">
            <a:avLst>
              <a:gd name="adj1" fmla="val 20529"/>
              <a:gd name="adj2" fmla="val 1463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0" name="L 字 19">
            <a:extLst>
              <a:ext uri="{FF2B5EF4-FFF2-40B4-BE49-F238E27FC236}">
                <a16:creationId xmlns:a16="http://schemas.microsoft.com/office/drawing/2014/main" id="{F333DE8A-11A5-1B24-0F85-F9A4EE5F5705}"/>
              </a:ext>
            </a:extLst>
          </p:cNvPr>
          <p:cNvSpPr/>
          <p:nvPr/>
        </p:nvSpPr>
        <p:spPr>
          <a:xfrm rot="18730306">
            <a:off x="1319411" y="4102620"/>
            <a:ext cx="127429" cy="89136"/>
          </a:xfrm>
          <a:prstGeom prst="corner">
            <a:avLst>
              <a:gd name="adj1" fmla="val 20529"/>
              <a:gd name="adj2" fmla="val 1463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1" name="L 字 20">
            <a:extLst>
              <a:ext uri="{FF2B5EF4-FFF2-40B4-BE49-F238E27FC236}">
                <a16:creationId xmlns:a16="http://schemas.microsoft.com/office/drawing/2014/main" id="{01229211-A4DA-DEC5-D553-E1313EC8558B}"/>
              </a:ext>
            </a:extLst>
          </p:cNvPr>
          <p:cNvSpPr/>
          <p:nvPr/>
        </p:nvSpPr>
        <p:spPr>
          <a:xfrm rot="18730306">
            <a:off x="575540" y="4102621"/>
            <a:ext cx="127429" cy="89136"/>
          </a:xfrm>
          <a:prstGeom prst="corner">
            <a:avLst>
              <a:gd name="adj1" fmla="val 20529"/>
              <a:gd name="adj2" fmla="val 1463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2" name="L 字 21">
            <a:extLst>
              <a:ext uri="{FF2B5EF4-FFF2-40B4-BE49-F238E27FC236}">
                <a16:creationId xmlns:a16="http://schemas.microsoft.com/office/drawing/2014/main" id="{3DE6DA7A-9279-0DD6-1C4E-8C77F06D9E5B}"/>
              </a:ext>
            </a:extLst>
          </p:cNvPr>
          <p:cNvSpPr/>
          <p:nvPr/>
        </p:nvSpPr>
        <p:spPr>
          <a:xfrm rot="18730306">
            <a:off x="585494" y="5566246"/>
            <a:ext cx="127429" cy="89136"/>
          </a:xfrm>
          <a:prstGeom prst="corner">
            <a:avLst>
              <a:gd name="adj1" fmla="val 20529"/>
              <a:gd name="adj2" fmla="val 1463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3" name="L 字 22">
            <a:extLst>
              <a:ext uri="{FF2B5EF4-FFF2-40B4-BE49-F238E27FC236}">
                <a16:creationId xmlns:a16="http://schemas.microsoft.com/office/drawing/2014/main" id="{8185E249-984D-41D0-8C7F-C339D2C4C832}"/>
              </a:ext>
            </a:extLst>
          </p:cNvPr>
          <p:cNvSpPr/>
          <p:nvPr/>
        </p:nvSpPr>
        <p:spPr>
          <a:xfrm rot="18730306">
            <a:off x="4582287" y="2180961"/>
            <a:ext cx="127429" cy="89136"/>
          </a:xfrm>
          <a:prstGeom prst="corner">
            <a:avLst>
              <a:gd name="adj1" fmla="val 20529"/>
              <a:gd name="adj2" fmla="val 1463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A8464683-8BAC-0ED3-214C-2096A52AFE7D}"/>
              </a:ext>
            </a:extLst>
          </p:cNvPr>
          <p:cNvPicPr>
            <a:picLocks noChangeAspect="1"/>
          </p:cNvPicPr>
          <p:nvPr/>
        </p:nvPicPr>
        <p:blipFill>
          <a:blip r:embed="rId3"/>
          <a:stretch>
            <a:fillRect/>
          </a:stretch>
        </p:blipFill>
        <p:spPr>
          <a:xfrm>
            <a:off x="5951984" y="164461"/>
            <a:ext cx="4680520" cy="2113535"/>
          </a:xfrm>
          <a:prstGeom prst="rect">
            <a:avLst/>
          </a:prstGeom>
        </p:spPr>
      </p:pic>
      <p:pic>
        <p:nvPicPr>
          <p:cNvPr id="26" name="図 25">
            <a:extLst>
              <a:ext uri="{FF2B5EF4-FFF2-40B4-BE49-F238E27FC236}">
                <a16:creationId xmlns:a16="http://schemas.microsoft.com/office/drawing/2014/main" id="{E3036766-955C-68FC-348B-45F389AB7F57}"/>
              </a:ext>
            </a:extLst>
          </p:cNvPr>
          <p:cNvPicPr>
            <a:picLocks noChangeAspect="1"/>
          </p:cNvPicPr>
          <p:nvPr/>
        </p:nvPicPr>
        <p:blipFill>
          <a:blip r:embed="rId4"/>
          <a:stretch>
            <a:fillRect/>
          </a:stretch>
        </p:blipFill>
        <p:spPr>
          <a:xfrm>
            <a:off x="5951984" y="2596015"/>
            <a:ext cx="5944122" cy="2114662"/>
          </a:xfrm>
          <a:prstGeom prst="rect">
            <a:avLst/>
          </a:prstGeom>
        </p:spPr>
      </p:pic>
      <p:pic>
        <p:nvPicPr>
          <p:cNvPr id="27" name="図 26">
            <a:extLst>
              <a:ext uri="{FF2B5EF4-FFF2-40B4-BE49-F238E27FC236}">
                <a16:creationId xmlns:a16="http://schemas.microsoft.com/office/drawing/2014/main" id="{FE410647-448B-63A7-C5F5-4982A54F3340}"/>
              </a:ext>
            </a:extLst>
          </p:cNvPr>
          <p:cNvPicPr>
            <a:picLocks noChangeAspect="1"/>
          </p:cNvPicPr>
          <p:nvPr/>
        </p:nvPicPr>
        <p:blipFill>
          <a:blip r:embed="rId5"/>
          <a:stretch>
            <a:fillRect/>
          </a:stretch>
        </p:blipFill>
        <p:spPr>
          <a:xfrm>
            <a:off x="5951984" y="4782872"/>
            <a:ext cx="3561672" cy="1970744"/>
          </a:xfrm>
          <a:prstGeom prst="rect">
            <a:avLst/>
          </a:prstGeom>
        </p:spPr>
      </p:pic>
      <p:sp>
        <p:nvSpPr>
          <p:cNvPr id="28" name="フローチャート: 代替処理 27">
            <a:extLst>
              <a:ext uri="{FF2B5EF4-FFF2-40B4-BE49-F238E27FC236}">
                <a16:creationId xmlns:a16="http://schemas.microsoft.com/office/drawing/2014/main" id="{901F4370-33D8-1BC0-F23C-6953DBCE31DC}"/>
              </a:ext>
            </a:extLst>
          </p:cNvPr>
          <p:cNvSpPr/>
          <p:nvPr/>
        </p:nvSpPr>
        <p:spPr>
          <a:xfrm>
            <a:off x="191344" y="196786"/>
            <a:ext cx="5427980" cy="535854"/>
          </a:xfrm>
          <a:prstGeom prst="flowChartAlternateProcess">
            <a:avLst/>
          </a:prstGeom>
          <a:ln>
            <a:solidFill>
              <a:schemeClr val="tx2"/>
            </a:solidFill>
          </a:ln>
        </p:spPr>
        <p:style>
          <a:lnRef idx="2">
            <a:schemeClr val="accent2">
              <a:shade val="50000"/>
            </a:schemeClr>
          </a:lnRef>
          <a:fillRef idx="1001">
            <a:schemeClr val="dk2"/>
          </a:fillRef>
          <a:effectRef idx="0">
            <a:schemeClr val="accent2"/>
          </a:effectRef>
          <a:fontRef idx="minor">
            <a:schemeClr val="lt1"/>
          </a:fontRef>
        </p:style>
        <p:txBody>
          <a:bodyPr lIns="36000" tIns="144000" rIns="36000" rtlCol="0" anchor="ctr"/>
          <a:lstStyle/>
          <a:p>
            <a:pPr algn="ctr"/>
            <a:r>
              <a:rPr lang="ja-JP" altLang="en-US" sz="2800" dirty="0"/>
              <a:t>眼科精密</a:t>
            </a:r>
            <a:r>
              <a:rPr kumimoji="1" lang="ja-JP" altLang="en-US" sz="2800" dirty="0"/>
              <a:t>検査結果の記入方法</a:t>
            </a:r>
            <a:endParaRPr kumimoji="1" lang="en-US" altLang="ja-JP" sz="2800" dirty="0"/>
          </a:p>
        </p:txBody>
      </p:sp>
    </p:spTree>
    <p:extLst>
      <p:ext uri="{BB962C8B-B14F-4D97-AF65-F5344CB8AC3E}">
        <p14:creationId xmlns:p14="http://schemas.microsoft.com/office/powerpoint/2010/main" val="416459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オブジェクト 9">
            <a:extLst>
              <a:ext uri="{FF2B5EF4-FFF2-40B4-BE49-F238E27FC236}">
                <a16:creationId xmlns:a16="http://schemas.microsoft.com/office/drawing/2014/main" id="{A979C7EC-D576-5F04-9049-5A0E94505641}"/>
              </a:ext>
            </a:extLst>
          </p:cNvPr>
          <p:cNvGraphicFramePr>
            <a:graphicFrameLocks noChangeAspect="1"/>
          </p:cNvGraphicFramePr>
          <p:nvPr>
            <p:extLst>
              <p:ext uri="{D42A27DB-BD31-4B8C-83A1-F6EECF244321}">
                <p14:modId xmlns:p14="http://schemas.microsoft.com/office/powerpoint/2010/main" val="3866620826"/>
              </p:ext>
            </p:extLst>
          </p:nvPr>
        </p:nvGraphicFramePr>
        <p:xfrm>
          <a:off x="191344" y="1124745"/>
          <a:ext cx="7138001" cy="5544615"/>
        </p:xfrm>
        <a:graphic>
          <a:graphicData uri="http://schemas.openxmlformats.org/presentationml/2006/ole">
            <mc:AlternateContent xmlns:mc="http://schemas.openxmlformats.org/markup-compatibility/2006">
              <mc:Choice xmlns:v="urn:schemas-microsoft-com:vml" Requires="v">
                <p:oleObj name="Worksheet" r:id="rId3" imgW="7381869" imgH="5734084" progId="Excel.Sheet.12">
                  <p:embed/>
                </p:oleObj>
              </mc:Choice>
              <mc:Fallback>
                <p:oleObj name="Worksheet" r:id="rId3" imgW="7381869" imgH="5734084" progId="Excel.Sheet.12">
                  <p:embed/>
                  <p:pic>
                    <p:nvPicPr>
                      <p:cNvPr id="0" name=""/>
                      <p:cNvPicPr/>
                      <p:nvPr/>
                    </p:nvPicPr>
                    <p:blipFill>
                      <a:blip r:embed="rId4"/>
                      <a:stretch>
                        <a:fillRect/>
                      </a:stretch>
                    </p:blipFill>
                    <p:spPr>
                      <a:xfrm>
                        <a:off x="191344" y="1124745"/>
                        <a:ext cx="7138001" cy="5544615"/>
                      </a:xfrm>
                      <a:prstGeom prst="rect">
                        <a:avLst/>
                      </a:prstGeom>
                    </p:spPr>
                  </p:pic>
                </p:oleObj>
              </mc:Fallback>
            </mc:AlternateContent>
          </a:graphicData>
        </a:graphic>
      </p:graphicFrame>
      <p:sp>
        <p:nvSpPr>
          <p:cNvPr id="2" name="フローチャート: 処理 1">
            <a:extLst>
              <a:ext uri="{FF2B5EF4-FFF2-40B4-BE49-F238E27FC236}">
                <a16:creationId xmlns:a16="http://schemas.microsoft.com/office/drawing/2014/main" id="{8EDFEDD5-6DB1-8A11-6A2C-8CD41F064BF0}"/>
              </a:ext>
            </a:extLst>
          </p:cNvPr>
          <p:cNvSpPr/>
          <p:nvPr/>
        </p:nvSpPr>
        <p:spPr>
          <a:xfrm>
            <a:off x="696000" y="188640"/>
            <a:ext cx="10800000" cy="720000"/>
          </a:xfrm>
          <a:prstGeom prst="flowChartProcess">
            <a:avLst/>
          </a:prstGeom>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defRPr/>
            </a:pPr>
            <a:r>
              <a:rPr kumimoji="0" lang="ja-JP" altLang="en-US" sz="3600" kern="0" dirty="0">
                <a:solidFill>
                  <a:prstClr val="white"/>
                </a:solidFill>
                <a:latin typeface="メイリオ"/>
                <a:ea typeface="メイリオ"/>
              </a:rPr>
              <a:t>３歳児健診視覚検査報告書の記入例 　</a:t>
            </a:r>
          </a:p>
        </p:txBody>
      </p:sp>
      <p:sp>
        <p:nvSpPr>
          <p:cNvPr id="4" name="テキスト ボックス 3">
            <a:extLst>
              <a:ext uri="{FF2B5EF4-FFF2-40B4-BE49-F238E27FC236}">
                <a16:creationId xmlns:a16="http://schemas.microsoft.com/office/drawing/2014/main" id="{F926F64A-3AEA-9C35-35E9-DE16CDAF52AE}"/>
              </a:ext>
            </a:extLst>
          </p:cNvPr>
          <p:cNvSpPr txBox="1"/>
          <p:nvPr/>
        </p:nvSpPr>
        <p:spPr>
          <a:xfrm>
            <a:off x="7589155" y="1340768"/>
            <a:ext cx="4583832" cy="3770263"/>
          </a:xfrm>
          <a:prstGeom prst="rect">
            <a:avLst/>
          </a:prstGeom>
          <a:noFill/>
        </p:spPr>
        <p:txBody>
          <a:bodyPr wrap="square">
            <a:spAutoFit/>
          </a:bodyPr>
          <a:lstStyle/>
          <a:p>
            <a:pPr>
              <a:lnSpc>
                <a:spcPct val="120000"/>
              </a:lnSpc>
            </a:pPr>
            <a:r>
              <a:rPr lang="en-US" altLang="ja-JP" sz="2000" b="1" dirty="0"/>
              <a:t>※</a:t>
            </a:r>
            <a:r>
              <a:rPr lang="ja-JP" altLang="en-US" sz="2000" b="1" dirty="0"/>
              <a:t>二次検査で「経過観察」としない</a:t>
            </a:r>
            <a:endParaRPr lang="en-US" altLang="ja-JP" sz="2000" b="1" dirty="0"/>
          </a:p>
          <a:p>
            <a:pPr>
              <a:lnSpc>
                <a:spcPct val="120000"/>
              </a:lnSpc>
            </a:pPr>
            <a:r>
              <a:rPr lang="ja-JP" altLang="en-US" sz="2000" dirty="0"/>
              <a:t>視力検査や屈折検査不可など、再検査や精密検査が必要な場合でも、「経過観察」とされるケースがある。</a:t>
            </a:r>
            <a:endParaRPr lang="en-US" altLang="ja-JP" sz="2000" dirty="0"/>
          </a:p>
          <a:p>
            <a:pPr>
              <a:lnSpc>
                <a:spcPct val="120000"/>
              </a:lnSpc>
            </a:pPr>
            <a:r>
              <a:rPr lang="ja-JP" altLang="en-US" sz="2000" dirty="0"/>
              <a:t>視力再検査や精密検査が必要なのに「経過観察」として保留にしてしまうと、精密検査受診の適切なタイミングを逃すことになりかねないため、次に何をするべきかを明確な形で分類し、データを管理する必要がある。</a:t>
            </a:r>
          </a:p>
        </p:txBody>
      </p:sp>
    </p:spTree>
    <p:extLst>
      <p:ext uri="{BB962C8B-B14F-4D97-AF65-F5344CB8AC3E}">
        <p14:creationId xmlns:p14="http://schemas.microsoft.com/office/powerpoint/2010/main" val="115328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ダイアグラム が含まれている画像&#10;&#10;自動的に生成された説明">
            <a:extLst>
              <a:ext uri="{FF2B5EF4-FFF2-40B4-BE49-F238E27FC236}">
                <a16:creationId xmlns:a16="http://schemas.microsoft.com/office/drawing/2014/main" id="{9B80D70A-534A-7A5D-A14A-4EA74A9FA0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597" y="1217285"/>
            <a:ext cx="8904312" cy="3659227"/>
          </a:xfrm>
          <a:prstGeom prst="rect">
            <a:avLst/>
          </a:prstGeom>
        </p:spPr>
      </p:pic>
      <p:sp>
        <p:nvSpPr>
          <p:cNvPr id="25603" name="Rectangle 2" descr="青い画用紙"/>
          <p:cNvSpPr>
            <a:spLocks noChangeArrowheads="1"/>
          </p:cNvSpPr>
          <p:nvPr/>
        </p:nvSpPr>
        <p:spPr bwMode="auto">
          <a:xfrm>
            <a:off x="1703512" y="128237"/>
            <a:ext cx="8856984" cy="785813"/>
          </a:xfrm>
          <a:prstGeom prst="rect">
            <a:avLst/>
          </a:prstGeom>
          <a:solidFill>
            <a:srgbClr val="FFFFFF"/>
          </a:solidFill>
          <a:ln>
            <a:noFill/>
          </a:ln>
        </p:spPr>
        <p:txBody>
          <a:bodyPr anchor="ctr"/>
          <a:lstStyle/>
          <a:p>
            <a:pPr algn="ctr"/>
            <a:endParaRPr lang="ja-JP" altLang="en-US" sz="3600" dirty="0">
              <a:solidFill>
                <a:srgbClr val="000000"/>
              </a:solidFill>
              <a:latin typeface="メイリオ"/>
              <a:ea typeface="メイリオ"/>
            </a:endParaRPr>
          </a:p>
        </p:txBody>
      </p:sp>
      <p:sp>
        <p:nvSpPr>
          <p:cNvPr id="13" name="テキスト ボックス 12"/>
          <p:cNvSpPr txBox="1"/>
          <p:nvPr/>
        </p:nvSpPr>
        <p:spPr>
          <a:xfrm>
            <a:off x="9208910" y="4393536"/>
            <a:ext cx="1979712" cy="215444"/>
          </a:xfrm>
          <a:prstGeom prst="rect">
            <a:avLst/>
          </a:prstGeom>
          <a:noFill/>
        </p:spPr>
        <p:txBody>
          <a:bodyPr wrap="square">
            <a:spAutoFit/>
          </a:bodyPr>
          <a:lstStyle/>
          <a:p>
            <a:pPr algn="ctr">
              <a:defRPr/>
            </a:pPr>
            <a:r>
              <a:rPr lang="ja-JP" altLang="ja-JP" sz="800" dirty="0">
                <a:solidFill>
                  <a:srgbClr val="000000"/>
                </a:solidFill>
                <a:latin typeface="メイリオ"/>
                <a:ea typeface="メイリオ"/>
                <a:cs typeface="メイリオ"/>
              </a:rPr>
              <a:t>粟屋忍：日本眼科学会雑誌</a:t>
            </a:r>
            <a:r>
              <a:rPr lang="en-US" altLang="ja-JP" sz="800" dirty="0">
                <a:solidFill>
                  <a:srgbClr val="000000"/>
                </a:solidFill>
                <a:latin typeface="メイリオ"/>
                <a:ea typeface="メイリオ"/>
                <a:cs typeface="メイリオ"/>
              </a:rPr>
              <a:t>91</a:t>
            </a:r>
            <a:r>
              <a:rPr lang="ja-JP" altLang="en-US" sz="800" dirty="0">
                <a:solidFill>
                  <a:srgbClr val="000000"/>
                </a:solidFill>
                <a:latin typeface="メイリオ"/>
                <a:ea typeface="メイリオ"/>
                <a:cs typeface="メイリオ"/>
              </a:rPr>
              <a:t>改変</a:t>
            </a:r>
            <a:r>
              <a:rPr lang="ja-JP" altLang="ja-JP" sz="800" dirty="0">
                <a:solidFill>
                  <a:srgbClr val="000000"/>
                </a:solidFill>
                <a:latin typeface="メイリオ"/>
                <a:ea typeface="メイリオ"/>
                <a:cs typeface="メイリオ"/>
              </a:rPr>
              <a:t>引用</a:t>
            </a:r>
          </a:p>
        </p:txBody>
      </p:sp>
      <p:sp>
        <p:nvSpPr>
          <p:cNvPr id="4" name="角丸四角形吹き出し 3"/>
          <p:cNvSpPr/>
          <p:nvPr/>
        </p:nvSpPr>
        <p:spPr>
          <a:xfrm>
            <a:off x="2739322" y="1157101"/>
            <a:ext cx="3763128" cy="547979"/>
          </a:xfrm>
          <a:prstGeom prst="wedgeRoundRectCallout">
            <a:avLst>
              <a:gd name="adj1" fmla="val -37606"/>
              <a:gd name="adj2" fmla="val 98709"/>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400" b="1" dirty="0">
                <a:solidFill>
                  <a:schemeClr val="tx1"/>
                </a:solidFill>
                <a:latin typeface="メイリオ"/>
                <a:ea typeface="メイリオ"/>
              </a:rPr>
              <a:t>3</a:t>
            </a:r>
            <a:r>
              <a:rPr lang="ja-JP" altLang="en-US" sz="2400" b="1" dirty="0">
                <a:solidFill>
                  <a:schemeClr val="tx1"/>
                </a:solidFill>
                <a:latin typeface="メイリオ"/>
                <a:ea typeface="メイリオ"/>
              </a:rPr>
              <a:t>カ月～</a:t>
            </a:r>
            <a:r>
              <a:rPr lang="en-US" altLang="ja-JP" sz="2400" b="1" dirty="0">
                <a:solidFill>
                  <a:schemeClr val="tx1"/>
                </a:solidFill>
                <a:latin typeface="メイリオ"/>
                <a:ea typeface="メイリオ"/>
              </a:rPr>
              <a:t>1</a:t>
            </a:r>
            <a:r>
              <a:rPr lang="ja-JP" altLang="en-US" sz="2400" b="1" dirty="0">
                <a:solidFill>
                  <a:schemeClr val="tx1"/>
                </a:solidFill>
                <a:latin typeface="メイリオ"/>
                <a:ea typeface="メイリオ"/>
              </a:rPr>
              <a:t>歳半</a:t>
            </a:r>
            <a:r>
              <a:rPr lang="ja-JP" altLang="en-US" sz="2400" dirty="0">
                <a:solidFill>
                  <a:schemeClr val="tx1"/>
                </a:solidFill>
                <a:latin typeface="メイリオ"/>
                <a:ea typeface="メイリオ"/>
              </a:rPr>
              <a:t>が最も高い</a:t>
            </a:r>
          </a:p>
        </p:txBody>
      </p:sp>
      <p:sp>
        <p:nvSpPr>
          <p:cNvPr id="5" name="角丸四角形吹き出し 4"/>
          <p:cNvSpPr/>
          <p:nvPr/>
        </p:nvSpPr>
        <p:spPr>
          <a:xfrm>
            <a:off x="7525492" y="1122679"/>
            <a:ext cx="3653049" cy="1136535"/>
          </a:xfrm>
          <a:prstGeom prst="wedgeRoundRectCallout">
            <a:avLst>
              <a:gd name="adj1" fmla="val 2441"/>
              <a:gd name="adj2" fmla="val 68619"/>
              <a:gd name="adj3" fmla="val 16667"/>
            </a:avLst>
          </a:prstGeom>
          <a:ln/>
        </p:spPr>
        <p:style>
          <a:lnRef idx="2">
            <a:schemeClr val="dk1"/>
          </a:lnRef>
          <a:fillRef idx="1">
            <a:schemeClr val="lt1"/>
          </a:fillRef>
          <a:effectRef idx="0">
            <a:schemeClr val="dk1"/>
          </a:effectRef>
          <a:fontRef idx="minor">
            <a:schemeClr val="dk1"/>
          </a:fontRef>
        </p:style>
        <p:txBody>
          <a:bodyPr tIns="288000" bIns="216000" rtlCol="0" anchor="ctr"/>
          <a:lstStyle/>
          <a:p>
            <a:pPr algn="ctr"/>
            <a:r>
              <a:rPr lang="en-US" altLang="ja-JP" sz="3200" b="1" dirty="0">
                <a:solidFill>
                  <a:schemeClr val="accent2"/>
                </a:solidFill>
                <a:latin typeface="メイリオ"/>
                <a:ea typeface="メイリオ"/>
              </a:rPr>
              <a:t>6</a:t>
            </a:r>
            <a:r>
              <a:rPr lang="ja-JP" altLang="en-US" sz="3200" b="1" dirty="0">
                <a:solidFill>
                  <a:schemeClr val="accent2"/>
                </a:solidFill>
                <a:latin typeface="メイリオ"/>
                <a:ea typeface="メイリオ"/>
              </a:rPr>
              <a:t>歳～</a:t>
            </a:r>
            <a:r>
              <a:rPr lang="en-US" altLang="ja-JP" sz="3200" b="1" dirty="0">
                <a:solidFill>
                  <a:schemeClr val="accent2"/>
                </a:solidFill>
                <a:latin typeface="メイリオ"/>
                <a:ea typeface="メイリオ"/>
              </a:rPr>
              <a:t>8</a:t>
            </a:r>
            <a:r>
              <a:rPr lang="ja-JP" altLang="en-US" sz="3200" b="1" dirty="0">
                <a:solidFill>
                  <a:schemeClr val="accent2"/>
                </a:solidFill>
                <a:latin typeface="メイリオ"/>
                <a:ea typeface="メイリオ"/>
              </a:rPr>
              <a:t>歳</a:t>
            </a:r>
            <a:r>
              <a:rPr lang="ja-JP" altLang="en-US" sz="2400" dirty="0">
                <a:solidFill>
                  <a:schemeClr val="tx1"/>
                </a:solidFill>
                <a:latin typeface="メイリオ"/>
                <a:ea typeface="メイリオ"/>
              </a:rPr>
              <a:t>ぐらいで</a:t>
            </a:r>
            <a:endParaRPr lang="en-US" altLang="ja-JP" sz="2400" dirty="0">
              <a:solidFill>
                <a:schemeClr val="tx1"/>
              </a:solidFill>
              <a:latin typeface="メイリオ"/>
              <a:ea typeface="メイリオ"/>
            </a:endParaRPr>
          </a:p>
          <a:p>
            <a:pPr algn="ctr"/>
            <a:r>
              <a:rPr lang="ja-JP" altLang="en-US" sz="3600" b="1" dirty="0">
                <a:solidFill>
                  <a:schemeClr val="accent2"/>
                </a:solidFill>
                <a:latin typeface="メイリオ"/>
                <a:ea typeface="メイリオ"/>
              </a:rPr>
              <a:t>感受性が低下</a:t>
            </a:r>
            <a:r>
              <a:rPr lang="ja-JP" altLang="en-US" sz="2400" dirty="0">
                <a:solidFill>
                  <a:schemeClr val="tx1"/>
                </a:solidFill>
                <a:latin typeface="メイリオ"/>
                <a:ea typeface="メイリオ"/>
              </a:rPr>
              <a:t>する</a:t>
            </a:r>
          </a:p>
        </p:txBody>
      </p:sp>
      <p:sp>
        <p:nvSpPr>
          <p:cNvPr id="6" name="下矢印吹き出し 5"/>
          <p:cNvSpPr/>
          <p:nvPr/>
        </p:nvSpPr>
        <p:spPr>
          <a:xfrm>
            <a:off x="4871864" y="1871010"/>
            <a:ext cx="940683" cy="1387887"/>
          </a:xfrm>
          <a:prstGeom prst="downArrowCallout">
            <a:avLst>
              <a:gd name="adj1" fmla="val 8975"/>
              <a:gd name="adj2" fmla="val 11323"/>
              <a:gd name="adj3" fmla="val 20083"/>
              <a:gd name="adj4" fmla="val 43637"/>
            </a:avLst>
          </a:prstGeom>
        </p:spPr>
        <p:style>
          <a:lnRef idx="2">
            <a:schemeClr val="accent2">
              <a:shade val="50000"/>
            </a:schemeClr>
          </a:lnRef>
          <a:fillRef idx="1">
            <a:schemeClr val="accent2"/>
          </a:fillRef>
          <a:effectRef idx="0">
            <a:schemeClr val="accent2"/>
          </a:effectRef>
          <a:fontRef idx="minor">
            <a:schemeClr val="lt1"/>
          </a:fontRef>
        </p:style>
        <p:txBody>
          <a:bodyPr lIns="36000" tIns="36000" rIns="36000" bIns="0" rtlCol="0" anchor="b">
            <a:noAutofit/>
          </a:bodyPr>
          <a:lstStyle/>
          <a:p>
            <a:pPr algn="ctr"/>
            <a:r>
              <a:rPr lang="ja-JP" altLang="en-US" sz="3600" b="1" dirty="0">
                <a:solidFill>
                  <a:schemeClr val="bg1"/>
                </a:solidFill>
                <a:latin typeface="メイリオ"/>
                <a:ea typeface="メイリオ"/>
                <a:cs typeface="メイリオ"/>
              </a:rPr>
              <a:t>３</a:t>
            </a:r>
            <a:r>
              <a:rPr lang="ja-JP" altLang="en-US" sz="2400" b="1" dirty="0">
                <a:solidFill>
                  <a:schemeClr val="bg1"/>
                </a:solidFill>
                <a:latin typeface="メイリオ"/>
                <a:ea typeface="メイリオ"/>
                <a:cs typeface="メイリオ"/>
              </a:rPr>
              <a:t>歳</a:t>
            </a:r>
            <a:endParaRPr lang="ja-JP" altLang="en-US" sz="2000" b="1" dirty="0">
              <a:solidFill>
                <a:schemeClr val="bg1"/>
              </a:solidFill>
              <a:latin typeface="メイリオ"/>
              <a:ea typeface="メイリオ"/>
              <a:cs typeface="メイリオ"/>
            </a:endParaRPr>
          </a:p>
        </p:txBody>
      </p:sp>
      <p:sp>
        <p:nvSpPr>
          <p:cNvPr id="16" name="下矢印吹き出し 15"/>
          <p:cNvSpPr/>
          <p:nvPr/>
        </p:nvSpPr>
        <p:spPr>
          <a:xfrm>
            <a:off x="7131810" y="2758475"/>
            <a:ext cx="1503784" cy="1296000"/>
          </a:xfrm>
          <a:prstGeom prst="downArrowCallout">
            <a:avLst>
              <a:gd name="adj1" fmla="val 8975"/>
              <a:gd name="adj2" fmla="val 9294"/>
              <a:gd name="adj3" fmla="val 16024"/>
              <a:gd name="adj4" fmla="val 46464"/>
            </a:avLst>
          </a:prstGeom>
        </p:spPr>
        <p:style>
          <a:lnRef idx="2">
            <a:schemeClr val="dk1"/>
          </a:lnRef>
          <a:fillRef idx="1">
            <a:schemeClr val="lt1"/>
          </a:fillRef>
          <a:effectRef idx="0">
            <a:schemeClr val="dk1"/>
          </a:effectRef>
          <a:fontRef idx="minor">
            <a:schemeClr val="dk1"/>
          </a:fontRef>
        </p:style>
        <p:txBody>
          <a:bodyPr tIns="108000" rtlCol="0" anchor="ctr"/>
          <a:lstStyle/>
          <a:p>
            <a:pPr algn="ctr"/>
            <a:r>
              <a:rPr lang="ja-JP" altLang="en-US" sz="2000" b="1" dirty="0">
                <a:solidFill>
                  <a:srgbClr val="000000"/>
                </a:solidFill>
                <a:latin typeface="メイリオ"/>
                <a:ea typeface="メイリオ"/>
                <a:cs typeface="メイリオ"/>
              </a:rPr>
              <a:t>小学校入学</a:t>
            </a:r>
          </a:p>
        </p:txBody>
      </p:sp>
      <p:sp>
        <p:nvSpPr>
          <p:cNvPr id="10" name="フローチャート: 代替処理 9">
            <a:extLst>
              <a:ext uri="{FF2B5EF4-FFF2-40B4-BE49-F238E27FC236}">
                <a16:creationId xmlns:a16="http://schemas.microsoft.com/office/drawing/2014/main" id="{C7721D1E-89D7-48B7-B38F-A82E7735CCE9}"/>
              </a:ext>
            </a:extLst>
          </p:cNvPr>
          <p:cNvSpPr/>
          <p:nvPr/>
        </p:nvSpPr>
        <p:spPr>
          <a:xfrm>
            <a:off x="726550" y="5812641"/>
            <a:ext cx="10768250" cy="828000"/>
          </a:xfrm>
          <a:prstGeom prst="flowChartAlternateProcess">
            <a:avLst/>
          </a:prstGeom>
          <a:ln>
            <a:noFill/>
          </a:ln>
          <a:effectLst/>
        </p:spPr>
        <p:style>
          <a:lnRef idx="1">
            <a:schemeClr val="accent1"/>
          </a:lnRef>
          <a:fillRef idx="1001">
            <a:schemeClr val="dk2"/>
          </a:fillRef>
          <a:effectRef idx="2">
            <a:schemeClr val="accent1"/>
          </a:effectRef>
          <a:fontRef idx="minor">
            <a:schemeClr val="lt1"/>
          </a:fontRef>
        </p:style>
        <p:txBody>
          <a:bodyPr tIns="144000" rtlCol="0" anchor="ctr"/>
          <a:lstStyle/>
          <a:p>
            <a:pPr algn="ctr" defTabSz="1822450">
              <a:lnSpc>
                <a:spcPct val="90000"/>
              </a:lnSpc>
              <a:spcBef>
                <a:spcPct val="0"/>
              </a:spcBef>
              <a:spcAft>
                <a:spcPct val="35000"/>
              </a:spcAft>
              <a:defRPr/>
            </a:pPr>
            <a:r>
              <a:rPr lang="ja-JP" altLang="en-US" sz="3600" dirty="0">
                <a:solidFill>
                  <a:srgbClr val="FFFF00"/>
                </a:solidFill>
                <a:effectLst>
                  <a:glow rad="12700">
                    <a:srgbClr val="4BACC6">
                      <a:lumMod val="75000"/>
                      <a:alpha val="85000"/>
                    </a:srgbClr>
                  </a:glow>
                </a:effectLst>
                <a:latin typeface="メイリオ"/>
                <a:ea typeface="メイリオ"/>
              </a:rPr>
              <a:t>弱視</a:t>
            </a:r>
            <a:r>
              <a:rPr lang="ja-JP" altLang="en-US" sz="3200" dirty="0">
                <a:solidFill>
                  <a:prstClr val="white"/>
                </a:solidFill>
                <a:effectLst>
                  <a:glow rad="12700">
                    <a:srgbClr val="4BACC6">
                      <a:lumMod val="75000"/>
                      <a:alpha val="85000"/>
                    </a:srgbClr>
                  </a:glow>
                </a:effectLst>
                <a:latin typeface="メイリオ"/>
                <a:ea typeface="メイリオ"/>
              </a:rPr>
              <a:t>は</a:t>
            </a:r>
            <a:r>
              <a:rPr lang="ja-JP" altLang="en-US" sz="3600" dirty="0">
                <a:solidFill>
                  <a:srgbClr val="FFFF00"/>
                </a:solidFill>
                <a:effectLst>
                  <a:glow rad="12700">
                    <a:srgbClr val="4BACC6">
                      <a:lumMod val="75000"/>
                      <a:alpha val="85000"/>
                    </a:srgbClr>
                  </a:glow>
                </a:effectLst>
                <a:latin typeface="メイリオ"/>
                <a:ea typeface="メイリオ"/>
              </a:rPr>
              <a:t>小学校入学までに</a:t>
            </a:r>
            <a:r>
              <a:rPr lang="ja-JP" altLang="en-US" sz="3200" dirty="0">
                <a:solidFill>
                  <a:prstClr val="white"/>
                </a:solidFill>
                <a:effectLst>
                  <a:glow rad="12700">
                    <a:srgbClr val="4BACC6">
                      <a:lumMod val="75000"/>
                      <a:alpha val="85000"/>
                    </a:srgbClr>
                  </a:glow>
                </a:effectLst>
                <a:latin typeface="メイリオ"/>
                <a:ea typeface="メイリオ"/>
              </a:rPr>
              <a:t>治療を完了へ</a:t>
            </a:r>
            <a:endParaRPr lang="en-US" altLang="ja-JP" sz="3200" dirty="0">
              <a:solidFill>
                <a:prstClr val="white"/>
              </a:solidFill>
              <a:effectLst>
                <a:glow rad="12700">
                  <a:srgbClr val="4BACC6">
                    <a:lumMod val="75000"/>
                    <a:alpha val="85000"/>
                  </a:srgbClr>
                </a:glow>
              </a:effectLst>
              <a:latin typeface="メイリオ"/>
              <a:ea typeface="メイリオ"/>
            </a:endParaRPr>
          </a:p>
        </p:txBody>
      </p:sp>
      <p:sp>
        <p:nvSpPr>
          <p:cNvPr id="17" name="角丸四角形 2">
            <a:extLst>
              <a:ext uri="{FF2B5EF4-FFF2-40B4-BE49-F238E27FC236}">
                <a16:creationId xmlns:a16="http://schemas.microsoft.com/office/drawing/2014/main" id="{848A3EC5-7E2F-4B2E-B136-9F3AF05D1529}"/>
              </a:ext>
            </a:extLst>
          </p:cNvPr>
          <p:cNvSpPr/>
          <p:nvPr/>
        </p:nvSpPr>
        <p:spPr>
          <a:xfrm>
            <a:off x="694800" y="180000"/>
            <a:ext cx="10800000" cy="720080"/>
          </a:xfrm>
          <a:prstGeom prst="roundRect">
            <a:avLst>
              <a:gd name="adj" fmla="val 0"/>
            </a:avLst>
          </a:prstGeom>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ja-JP" altLang="ja-JP" sz="3600" dirty="0">
                <a:solidFill>
                  <a:schemeClr val="bg1"/>
                </a:solidFill>
                <a:latin typeface="メイリオ"/>
                <a:ea typeface="メイリオ"/>
              </a:rPr>
              <a:t>視覚の感受性期間</a:t>
            </a:r>
            <a:r>
              <a:rPr lang="ja-JP" altLang="en-US" sz="3200" dirty="0">
                <a:solidFill>
                  <a:schemeClr val="bg1"/>
                </a:solidFill>
                <a:latin typeface="メイリオ"/>
                <a:ea typeface="メイリオ"/>
              </a:rPr>
              <a:t>（脳が反応する時期）</a:t>
            </a:r>
          </a:p>
        </p:txBody>
      </p:sp>
      <p:sp>
        <p:nvSpPr>
          <p:cNvPr id="8" name="四角形: 角を丸くする 7">
            <a:extLst>
              <a:ext uri="{FF2B5EF4-FFF2-40B4-BE49-F238E27FC236}">
                <a16:creationId xmlns:a16="http://schemas.microsoft.com/office/drawing/2014/main" id="{99CD3BC4-ECD5-44F5-A50D-A4B62231DBB4}"/>
              </a:ext>
            </a:extLst>
          </p:cNvPr>
          <p:cNvSpPr/>
          <p:nvPr/>
        </p:nvSpPr>
        <p:spPr>
          <a:xfrm>
            <a:off x="726550" y="4812715"/>
            <a:ext cx="10800000" cy="828000"/>
          </a:xfrm>
          <a:prstGeom prst="roundRect">
            <a:avLst>
              <a:gd name="adj" fmla="val 8328"/>
            </a:avLst>
          </a:prstGeom>
          <a:effectLst/>
        </p:spPr>
        <p:style>
          <a:lnRef idx="1">
            <a:schemeClr val="accent1"/>
          </a:lnRef>
          <a:fillRef idx="1001">
            <a:schemeClr val="dk2"/>
          </a:fillRef>
          <a:effectRef idx="2">
            <a:schemeClr val="accent1"/>
          </a:effectRef>
          <a:fontRef idx="minor">
            <a:schemeClr val="lt1"/>
          </a:fontRef>
        </p:style>
        <p:txBody>
          <a:bodyPr tIns="144000" rtlCol="0" anchor="ctr"/>
          <a:lstStyle/>
          <a:p>
            <a:pPr algn="ctr" defTabSz="977900">
              <a:lnSpc>
                <a:spcPct val="90000"/>
              </a:lnSpc>
              <a:spcBef>
                <a:spcPct val="0"/>
              </a:spcBef>
              <a:spcAft>
                <a:spcPct val="35000"/>
              </a:spcAft>
              <a:defRPr/>
            </a:pPr>
            <a:r>
              <a:rPr lang="ja-JP" altLang="en-US" sz="2800" dirty="0">
                <a:solidFill>
                  <a:prstClr val="white"/>
                </a:solidFill>
                <a:latin typeface="メイリオ"/>
                <a:ea typeface="メイリオ"/>
              </a:rPr>
              <a:t>視覚発達</a:t>
            </a:r>
            <a:r>
              <a:rPr lang="ja-JP" altLang="en-US" sz="2200" dirty="0">
                <a:solidFill>
                  <a:prstClr val="white"/>
                </a:solidFill>
                <a:latin typeface="メイリオ"/>
                <a:ea typeface="メイリオ"/>
              </a:rPr>
              <a:t>には</a:t>
            </a:r>
            <a:r>
              <a:rPr lang="ja-JP" altLang="en-US" sz="3200" b="1" dirty="0">
                <a:solidFill>
                  <a:srgbClr val="FFFF00"/>
                </a:solidFill>
                <a:latin typeface="メイリオ"/>
                <a:ea typeface="メイリオ"/>
              </a:rPr>
              <a:t>タイムリミット</a:t>
            </a:r>
            <a:r>
              <a:rPr lang="ja-JP" altLang="en-US" sz="2200" dirty="0">
                <a:solidFill>
                  <a:prstClr val="white"/>
                </a:solidFill>
                <a:latin typeface="メイリオ"/>
                <a:ea typeface="メイリオ"/>
              </a:rPr>
              <a:t>があり</a:t>
            </a:r>
            <a:r>
              <a:rPr lang="ja-JP" altLang="en-US" sz="3200" b="1" dirty="0">
                <a:solidFill>
                  <a:srgbClr val="FFFF00"/>
                </a:solidFill>
                <a:latin typeface="メイリオ"/>
                <a:ea typeface="メイリオ"/>
              </a:rPr>
              <a:t>手遅れ</a:t>
            </a:r>
            <a:r>
              <a:rPr lang="ja-JP" altLang="en-US" sz="2200" dirty="0">
                <a:solidFill>
                  <a:prstClr val="white"/>
                </a:solidFill>
                <a:latin typeface="メイリオ"/>
                <a:ea typeface="メイリオ"/>
              </a:rPr>
              <a:t>になると</a:t>
            </a:r>
            <a:r>
              <a:rPr lang="ja-JP" altLang="en-US" sz="3200" b="1" dirty="0">
                <a:solidFill>
                  <a:srgbClr val="FFFF00"/>
                </a:solidFill>
                <a:latin typeface="メイリオ"/>
                <a:ea typeface="メイリオ"/>
              </a:rPr>
              <a:t>一生弱視</a:t>
            </a:r>
            <a:r>
              <a:rPr lang="ja-JP" altLang="en-US" sz="2200" dirty="0">
                <a:solidFill>
                  <a:prstClr val="white"/>
                </a:solidFill>
                <a:latin typeface="メイリオ"/>
                <a:ea typeface="メイリオ"/>
              </a:rPr>
              <a:t>に</a:t>
            </a:r>
          </a:p>
        </p:txBody>
      </p:sp>
      <p:sp>
        <p:nvSpPr>
          <p:cNvPr id="3" name="テキスト ボックス 2">
            <a:extLst>
              <a:ext uri="{FF2B5EF4-FFF2-40B4-BE49-F238E27FC236}">
                <a16:creationId xmlns:a16="http://schemas.microsoft.com/office/drawing/2014/main" id="{8A5F373E-C81F-E98A-37EF-3A77E0AD8CB3}"/>
              </a:ext>
            </a:extLst>
          </p:cNvPr>
          <p:cNvSpPr txBox="1"/>
          <p:nvPr/>
        </p:nvSpPr>
        <p:spPr>
          <a:xfrm>
            <a:off x="796597" y="1330718"/>
            <a:ext cx="492443" cy="1417707"/>
          </a:xfrm>
          <a:prstGeom prst="rect">
            <a:avLst/>
          </a:prstGeom>
          <a:noFill/>
        </p:spPr>
        <p:txBody>
          <a:bodyPr vert="eaVert" wrap="square" rtlCol="0">
            <a:spAutoFit/>
          </a:bodyPr>
          <a:lstStyle/>
          <a:p>
            <a:r>
              <a:rPr kumimoji="1" lang="ja-JP" altLang="en-US" sz="2000" dirty="0"/>
              <a:t>感受性</a:t>
            </a:r>
          </a:p>
        </p:txBody>
      </p:sp>
      <p:sp>
        <p:nvSpPr>
          <p:cNvPr id="2" name="テキスト ボックス 1">
            <a:extLst>
              <a:ext uri="{FF2B5EF4-FFF2-40B4-BE49-F238E27FC236}">
                <a16:creationId xmlns:a16="http://schemas.microsoft.com/office/drawing/2014/main" id="{9AD367DC-2677-30E1-0DAC-173E210CC06F}"/>
              </a:ext>
            </a:extLst>
          </p:cNvPr>
          <p:cNvSpPr txBox="1"/>
          <p:nvPr/>
        </p:nvSpPr>
        <p:spPr>
          <a:xfrm rot="10800000" flipV="1">
            <a:off x="8879677" y="3076202"/>
            <a:ext cx="3038463"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ja-JP" altLang="en-US" sz="2400" dirty="0"/>
              <a:t>治療開始が遅れると手遅れに</a:t>
            </a:r>
            <a:r>
              <a:rPr lang="en-US" altLang="ja-JP" sz="2400" dirty="0"/>
              <a:t>…</a:t>
            </a:r>
          </a:p>
        </p:txBody>
      </p:sp>
    </p:spTree>
    <p:extLst>
      <p:ext uri="{BB962C8B-B14F-4D97-AF65-F5344CB8AC3E}">
        <p14:creationId xmlns:p14="http://schemas.microsoft.com/office/powerpoint/2010/main" val="340605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2">
            <a:extLst>
              <a:ext uri="{FF2B5EF4-FFF2-40B4-BE49-F238E27FC236}">
                <a16:creationId xmlns:a16="http://schemas.microsoft.com/office/drawing/2014/main" id="{FCAA3B21-2DF3-4E94-9100-15B6F92E473C}"/>
              </a:ext>
            </a:extLst>
          </p:cNvPr>
          <p:cNvSpPr/>
          <p:nvPr/>
        </p:nvSpPr>
        <p:spPr>
          <a:xfrm>
            <a:off x="695307" y="180000"/>
            <a:ext cx="10800000" cy="720000"/>
          </a:xfrm>
          <a:prstGeom prst="roundRect">
            <a:avLst>
              <a:gd name="adj" fmla="val 0"/>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0570">
              <a:lnSpc>
                <a:spcPct val="140000"/>
              </a:lnSpc>
              <a:defRPr/>
            </a:pPr>
            <a:r>
              <a:rPr lang="ja-JP" altLang="en-US" sz="3600" dirty="0">
                <a:solidFill>
                  <a:schemeClr val="bg1"/>
                </a:solidFill>
                <a:effectLst>
                  <a:glow rad="12700">
                    <a:schemeClr val="accent1">
                      <a:lumMod val="75000"/>
                      <a:alpha val="60000"/>
                    </a:schemeClr>
                  </a:glow>
                </a:effectLst>
                <a:latin typeface="メイリオ"/>
                <a:ea typeface="メイリオ"/>
                <a:cs typeface="メイリオ"/>
              </a:rPr>
              <a:t>精密検査機関（眼科）との連携・データ管理</a:t>
            </a:r>
          </a:p>
        </p:txBody>
      </p:sp>
      <p:graphicFrame>
        <p:nvGraphicFramePr>
          <p:cNvPr id="4" name="図表 3">
            <a:extLst>
              <a:ext uri="{FF2B5EF4-FFF2-40B4-BE49-F238E27FC236}">
                <a16:creationId xmlns:a16="http://schemas.microsoft.com/office/drawing/2014/main" id="{AD1FE6F6-8AB3-43FF-8AA6-FF4737A1524C}"/>
              </a:ext>
            </a:extLst>
          </p:cNvPr>
          <p:cNvGraphicFramePr>
            <a:graphicFrameLocks/>
          </p:cNvGraphicFramePr>
          <p:nvPr>
            <p:extLst>
              <p:ext uri="{D42A27DB-BD31-4B8C-83A1-F6EECF244321}">
                <p14:modId xmlns:p14="http://schemas.microsoft.com/office/powerpoint/2010/main" val="931981670"/>
              </p:ext>
            </p:extLst>
          </p:nvPr>
        </p:nvGraphicFramePr>
        <p:xfrm>
          <a:off x="5719629" y="1016732"/>
          <a:ext cx="5775677" cy="5661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7" name="図 46">
            <a:extLst>
              <a:ext uri="{FF2B5EF4-FFF2-40B4-BE49-F238E27FC236}">
                <a16:creationId xmlns:a16="http://schemas.microsoft.com/office/drawing/2014/main" id="{F43B3E24-ED47-9DE7-867D-62273DF1D59E}"/>
              </a:ext>
            </a:extLst>
          </p:cNvPr>
          <p:cNvPicPr>
            <a:picLocks noChangeAspect="1"/>
          </p:cNvPicPr>
          <p:nvPr/>
        </p:nvPicPr>
        <p:blipFill rotWithShape="1">
          <a:blip r:embed="rId8"/>
          <a:srcRect t="5441" b="3564"/>
          <a:stretch/>
        </p:blipFill>
        <p:spPr>
          <a:xfrm>
            <a:off x="695307" y="913051"/>
            <a:ext cx="4608512" cy="5944949"/>
          </a:xfrm>
          <a:prstGeom prst="rect">
            <a:avLst/>
          </a:prstGeom>
        </p:spPr>
      </p:pic>
    </p:spTree>
    <p:extLst>
      <p:ext uri="{BB962C8B-B14F-4D97-AF65-F5344CB8AC3E}">
        <p14:creationId xmlns:p14="http://schemas.microsoft.com/office/powerpoint/2010/main" val="15268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3F8AB70-D282-4048-8ED8-D7B7002AACCD}"/>
              </a:ext>
            </a:extLst>
          </p:cNvPr>
          <p:cNvPicPr>
            <a:picLocks noChangeAspect="1"/>
          </p:cNvPicPr>
          <p:nvPr/>
        </p:nvPicPr>
        <p:blipFill rotWithShape="1">
          <a:blip r:embed="rId3"/>
          <a:srcRect l="10180" t="21919" r="7812" b="69810"/>
          <a:stretch/>
        </p:blipFill>
        <p:spPr>
          <a:xfrm>
            <a:off x="411879" y="1550693"/>
            <a:ext cx="5288987" cy="1119244"/>
          </a:xfrm>
          <a:prstGeom prst="rect">
            <a:avLst/>
          </a:prstGeom>
        </p:spPr>
      </p:pic>
      <p:sp>
        <p:nvSpPr>
          <p:cNvPr id="6" name="テキスト ボックス 5">
            <a:extLst>
              <a:ext uri="{FF2B5EF4-FFF2-40B4-BE49-F238E27FC236}">
                <a16:creationId xmlns:a16="http://schemas.microsoft.com/office/drawing/2014/main" id="{37B64CCF-0782-4896-92DD-821B1DAC7CF0}"/>
              </a:ext>
            </a:extLst>
          </p:cNvPr>
          <p:cNvSpPr txBox="1"/>
          <p:nvPr/>
        </p:nvSpPr>
        <p:spPr>
          <a:xfrm>
            <a:off x="6211753" y="1550693"/>
            <a:ext cx="5649074" cy="1996307"/>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tIns="72000">
            <a:spAutoFit/>
          </a:bodyPr>
          <a:lstStyle/>
          <a:p>
            <a:pPr algn="just"/>
            <a:r>
              <a:rPr lang="en-US" altLang="ja-JP" sz="2800" u="sng" dirty="0">
                <a:solidFill>
                  <a:schemeClr val="tx1"/>
                </a:solidFill>
                <a:latin typeface="+mn-ea"/>
              </a:rPr>
              <a:t>3</a:t>
            </a:r>
            <a:r>
              <a:rPr lang="ja-JP" altLang="en-US" sz="2800" u="sng" dirty="0">
                <a:solidFill>
                  <a:schemeClr val="tx1"/>
                </a:solidFill>
                <a:latin typeface="+mn-ea"/>
              </a:rPr>
              <a:t>歳未満</a:t>
            </a:r>
            <a:r>
              <a:rPr lang="ja-JP" altLang="en-US" sz="2800" dirty="0">
                <a:solidFill>
                  <a:schemeClr val="tx1"/>
                </a:solidFill>
                <a:latin typeface="+mn-ea"/>
              </a:rPr>
              <a:t>での</a:t>
            </a:r>
            <a:r>
              <a:rPr lang="en-US" altLang="ja-JP" sz="2800" dirty="0">
                <a:solidFill>
                  <a:schemeClr val="tx1"/>
                </a:solidFill>
                <a:latin typeface="+mn-ea"/>
              </a:rPr>
              <a:t>SVS</a:t>
            </a:r>
            <a:r>
              <a:rPr lang="ja-JP" altLang="en-US" sz="2800" dirty="0">
                <a:solidFill>
                  <a:schemeClr val="tx1"/>
                </a:solidFill>
                <a:latin typeface="+mn-ea"/>
              </a:rPr>
              <a:t>精度は</a:t>
            </a:r>
            <a:r>
              <a:rPr lang="ja-JP" altLang="en-US" sz="2800" u="sng" dirty="0">
                <a:solidFill>
                  <a:schemeClr val="tx1"/>
                </a:solidFill>
                <a:latin typeface="+mn-ea"/>
              </a:rPr>
              <a:t>確立していない</a:t>
            </a:r>
            <a:r>
              <a:rPr lang="ja-JP" altLang="en-US" sz="2800" dirty="0">
                <a:solidFill>
                  <a:schemeClr val="tx1"/>
                </a:solidFill>
                <a:latin typeface="+mn-ea"/>
              </a:rPr>
              <a:t>。</a:t>
            </a:r>
            <a:endParaRPr lang="en-US" altLang="ja-JP" sz="2800" dirty="0">
              <a:solidFill>
                <a:schemeClr val="tx1"/>
              </a:solidFill>
              <a:latin typeface="+mn-ea"/>
            </a:endParaRPr>
          </a:p>
          <a:p>
            <a:pPr algn="just">
              <a:spcBef>
                <a:spcPts val="1200"/>
              </a:spcBef>
            </a:pPr>
            <a:r>
              <a:rPr lang="ja-JP" altLang="en-US" sz="2800" dirty="0">
                <a:solidFill>
                  <a:schemeClr val="tx1"/>
                </a:solidFill>
                <a:latin typeface="+mn-ea"/>
              </a:rPr>
              <a:t>現時点では、</a:t>
            </a:r>
            <a:r>
              <a:rPr lang="en-US" altLang="ja-JP" sz="2800" dirty="0">
                <a:solidFill>
                  <a:schemeClr val="tx1"/>
                </a:solidFill>
                <a:latin typeface="+mn-ea"/>
              </a:rPr>
              <a:t>1</a:t>
            </a:r>
            <a:r>
              <a:rPr lang="ja-JP" altLang="en-US" sz="2800" dirty="0">
                <a:solidFill>
                  <a:schemeClr val="tx1"/>
                </a:solidFill>
                <a:latin typeface="+mn-ea"/>
              </a:rPr>
              <a:t>歳</a:t>
            </a:r>
            <a:r>
              <a:rPr lang="en-US" altLang="ja-JP" sz="2800" dirty="0">
                <a:solidFill>
                  <a:schemeClr val="tx1"/>
                </a:solidFill>
                <a:latin typeface="+mn-ea"/>
              </a:rPr>
              <a:t>6</a:t>
            </a:r>
            <a:r>
              <a:rPr lang="ja-JP" altLang="en-US" sz="2800" dirty="0">
                <a:solidFill>
                  <a:schemeClr val="tx1"/>
                </a:solidFill>
                <a:latin typeface="+mn-ea"/>
              </a:rPr>
              <a:t>か月児集団健診での</a:t>
            </a:r>
            <a:r>
              <a:rPr lang="en-US" altLang="ja-JP" sz="2800" dirty="0">
                <a:solidFill>
                  <a:schemeClr val="tx1"/>
                </a:solidFill>
                <a:latin typeface="+mn-ea"/>
              </a:rPr>
              <a:t>SVS</a:t>
            </a:r>
            <a:r>
              <a:rPr lang="ja-JP" altLang="en-US" sz="2800" dirty="0">
                <a:solidFill>
                  <a:schemeClr val="tx1"/>
                </a:solidFill>
                <a:latin typeface="+mn-ea"/>
              </a:rPr>
              <a:t>使用は推奨されていない</a:t>
            </a:r>
            <a:r>
              <a:rPr lang="ja-JP" altLang="en-US" sz="2800" dirty="0">
                <a:solidFill>
                  <a:schemeClr val="tx1"/>
                </a:solidFill>
              </a:rPr>
              <a:t>。</a:t>
            </a:r>
          </a:p>
        </p:txBody>
      </p:sp>
      <p:sp>
        <p:nvSpPr>
          <p:cNvPr id="13" name="テキスト ボックス 12">
            <a:extLst>
              <a:ext uri="{FF2B5EF4-FFF2-40B4-BE49-F238E27FC236}">
                <a16:creationId xmlns:a16="http://schemas.microsoft.com/office/drawing/2014/main" id="{18145C5D-A2B3-43E2-A2D3-98CBE0B18743}"/>
              </a:ext>
            </a:extLst>
          </p:cNvPr>
          <p:cNvSpPr txBox="1"/>
          <p:nvPr/>
        </p:nvSpPr>
        <p:spPr>
          <a:xfrm>
            <a:off x="408175" y="4685945"/>
            <a:ext cx="3089804" cy="584775"/>
          </a:xfrm>
          <a:prstGeom prst="rect">
            <a:avLst/>
          </a:prstGeom>
          <a:noFill/>
        </p:spPr>
        <p:txBody>
          <a:bodyPr wrap="square">
            <a:spAutoFit/>
          </a:bodyPr>
          <a:lstStyle/>
          <a:p>
            <a:pPr marL="457200" indent="-457200">
              <a:buFont typeface="Wingdings" panose="05000000000000000000" pitchFamily="2" charset="2"/>
              <a:buChar char="n"/>
            </a:pPr>
            <a:r>
              <a:rPr lang="ja-JP" altLang="en-US" sz="3200" dirty="0">
                <a:solidFill>
                  <a:schemeClr val="tx2">
                    <a:lumMod val="50000"/>
                  </a:schemeClr>
                </a:solidFill>
              </a:rPr>
              <a:t>網膜芽細胞腫</a:t>
            </a:r>
            <a:endParaRPr lang="en-US" altLang="ja-JP" sz="3200" dirty="0">
              <a:solidFill>
                <a:schemeClr val="tx2">
                  <a:lumMod val="50000"/>
                </a:schemeClr>
              </a:solidFill>
            </a:endParaRPr>
          </a:p>
        </p:txBody>
      </p:sp>
      <p:sp>
        <p:nvSpPr>
          <p:cNvPr id="16" name="テキスト ボックス 15">
            <a:extLst>
              <a:ext uri="{FF2B5EF4-FFF2-40B4-BE49-F238E27FC236}">
                <a16:creationId xmlns:a16="http://schemas.microsoft.com/office/drawing/2014/main" id="{E8D68B24-0E25-476A-A251-4A88EBC61128}"/>
              </a:ext>
            </a:extLst>
          </p:cNvPr>
          <p:cNvSpPr txBox="1"/>
          <p:nvPr/>
        </p:nvSpPr>
        <p:spPr>
          <a:xfrm>
            <a:off x="1123250" y="6404504"/>
            <a:ext cx="4749458" cy="338554"/>
          </a:xfrm>
          <a:prstGeom prst="rect">
            <a:avLst/>
          </a:prstGeom>
          <a:noFill/>
        </p:spPr>
        <p:txBody>
          <a:bodyPr wrap="square">
            <a:spAutoFit/>
          </a:bodyPr>
          <a:lstStyle/>
          <a:p>
            <a:r>
              <a:rPr lang="ja-JP" altLang="en-US" sz="1400" dirty="0"/>
              <a:t>日本視能訓練士協会</a:t>
            </a:r>
            <a:r>
              <a:rPr lang="ja-JP" altLang="en-US" sz="1600" b="1" dirty="0">
                <a:solidFill>
                  <a:schemeClr val="accent1"/>
                </a:solidFill>
              </a:rPr>
              <a:t>「目の健康チェックシート」</a:t>
            </a:r>
            <a:endParaRPr lang="en-US" altLang="ja-JP" sz="1600" b="1" dirty="0">
              <a:solidFill>
                <a:schemeClr val="accent1"/>
              </a:solidFill>
            </a:endParaRPr>
          </a:p>
        </p:txBody>
      </p:sp>
      <p:sp>
        <p:nvSpPr>
          <p:cNvPr id="10" name="フローチャート: 処理 9">
            <a:extLst>
              <a:ext uri="{FF2B5EF4-FFF2-40B4-BE49-F238E27FC236}">
                <a16:creationId xmlns:a16="http://schemas.microsoft.com/office/drawing/2014/main" id="{5CA6BF95-8453-419A-8616-DDDF838965BE}"/>
              </a:ext>
            </a:extLst>
          </p:cNvPr>
          <p:cNvSpPr/>
          <p:nvPr/>
        </p:nvSpPr>
        <p:spPr>
          <a:xfrm>
            <a:off x="675109" y="180000"/>
            <a:ext cx="10800000" cy="720000"/>
          </a:xfrm>
          <a:prstGeom prst="flowChartProcess">
            <a:avLst/>
          </a:prstGeom>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defRPr/>
            </a:pPr>
            <a:r>
              <a:rPr kumimoji="0" lang="en-US" altLang="ja-JP" sz="3600" kern="0" dirty="0">
                <a:solidFill>
                  <a:prstClr val="white"/>
                </a:solidFill>
                <a:latin typeface="メイリオ"/>
                <a:ea typeface="メイリオ"/>
              </a:rPr>
              <a:t>1</a:t>
            </a:r>
            <a:r>
              <a:rPr kumimoji="0" lang="ja-JP" altLang="en-US" sz="3600" kern="0" dirty="0">
                <a:solidFill>
                  <a:prstClr val="white"/>
                </a:solidFill>
                <a:latin typeface="メイリオ"/>
                <a:ea typeface="メイリオ"/>
              </a:rPr>
              <a:t>歳</a:t>
            </a:r>
            <a:r>
              <a:rPr kumimoji="0" lang="en-US" altLang="ja-JP" sz="3600" kern="0" dirty="0">
                <a:solidFill>
                  <a:prstClr val="white"/>
                </a:solidFill>
                <a:latin typeface="メイリオ"/>
                <a:ea typeface="メイリオ"/>
              </a:rPr>
              <a:t>6</a:t>
            </a:r>
            <a:r>
              <a:rPr kumimoji="0" lang="ja-JP" altLang="en-US" sz="3600" kern="0" dirty="0">
                <a:solidFill>
                  <a:prstClr val="white"/>
                </a:solidFill>
                <a:latin typeface="メイリオ"/>
                <a:ea typeface="メイリオ"/>
              </a:rPr>
              <a:t>か月児健診における眼科検査</a:t>
            </a:r>
          </a:p>
        </p:txBody>
      </p:sp>
      <p:sp>
        <p:nvSpPr>
          <p:cNvPr id="3" name="フローチャート: 代替処理 2">
            <a:extLst>
              <a:ext uri="{FF2B5EF4-FFF2-40B4-BE49-F238E27FC236}">
                <a16:creationId xmlns:a16="http://schemas.microsoft.com/office/drawing/2014/main" id="{91E135D9-556C-4E3E-AF7D-464208EB2D2F}"/>
              </a:ext>
            </a:extLst>
          </p:cNvPr>
          <p:cNvSpPr/>
          <p:nvPr/>
        </p:nvSpPr>
        <p:spPr>
          <a:xfrm>
            <a:off x="6233804" y="4443087"/>
            <a:ext cx="5476237" cy="1529992"/>
          </a:xfrm>
          <a:prstGeom prst="flowChartAlternateProcess">
            <a:avLst/>
          </a:prstGeom>
          <a:effectLst/>
        </p:spPr>
        <p:style>
          <a:lnRef idx="1">
            <a:schemeClr val="accent1"/>
          </a:lnRef>
          <a:fillRef idx="1001">
            <a:schemeClr val="dk2"/>
          </a:fillRef>
          <a:effectRef idx="2">
            <a:schemeClr val="accent1"/>
          </a:effectRef>
          <a:fontRef idx="minor">
            <a:schemeClr val="lt1"/>
          </a:fontRef>
        </p:style>
        <p:txBody>
          <a:bodyPr lIns="36000" rIns="3600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FFFF00"/>
                </a:solidFill>
                <a:effectLst/>
                <a:uLnTx/>
                <a:uFillTx/>
                <a:latin typeface="News Gothic MT"/>
                <a:ea typeface="メイリオ" panose="020B0604030504040204" pitchFamily="50" charset="-128"/>
                <a:cs typeface="+mn-cs"/>
              </a:rPr>
              <a:t>弱視</a:t>
            </a:r>
            <a:r>
              <a:rPr kumimoji="1" lang="ja-JP" altLang="en-US" sz="3200" b="0" i="0" u="none" strike="noStrike" kern="1200" cap="none" spc="0" normalizeH="0" baseline="0" noProof="0" dirty="0">
                <a:ln>
                  <a:noFill/>
                </a:ln>
                <a:solidFill>
                  <a:schemeClr val="bg1"/>
                </a:solidFill>
                <a:effectLst/>
                <a:uLnTx/>
                <a:uFillTx/>
                <a:latin typeface="News Gothic MT"/>
                <a:ea typeface="メイリオ" panose="020B0604030504040204" pitchFamily="50" charset="-128"/>
                <a:cs typeface="+mn-cs"/>
              </a:rPr>
              <a:t>や</a:t>
            </a:r>
            <a:r>
              <a:rPr kumimoji="1" lang="ja-JP" altLang="en-US" sz="3200" b="0" i="0" u="none" strike="noStrike" kern="1200" cap="none" spc="0" normalizeH="0" baseline="0" noProof="0" dirty="0">
                <a:ln>
                  <a:noFill/>
                </a:ln>
                <a:solidFill>
                  <a:srgbClr val="FFFF00"/>
                </a:solidFill>
                <a:effectLst/>
                <a:uLnTx/>
                <a:uFillTx/>
                <a:latin typeface="News Gothic MT"/>
                <a:ea typeface="メイリオ" panose="020B0604030504040204" pitchFamily="50" charset="-128"/>
                <a:cs typeface="+mn-cs"/>
              </a:rPr>
              <a:t>眼疾患</a:t>
            </a:r>
            <a:r>
              <a:rPr kumimoji="1" lang="ja-JP" altLang="en-US" sz="3200" b="0" i="0" u="none" strike="noStrike" kern="1200" cap="none" spc="0" normalizeH="0" baseline="0" noProof="0" dirty="0">
                <a:ln>
                  <a:noFill/>
                </a:ln>
                <a:solidFill>
                  <a:schemeClr val="bg1"/>
                </a:solidFill>
                <a:effectLst/>
                <a:uLnTx/>
                <a:uFillTx/>
                <a:latin typeface="News Gothic MT"/>
                <a:ea typeface="メイリオ" panose="020B0604030504040204" pitchFamily="50" charset="-128"/>
                <a:cs typeface="+mn-cs"/>
              </a:rPr>
              <a:t>について</a:t>
            </a:r>
            <a:endParaRPr kumimoji="1" lang="en-US" altLang="ja-JP" sz="3200" b="0" i="0" u="none" strike="noStrike" kern="1200" cap="none" spc="0" normalizeH="0" baseline="0" noProof="0" dirty="0">
              <a:ln>
                <a:noFill/>
              </a:ln>
              <a:solidFill>
                <a:schemeClr val="bg1"/>
              </a:solidFill>
              <a:effectLst/>
              <a:uLnTx/>
              <a:uFillTx/>
              <a:latin typeface="News Gothic MT"/>
              <a:ea typeface="メイリオ"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FFFF00"/>
                </a:solidFill>
                <a:effectLst/>
                <a:uLnTx/>
                <a:uFillTx/>
                <a:latin typeface="News Gothic MT"/>
                <a:ea typeface="メイリオ" panose="020B0604030504040204" pitchFamily="50" charset="-128"/>
                <a:cs typeface="+mn-cs"/>
              </a:rPr>
              <a:t>啓発</a:t>
            </a:r>
            <a:r>
              <a:rPr kumimoji="1" lang="ja-JP" altLang="en-US" sz="3200" b="0" i="0" u="none" strike="noStrike" kern="1200" cap="none" spc="0" normalizeH="0" baseline="0" noProof="0" dirty="0">
                <a:ln>
                  <a:noFill/>
                </a:ln>
                <a:solidFill>
                  <a:schemeClr val="bg1"/>
                </a:solidFill>
                <a:effectLst/>
                <a:uLnTx/>
                <a:uFillTx/>
                <a:latin typeface="News Gothic MT"/>
                <a:ea typeface="メイリオ" panose="020B0604030504040204" pitchFamily="50" charset="-128"/>
                <a:cs typeface="+mn-cs"/>
              </a:rPr>
              <a:t>を行うことは</a:t>
            </a:r>
            <a:r>
              <a:rPr kumimoji="1" lang="ja-JP" altLang="en-US" sz="3200" b="0" i="0" u="sng" strike="noStrike" kern="1200" cap="none" spc="0" normalizeH="0" baseline="0" noProof="0" dirty="0">
                <a:ln>
                  <a:noFill/>
                </a:ln>
                <a:solidFill>
                  <a:schemeClr val="bg1"/>
                </a:solidFill>
                <a:effectLst/>
                <a:uLnTx/>
                <a:uFillTx/>
                <a:latin typeface="News Gothic MT"/>
                <a:ea typeface="メイリオ" panose="020B0604030504040204" pitchFamily="50" charset="-128"/>
                <a:cs typeface="+mn-cs"/>
              </a:rPr>
              <a:t>大変有用</a:t>
            </a:r>
            <a:endParaRPr kumimoji="1" lang="en-US" altLang="ja-JP" sz="3200" b="0" i="0" u="sng" strike="noStrike" kern="1200" cap="none" spc="0" normalizeH="0" baseline="0" noProof="0" dirty="0">
              <a:ln>
                <a:noFill/>
              </a:ln>
              <a:solidFill>
                <a:schemeClr val="bg1"/>
              </a:solidFill>
              <a:effectLst/>
              <a:uLnTx/>
              <a:uFillTx/>
              <a:latin typeface="News Gothic MT"/>
              <a:ea typeface="メイリオ" panose="020B0604030504040204" pitchFamily="50" charset="-128"/>
              <a:cs typeface="+mn-cs"/>
            </a:endParaRPr>
          </a:p>
        </p:txBody>
      </p:sp>
      <p:pic>
        <p:nvPicPr>
          <p:cNvPr id="9" name="図 8">
            <a:extLst>
              <a:ext uri="{FF2B5EF4-FFF2-40B4-BE49-F238E27FC236}">
                <a16:creationId xmlns:a16="http://schemas.microsoft.com/office/drawing/2014/main" id="{63998487-71F4-0911-C394-2916F2C236FB}"/>
              </a:ext>
            </a:extLst>
          </p:cNvPr>
          <p:cNvPicPr>
            <a:picLocks noChangeAspect="1"/>
          </p:cNvPicPr>
          <p:nvPr/>
        </p:nvPicPr>
        <p:blipFill rotWithShape="1">
          <a:blip r:embed="rId3"/>
          <a:srcRect l="10247" t="53053" r="7380" b="38350"/>
          <a:stretch/>
        </p:blipFill>
        <p:spPr>
          <a:xfrm>
            <a:off x="428701" y="3359890"/>
            <a:ext cx="5288987" cy="1158240"/>
          </a:xfrm>
          <a:prstGeom prst="rect">
            <a:avLst/>
          </a:prstGeom>
        </p:spPr>
      </p:pic>
      <p:pic>
        <p:nvPicPr>
          <p:cNvPr id="11" name="図 10">
            <a:extLst>
              <a:ext uri="{FF2B5EF4-FFF2-40B4-BE49-F238E27FC236}">
                <a16:creationId xmlns:a16="http://schemas.microsoft.com/office/drawing/2014/main" id="{298C01A1-7049-4CD5-EB64-C9938655A2E2}"/>
              </a:ext>
            </a:extLst>
          </p:cNvPr>
          <p:cNvPicPr>
            <a:picLocks noChangeAspect="1"/>
          </p:cNvPicPr>
          <p:nvPr/>
        </p:nvPicPr>
        <p:blipFill rotWithShape="1">
          <a:blip r:embed="rId3"/>
          <a:srcRect l="10179" t="66135" r="7971" b="25268"/>
          <a:stretch/>
        </p:blipFill>
        <p:spPr>
          <a:xfrm>
            <a:off x="417591" y="5208083"/>
            <a:ext cx="5255341" cy="1158240"/>
          </a:xfrm>
          <a:prstGeom prst="rect">
            <a:avLst/>
          </a:prstGeom>
        </p:spPr>
      </p:pic>
      <p:sp>
        <p:nvSpPr>
          <p:cNvPr id="12" name="テキスト ボックス 11">
            <a:extLst>
              <a:ext uri="{FF2B5EF4-FFF2-40B4-BE49-F238E27FC236}">
                <a16:creationId xmlns:a16="http://schemas.microsoft.com/office/drawing/2014/main" id="{D4113160-0A56-B91A-29E1-AB81059EFFCE}"/>
              </a:ext>
            </a:extLst>
          </p:cNvPr>
          <p:cNvSpPr txBox="1"/>
          <p:nvPr/>
        </p:nvSpPr>
        <p:spPr>
          <a:xfrm>
            <a:off x="351902" y="2798109"/>
            <a:ext cx="3089804" cy="584775"/>
          </a:xfrm>
          <a:prstGeom prst="rect">
            <a:avLst/>
          </a:prstGeom>
          <a:noFill/>
        </p:spPr>
        <p:txBody>
          <a:bodyPr wrap="square">
            <a:spAutoFit/>
          </a:bodyPr>
          <a:lstStyle/>
          <a:p>
            <a:pPr marL="457200" indent="-457200">
              <a:buFont typeface="Wingdings" panose="05000000000000000000" pitchFamily="2" charset="2"/>
              <a:buChar char="n"/>
            </a:pPr>
            <a:r>
              <a:rPr lang="ja-JP" altLang="en-US" sz="3200" dirty="0">
                <a:solidFill>
                  <a:schemeClr val="tx2">
                    <a:lumMod val="50000"/>
                  </a:schemeClr>
                </a:solidFill>
              </a:rPr>
              <a:t>先天白内障</a:t>
            </a:r>
            <a:endParaRPr lang="en-US" altLang="ja-JP" sz="3200" dirty="0">
              <a:solidFill>
                <a:schemeClr val="tx2">
                  <a:lumMod val="50000"/>
                </a:schemeClr>
              </a:solidFill>
            </a:endParaRPr>
          </a:p>
        </p:txBody>
      </p:sp>
      <p:sp>
        <p:nvSpPr>
          <p:cNvPr id="14" name="テキスト ボックス 13">
            <a:extLst>
              <a:ext uri="{FF2B5EF4-FFF2-40B4-BE49-F238E27FC236}">
                <a16:creationId xmlns:a16="http://schemas.microsoft.com/office/drawing/2014/main" id="{FCFDFE0A-7384-9CCD-5666-C392B809A0FC}"/>
              </a:ext>
            </a:extLst>
          </p:cNvPr>
          <p:cNvSpPr txBox="1"/>
          <p:nvPr/>
        </p:nvSpPr>
        <p:spPr>
          <a:xfrm>
            <a:off x="351902" y="1027841"/>
            <a:ext cx="3089804" cy="584775"/>
          </a:xfrm>
          <a:prstGeom prst="rect">
            <a:avLst/>
          </a:prstGeom>
          <a:noFill/>
        </p:spPr>
        <p:txBody>
          <a:bodyPr wrap="square">
            <a:spAutoFit/>
          </a:bodyPr>
          <a:lstStyle/>
          <a:p>
            <a:pPr marL="457200" indent="-457200">
              <a:buFont typeface="Wingdings" panose="05000000000000000000" pitchFamily="2" charset="2"/>
              <a:buChar char="n"/>
            </a:pPr>
            <a:r>
              <a:rPr lang="ja-JP" altLang="en-US" sz="3200" dirty="0">
                <a:solidFill>
                  <a:schemeClr val="tx2">
                    <a:lumMod val="50000"/>
                  </a:schemeClr>
                </a:solidFill>
              </a:rPr>
              <a:t>先天緑内障</a:t>
            </a:r>
            <a:endParaRPr lang="en-US" altLang="ja-JP" sz="3200" dirty="0">
              <a:solidFill>
                <a:schemeClr val="tx2">
                  <a:lumMod val="50000"/>
                </a:schemeClr>
              </a:solidFill>
            </a:endParaRPr>
          </a:p>
        </p:txBody>
      </p:sp>
    </p:spTree>
    <p:extLst>
      <p:ext uri="{BB962C8B-B14F-4D97-AF65-F5344CB8AC3E}">
        <p14:creationId xmlns:p14="http://schemas.microsoft.com/office/powerpoint/2010/main" val="365217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510B820-130F-2B06-9116-0E8FE75310A0}"/>
              </a:ext>
            </a:extLst>
          </p:cNvPr>
          <p:cNvSpPr/>
          <p:nvPr/>
        </p:nvSpPr>
        <p:spPr>
          <a:xfrm>
            <a:off x="0" y="0"/>
            <a:ext cx="12192000" cy="6865388"/>
          </a:xfrm>
          <a:prstGeom prst="rect">
            <a:avLst/>
          </a:prstGeom>
          <a:solidFill>
            <a:srgbClr val="FAD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400" b="1" dirty="0">
              <a:ln w="0"/>
              <a:solidFill>
                <a:schemeClr val="tx2">
                  <a:lumMod val="75000"/>
                </a:schemeClr>
              </a:solidFill>
              <a:effectLst>
                <a:outerShdw blurRad="38100" dist="25400" dir="5400000" algn="ctr" rotWithShape="0">
                  <a:srgbClr val="6E747A">
                    <a:alpha val="43000"/>
                  </a:srgbClr>
                </a:outerShdw>
              </a:effectLst>
              <a:latin typeface="+mj-ea"/>
              <a:ea typeface="+mj-ea"/>
            </a:endParaRPr>
          </a:p>
        </p:txBody>
      </p:sp>
      <p:sp>
        <p:nvSpPr>
          <p:cNvPr id="3" name="テキスト ボックス 2">
            <a:extLst>
              <a:ext uri="{FF2B5EF4-FFF2-40B4-BE49-F238E27FC236}">
                <a16:creationId xmlns:a16="http://schemas.microsoft.com/office/drawing/2014/main" id="{30E283E4-897D-604E-9E5F-326D2574112F}"/>
              </a:ext>
            </a:extLst>
          </p:cNvPr>
          <p:cNvSpPr txBox="1"/>
          <p:nvPr/>
        </p:nvSpPr>
        <p:spPr>
          <a:xfrm>
            <a:off x="6096000" y="804262"/>
            <a:ext cx="5623572" cy="5249469"/>
          </a:xfrm>
          <a:prstGeom prst="rect">
            <a:avLst/>
          </a:prstGeom>
        </p:spPr>
        <p:style>
          <a:lnRef idx="0">
            <a:scrgbClr r="0" g="0" b="0"/>
          </a:lnRef>
          <a:fillRef idx="1001">
            <a:schemeClr val="dk2"/>
          </a:fillRef>
          <a:effectRef idx="0">
            <a:scrgbClr r="0" g="0" b="0"/>
          </a:effectRef>
          <a:fontRef idx="major"/>
        </p:style>
        <p:txBody>
          <a:bodyPr wrap="square" lIns="216000" tIns="180000" bIns="180000" rtlCol="0">
            <a:spAutoFit/>
          </a:bodyPr>
          <a:lstStyle/>
          <a:p>
            <a:pPr algn="ctr">
              <a:lnSpc>
                <a:spcPct val="150000"/>
              </a:lnSpc>
              <a:spcAft>
                <a:spcPts val="600"/>
              </a:spcAft>
            </a:pPr>
            <a:r>
              <a:rPr lang="ja-JP" altLang="en-US" sz="3200" b="1" dirty="0">
                <a:solidFill>
                  <a:schemeClr val="bg1"/>
                </a:solidFill>
                <a:effectLst>
                  <a:glow rad="25400">
                    <a:schemeClr val="tx1">
                      <a:alpha val="78000"/>
                    </a:schemeClr>
                  </a:glow>
                </a:effectLst>
              </a:rPr>
              <a:t>未来を担う子供たちが</a:t>
            </a:r>
            <a:endParaRPr lang="en-US" altLang="ja-JP" sz="3200" b="1" dirty="0">
              <a:solidFill>
                <a:schemeClr val="bg1"/>
              </a:solidFill>
              <a:effectLst>
                <a:glow rad="25400">
                  <a:schemeClr val="tx1">
                    <a:alpha val="78000"/>
                  </a:schemeClr>
                </a:glow>
              </a:effectLst>
            </a:endParaRPr>
          </a:p>
          <a:p>
            <a:pPr algn="ctr">
              <a:lnSpc>
                <a:spcPct val="150000"/>
              </a:lnSpc>
              <a:spcAft>
                <a:spcPts val="600"/>
              </a:spcAft>
            </a:pPr>
            <a:r>
              <a:rPr lang="ja-JP" altLang="en-US" sz="3200" b="1" dirty="0">
                <a:solidFill>
                  <a:schemeClr val="bg1"/>
                </a:solidFill>
                <a:effectLst>
                  <a:glow rad="25400">
                    <a:schemeClr val="tx1">
                      <a:alpha val="78000"/>
                    </a:schemeClr>
                  </a:glow>
                </a:effectLst>
              </a:rPr>
              <a:t>健やかな人生を送れるよう</a:t>
            </a:r>
            <a:endParaRPr lang="en-US" altLang="ja-JP" sz="3200" b="1" dirty="0">
              <a:solidFill>
                <a:schemeClr val="bg1"/>
              </a:solidFill>
              <a:effectLst>
                <a:glow rad="25400">
                  <a:schemeClr val="tx1">
                    <a:alpha val="78000"/>
                  </a:schemeClr>
                </a:glow>
              </a:effectLst>
            </a:endParaRPr>
          </a:p>
          <a:p>
            <a:pPr algn="ctr">
              <a:lnSpc>
                <a:spcPct val="150000"/>
              </a:lnSpc>
            </a:pPr>
            <a:r>
              <a:rPr lang="ja-JP" altLang="en-US" sz="3600" b="1" dirty="0">
                <a:solidFill>
                  <a:schemeClr val="bg1"/>
                </a:solidFill>
              </a:rPr>
              <a:t>３歳児健診に</a:t>
            </a:r>
            <a:endParaRPr lang="en-US" altLang="ja-JP" sz="3600" b="1" dirty="0">
              <a:solidFill>
                <a:schemeClr val="bg1"/>
              </a:solidFill>
            </a:endParaRPr>
          </a:p>
          <a:p>
            <a:pPr algn="ctr">
              <a:lnSpc>
                <a:spcPct val="150000"/>
              </a:lnSpc>
            </a:pPr>
            <a:r>
              <a:rPr lang="ja-JP" altLang="en-US" sz="3600" b="1" dirty="0">
                <a:solidFill>
                  <a:srgbClr val="FFFF00"/>
                </a:solidFill>
              </a:rPr>
              <a:t>屈折検査</a:t>
            </a:r>
            <a:r>
              <a:rPr lang="ja-JP" altLang="en-US" sz="3600" b="1" dirty="0">
                <a:solidFill>
                  <a:schemeClr val="bg1"/>
                </a:solidFill>
              </a:rPr>
              <a:t>を導入し</a:t>
            </a:r>
            <a:endParaRPr lang="en-US" altLang="ja-JP" sz="3600" b="1" dirty="0">
              <a:solidFill>
                <a:schemeClr val="bg1"/>
              </a:solidFill>
            </a:endParaRPr>
          </a:p>
          <a:p>
            <a:pPr algn="ctr">
              <a:lnSpc>
                <a:spcPct val="150000"/>
              </a:lnSpc>
            </a:pPr>
            <a:r>
              <a:rPr lang="ja-JP" altLang="en-US" sz="3600" b="1" dirty="0">
                <a:solidFill>
                  <a:schemeClr val="bg1"/>
                </a:solidFill>
              </a:rPr>
              <a:t>関係機関が協働して</a:t>
            </a:r>
            <a:endParaRPr lang="en-US" altLang="ja-JP" sz="3600" b="1" dirty="0">
              <a:solidFill>
                <a:schemeClr val="bg1"/>
              </a:solidFill>
            </a:endParaRPr>
          </a:p>
          <a:p>
            <a:pPr algn="ctr">
              <a:lnSpc>
                <a:spcPct val="150000"/>
              </a:lnSpc>
            </a:pPr>
            <a:r>
              <a:rPr lang="ja-JP" altLang="en-US" sz="3600" b="1" dirty="0">
                <a:solidFill>
                  <a:srgbClr val="FFFF00"/>
                </a:solidFill>
              </a:rPr>
              <a:t>精度管理</a:t>
            </a:r>
            <a:r>
              <a:rPr lang="ja-JP" altLang="en-US" sz="3600" b="1" dirty="0">
                <a:solidFill>
                  <a:schemeClr val="bg1"/>
                </a:solidFill>
              </a:rPr>
              <a:t>を行おう！</a:t>
            </a:r>
            <a:endParaRPr lang="en-US" altLang="ja-JP" sz="3600" b="1" dirty="0">
              <a:solidFill>
                <a:schemeClr val="bg1"/>
              </a:solidFill>
            </a:endParaRPr>
          </a:p>
        </p:txBody>
      </p:sp>
      <p:pic>
        <p:nvPicPr>
          <p:cNvPr id="5" name="図 4" descr="テキスト が含まれている画像&#10;&#10;自動的に生成された説明">
            <a:extLst>
              <a:ext uri="{FF2B5EF4-FFF2-40B4-BE49-F238E27FC236}">
                <a16:creationId xmlns:a16="http://schemas.microsoft.com/office/drawing/2014/main" id="{28640BA3-BFA7-F2ED-7BED-488A2E692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400" y="203120"/>
            <a:ext cx="4506505" cy="64517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7289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1"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2B1DF111-A11A-400A-918E-F874EBE24DCD}"/>
              </a:ext>
            </a:extLst>
          </p:cNvPr>
          <p:cNvSpPr/>
          <p:nvPr/>
        </p:nvSpPr>
        <p:spPr>
          <a:xfrm>
            <a:off x="0" y="0"/>
            <a:ext cx="12192000" cy="6865388"/>
          </a:xfrm>
          <a:prstGeom prst="rect">
            <a:avLst/>
          </a:prstGeom>
          <a:solidFill>
            <a:srgbClr val="FC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5400" b="1" i="0" u="none" strike="noStrike" kern="1200" cap="none" spc="0" normalizeH="0" baseline="0" noProof="0" dirty="0">
              <a:ln w="0"/>
              <a:solidFill>
                <a:srgbClr val="1F497D">
                  <a:lumMod val="75000"/>
                </a:srgbClr>
              </a:solidFill>
              <a:effectLst>
                <a:outerShdw blurRad="38100" dist="25400" dir="5400000" algn="ctr" rotWithShape="0">
                  <a:srgbClr val="6E747A">
                    <a:alpha val="43000"/>
                  </a:srgbClr>
                </a:outerShdw>
              </a:effectLst>
              <a:uLnTx/>
              <a:uFillTx/>
              <a:latin typeface="メイリオ"/>
              <a:ea typeface="メイリオ"/>
              <a:cs typeface="+mn-cs"/>
            </a:endParaRPr>
          </a:p>
        </p:txBody>
      </p:sp>
      <p:pic>
        <p:nvPicPr>
          <p:cNvPr id="3" name="図 2">
            <a:extLst>
              <a:ext uri="{FF2B5EF4-FFF2-40B4-BE49-F238E27FC236}">
                <a16:creationId xmlns:a16="http://schemas.microsoft.com/office/drawing/2014/main" id="{848B227E-6425-4AE5-9657-C5903C067470}"/>
              </a:ext>
            </a:extLst>
          </p:cNvPr>
          <p:cNvPicPr>
            <a:picLocks noChangeAspect="1"/>
          </p:cNvPicPr>
          <p:nvPr/>
        </p:nvPicPr>
        <p:blipFill rotWithShape="1">
          <a:blip r:embed="rId3">
            <a:extLst>
              <a:ext uri="{28A0092B-C50C-407E-A947-70E740481C1C}">
                <a14:useLocalDpi xmlns:a14="http://schemas.microsoft.com/office/drawing/2010/main" val="0"/>
              </a:ext>
            </a:extLst>
          </a:blip>
          <a:srcRect l="7952" t="2774" r="7952" b="9072"/>
          <a:stretch/>
        </p:blipFill>
        <p:spPr>
          <a:xfrm>
            <a:off x="1953198" y="778752"/>
            <a:ext cx="8294313" cy="4884983"/>
          </a:xfrm>
          <a:prstGeom prst="rect">
            <a:avLst/>
          </a:prstGeom>
        </p:spPr>
      </p:pic>
      <p:sp>
        <p:nvSpPr>
          <p:cNvPr id="5" name="テキスト ボックス 4">
            <a:extLst>
              <a:ext uri="{FF2B5EF4-FFF2-40B4-BE49-F238E27FC236}">
                <a16:creationId xmlns:a16="http://schemas.microsoft.com/office/drawing/2014/main" id="{245B9C44-C60D-49FA-88F0-13DB1C47D48A}"/>
              </a:ext>
            </a:extLst>
          </p:cNvPr>
          <p:cNvSpPr txBox="1"/>
          <p:nvPr/>
        </p:nvSpPr>
        <p:spPr>
          <a:xfrm>
            <a:off x="2971131" y="5743704"/>
            <a:ext cx="625844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5400" b="1" i="0" u="none" strike="noStrike" kern="1200" cap="none" spc="0" normalizeH="0" baseline="0" noProof="0" dirty="0">
                <a:ln w="0"/>
                <a:solidFill>
                  <a:srgbClr val="1F497D">
                    <a:lumMod val="75000"/>
                  </a:srgbClr>
                </a:solidFill>
                <a:effectLst>
                  <a:outerShdw blurRad="38100" dist="25400" dir="5400000" algn="ctr" rotWithShape="0">
                    <a:srgbClr val="6E747A">
                      <a:alpha val="43000"/>
                    </a:srgbClr>
                  </a:outerShdw>
                </a:effectLst>
                <a:uLnTx/>
                <a:uFillTx/>
                <a:latin typeface="メイリオ" panose="020B0604030504040204" pitchFamily="50" charset="-128"/>
                <a:ea typeface="メイリオ" panose="020B0604030504040204" pitchFamily="50" charset="-128"/>
                <a:cs typeface="+mn-cs"/>
              </a:rPr>
              <a:t>STOP</a:t>
            </a:r>
            <a:r>
              <a:rPr kumimoji="1" lang="ja-JP" altLang="en-US" sz="5400" b="1" i="0" u="none" strike="noStrike" kern="1200" cap="none" spc="0" normalizeH="0" baseline="0" noProof="0" dirty="0">
                <a:ln w="0"/>
                <a:solidFill>
                  <a:srgbClr val="1F497D">
                    <a:lumMod val="75000"/>
                  </a:srgbClr>
                </a:solidFill>
                <a:effectLst>
                  <a:outerShdw blurRad="38100" dist="25400" dir="5400000" algn="ctr" rotWithShape="0">
                    <a:srgbClr val="6E747A">
                      <a:alpha val="43000"/>
                    </a:srgbClr>
                  </a:outerShdw>
                </a:effectLst>
                <a:uLnTx/>
                <a:uFillTx/>
                <a:latin typeface="メイリオ" panose="020B0604030504040204" pitchFamily="50" charset="-128"/>
                <a:ea typeface="メイリオ" panose="020B0604030504040204" pitchFamily="50" charset="-128"/>
                <a:cs typeface="+mn-cs"/>
              </a:rPr>
              <a:t>！弱視見逃し</a:t>
            </a:r>
          </a:p>
        </p:txBody>
      </p:sp>
      <p:sp>
        <p:nvSpPr>
          <p:cNvPr id="7" name="テキスト ボックス 6">
            <a:extLst>
              <a:ext uri="{FF2B5EF4-FFF2-40B4-BE49-F238E27FC236}">
                <a16:creationId xmlns:a16="http://schemas.microsoft.com/office/drawing/2014/main" id="{4F35A6B7-52DE-44C0-ADD0-3745EC6FF9DD}"/>
              </a:ext>
            </a:extLst>
          </p:cNvPr>
          <p:cNvSpPr txBox="1"/>
          <p:nvPr/>
        </p:nvSpPr>
        <p:spPr>
          <a:xfrm flipH="1">
            <a:off x="1515288" y="354129"/>
            <a:ext cx="915271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0"/>
                <a:solidFill>
                  <a:srgbClr val="1F497D">
                    <a:lumMod val="75000"/>
                  </a:srgbClr>
                </a:solidFill>
                <a:effectLst>
                  <a:outerShdw blurRad="38100" dist="25400" dir="5400000" algn="ctr" rotWithShape="0">
                    <a:srgbClr val="6E747A">
                      <a:alpha val="43000"/>
                    </a:srgbClr>
                  </a:outerShdw>
                </a:effectLst>
                <a:uLnTx/>
                <a:uFillTx/>
                <a:latin typeface="メイリオ"/>
                <a:ea typeface="メイリオ"/>
                <a:cs typeface="+mn-cs"/>
              </a:rPr>
              <a:t>すべての子供に視覚障害克服のチャンスを</a:t>
            </a:r>
          </a:p>
        </p:txBody>
      </p:sp>
      <p:sp>
        <p:nvSpPr>
          <p:cNvPr id="6" name="テキスト ボックス 5">
            <a:extLst>
              <a:ext uri="{FF2B5EF4-FFF2-40B4-BE49-F238E27FC236}">
                <a16:creationId xmlns:a16="http://schemas.microsoft.com/office/drawing/2014/main" id="{600FEFC5-388A-7F5C-E5ED-296642D6EF4A}"/>
              </a:ext>
            </a:extLst>
          </p:cNvPr>
          <p:cNvSpPr txBox="1"/>
          <p:nvPr/>
        </p:nvSpPr>
        <p:spPr>
          <a:xfrm>
            <a:off x="9048328" y="5488276"/>
            <a:ext cx="115212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メイリオ"/>
                <a:ea typeface="メイリオ"/>
                <a:cs typeface="+mn-cs"/>
              </a:rPr>
              <a:t>©</a:t>
            </a: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mn-cs"/>
              </a:rPr>
              <a:t>慈恵医大</a:t>
            </a:r>
            <a:r>
              <a:rPr kumimoji="1" lang="en-US" altLang="ja-JP" sz="800" b="0" i="0" u="none" strike="noStrike" kern="1200" cap="none" spc="0" normalizeH="0" baseline="0" noProof="0" dirty="0">
                <a:ln>
                  <a:noFill/>
                </a:ln>
                <a:solidFill>
                  <a:prstClr val="black"/>
                </a:solidFill>
                <a:effectLst/>
                <a:uLnTx/>
                <a:uFillTx/>
                <a:latin typeface="メイリオ"/>
                <a:ea typeface="メイリオ"/>
                <a:cs typeface="+mn-cs"/>
              </a:rPr>
              <a:t>/</a:t>
            </a:r>
            <a:r>
              <a:rPr kumimoji="1" lang="en-US" altLang="ja-JP" sz="800" b="0" i="0" u="none" strike="noStrike" kern="1200" cap="none" spc="0" normalizeH="0" baseline="0" noProof="0" dirty="0" err="1">
                <a:ln>
                  <a:noFill/>
                </a:ln>
                <a:solidFill>
                  <a:prstClr val="black"/>
                </a:solidFill>
                <a:effectLst/>
                <a:uLnTx/>
                <a:uFillTx/>
                <a:latin typeface="メイリオ"/>
                <a:ea typeface="メイリオ"/>
                <a:cs typeface="+mn-cs"/>
              </a:rPr>
              <a:t>Crevo</a:t>
            </a:r>
            <a:endParaRPr kumimoji="1" lang="ja-JP" altLang="en-US" sz="800" b="0" i="0" u="none" strike="noStrike" kern="1200" cap="none" spc="0" normalizeH="0" baseline="0" noProof="0" dirty="0">
              <a:ln>
                <a:noFill/>
              </a:ln>
              <a:solidFill>
                <a:prstClr val="black"/>
              </a:solidFill>
              <a:effectLst/>
              <a:uLnTx/>
              <a:uFillTx/>
              <a:latin typeface="メイリオ"/>
              <a:ea typeface="メイリオ"/>
              <a:cs typeface="+mn-cs"/>
            </a:endParaRPr>
          </a:p>
        </p:txBody>
      </p:sp>
    </p:spTree>
    <p:extLst>
      <p:ext uri="{BB962C8B-B14F-4D97-AF65-F5344CB8AC3E}">
        <p14:creationId xmlns:p14="http://schemas.microsoft.com/office/powerpoint/2010/main" val="122149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4A8C73E-230B-4CE9-BFF8-6007B9D65503}"/>
              </a:ext>
            </a:extLst>
          </p:cNvPr>
          <p:cNvSpPr txBox="1"/>
          <p:nvPr/>
        </p:nvSpPr>
        <p:spPr>
          <a:xfrm>
            <a:off x="2561409" y="260648"/>
            <a:ext cx="6853158" cy="707886"/>
          </a:xfrm>
          <a:prstGeom prst="rect">
            <a:avLst/>
          </a:prstGeom>
          <a:noFill/>
        </p:spPr>
        <p:txBody>
          <a:bodyPr wrap="none" rtlCol="0">
            <a:spAutoFit/>
          </a:bodyPr>
          <a:lstStyle/>
          <a:p>
            <a:pPr algn="ctr"/>
            <a:r>
              <a:rPr lang="ja-JP" altLang="en-US" sz="4000" b="1" dirty="0">
                <a:solidFill>
                  <a:schemeClr val="accent1"/>
                </a:solidFill>
              </a:rPr>
              <a:t>パワーポイント使用上の注意</a:t>
            </a:r>
            <a:endParaRPr lang="en-US" altLang="ja-JP" sz="4000" b="1" dirty="0">
              <a:solidFill>
                <a:schemeClr val="accent1"/>
              </a:solidFill>
            </a:endParaRPr>
          </a:p>
        </p:txBody>
      </p:sp>
      <p:sp>
        <p:nvSpPr>
          <p:cNvPr id="4" name="テキスト ボックス 3">
            <a:extLst>
              <a:ext uri="{FF2B5EF4-FFF2-40B4-BE49-F238E27FC236}">
                <a16:creationId xmlns:a16="http://schemas.microsoft.com/office/drawing/2014/main" id="{2EA85063-19FF-4BDC-A405-AC8F3EA8A970}"/>
              </a:ext>
            </a:extLst>
          </p:cNvPr>
          <p:cNvSpPr txBox="1"/>
          <p:nvPr/>
        </p:nvSpPr>
        <p:spPr>
          <a:xfrm>
            <a:off x="1109446" y="1124744"/>
            <a:ext cx="9757084" cy="5059847"/>
          </a:xfrm>
          <a:prstGeom prst="rect">
            <a:avLst/>
          </a:prstGeom>
          <a:noFill/>
        </p:spPr>
        <p:txBody>
          <a:bodyPr wrap="square">
            <a:spAutoFit/>
          </a:bodyPr>
          <a:lstStyle/>
          <a:p>
            <a:pPr algn="just">
              <a:lnSpc>
                <a:spcPct val="120000"/>
              </a:lnSpc>
            </a:pPr>
            <a:r>
              <a:rPr lang="ja-JP" altLang="en-US" sz="2000" dirty="0"/>
              <a:t>　自治体の保健師・看護師への研修会などにご活用ください。</a:t>
            </a:r>
          </a:p>
          <a:p>
            <a:pPr algn="just">
              <a:lnSpc>
                <a:spcPct val="120000"/>
              </a:lnSpc>
            </a:pPr>
            <a:endParaRPr lang="en-US" altLang="ja-JP" sz="2000" dirty="0"/>
          </a:p>
          <a:p>
            <a:pPr algn="just">
              <a:lnSpc>
                <a:spcPct val="120000"/>
              </a:lnSpc>
            </a:pPr>
            <a:r>
              <a:rPr lang="ja-JP" altLang="en-US" sz="2000" dirty="0"/>
              <a:t>　使用方法は原則として会員による乳幼児・学校保健活動を目的とした使用に限りますが、スライドの一部をご自身で作成された教材に組み入れるなど、改変しての使用を認めます。ただし本来の内容を大きく損ねることのないようご配慮ください。また、出典元の記載があるイラスト・画像等については改変せず、出典元を明記のうえご使用ください。</a:t>
            </a:r>
          </a:p>
          <a:p>
            <a:pPr algn="just">
              <a:lnSpc>
                <a:spcPct val="120000"/>
              </a:lnSpc>
            </a:pPr>
            <a:endParaRPr lang="ja-JP" altLang="en-US" sz="2000" dirty="0"/>
          </a:p>
          <a:p>
            <a:pPr algn="just">
              <a:lnSpc>
                <a:spcPct val="120000"/>
              </a:lnSpc>
            </a:pPr>
            <a:r>
              <a:rPr lang="ja-JP" altLang="en-US" sz="2000" dirty="0"/>
              <a:t>  なお、最新の情報を提供するため、教材の内容は適宜改変する予定です。内容についてのご意見などがございましたら事務局までご連絡をお願いします。 </a:t>
            </a:r>
            <a:endParaRPr lang="en-US" altLang="ja-JP" sz="2000" dirty="0"/>
          </a:p>
          <a:p>
            <a:pPr algn="just">
              <a:lnSpc>
                <a:spcPct val="120000"/>
              </a:lnSpc>
            </a:pPr>
            <a:endParaRPr lang="en-US" altLang="ja-JP" dirty="0"/>
          </a:p>
          <a:p>
            <a:pPr algn="r">
              <a:lnSpc>
                <a:spcPct val="120000"/>
              </a:lnSpc>
            </a:pPr>
            <a:r>
              <a:rPr lang="zh-CN" altLang="en-US" dirty="0"/>
              <a:t>日本眼科医会</a:t>
            </a:r>
            <a:endParaRPr lang="en-US" altLang="zh-CN" dirty="0"/>
          </a:p>
          <a:p>
            <a:pPr algn="r">
              <a:lnSpc>
                <a:spcPct val="120000"/>
              </a:lnSpc>
            </a:pPr>
            <a:r>
              <a:rPr lang="en-US" altLang="ja-JP" dirty="0"/>
              <a:t>2023</a:t>
            </a:r>
            <a:r>
              <a:rPr lang="zh-CN" altLang="en-US" dirty="0"/>
              <a:t>年</a:t>
            </a:r>
            <a:r>
              <a:rPr lang="en-US" altLang="ja-JP" dirty="0"/>
              <a:t>8</a:t>
            </a:r>
            <a:r>
              <a:rPr lang="zh-CN" altLang="en-US" dirty="0"/>
              <a:t>月</a:t>
            </a:r>
          </a:p>
          <a:p>
            <a:pPr algn="just"/>
            <a:endParaRPr lang="ja-JP" altLang="en-US" dirty="0"/>
          </a:p>
        </p:txBody>
      </p:sp>
    </p:spTree>
    <p:extLst>
      <p:ext uri="{BB962C8B-B14F-4D97-AF65-F5344CB8AC3E}">
        <p14:creationId xmlns:p14="http://schemas.microsoft.com/office/powerpoint/2010/main" val="72075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図表 4">
            <a:extLst>
              <a:ext uri="{FF2B5EF4-FFF2-40B4-BE49-F238E27FC236}">
                <a16:creationId xmlns:a16="http://schemas.microsoft.com/office/drawing/2014/main" id="{28E63129-72EF-43DF-BDEA-A630D8730543}"/>
              </a:ext>
            </a:extLst>
          </p:cNvPr>
          <p:cNvGraphicFramePr/>
          <p:nvPr>
            <p:extLst>
              <p:ext uri="{D42A27DB-BD31-4B8C-83A1-F6EECF244321}">
                <p14:modId xmlns:p14="http://schemas.microsoft.com/office/powerpoint/2010/main" val="2699840344"/>
              </p:ext>
            </p:extLst>
          </p:nvPr>
        </p:nvGraphicFramePr>
        <p:xfrm>
          <a:off x="119336" y="152868"/>
          <a:ext cx="11233247" cy="6552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吹き出し: 円形 1">
            <a:extLst>
              <a:ext uri="{FF2B5EF4-FFF2-40B4-BE49-F238E27FC236}">
                <a16:creationId xmlns:a16="http://schemas.microsoft.com/office/drawing/2014/main" id="{C2830968-D24F-DDD4-D25A-A214AEA01D6C}"/>
              </a:ext>
            </a:extLst>
          </p:cNvPr>
          <p:cNvSpPr/>
          <p:nvPr/>
        </p:nvSpPr>
        <p:spPr>
          <a:xfrm>
            <a:off x="8868459" y="404664"/>
            <a:ext cx="3168352" cy="1368152"/>
          </a:xfrm>
          <a:prstGeom prst="wedgeEllipseCallout">
            <a:avLst>
              <a:gd name="adj1" fmla="val -49880"/>
              <a:gd name="adj2" fmla="val 56728"/>
            </a:avLst>
          </a:prstGeom>
        </p:spPr>
        <p:style>
          <a:lnRef idx="2">
            <a:schemeClr val="accent2"/>
          </a:lnRef>
          <a:fillRef idx="1">
            <a:schemeClr val="lt1"/>
          </a:fillRef>
          <a:effectRef idx="0">
            <a:schemeClr val="accent2"/>
          </a:effectRef>
          <a:fontRef idx="minor">
            <a:schemeClr val="dk1"/>
          </a:fontRef>
        </p:style>
        <p:txBody>
          <a:bodyPr lIns="0" tIns="108000" rIns="0" bIns="0" rtlCol="0" anchor="ctr"/>
          <a:lstStyle/>
          <a:p>
            <a:pPr algn="ctr"/>
            <a:r>
              <a:rPr kumimoji="1" lang="ja-JP" altLang="en-US" dirty="0"/>
              <a:t>一般的な近視のように裸眼視力が</a:t>
            </a:r>
            <a:r>
              <a:rPr kumimoji="1" lang="en-US" altLang="ja-JP" dirty="0"/>
              <a:t>1.0</a:t>
            </a:r>
            <a:r>
              <a:rPr kumimoji="1" lang="ja-JP" altLang="en-US" dirty="0"/>
              <a:t>未満と勘違いしている人が多い！</a:t>
            </a:r>
          </a:p>
        </p:txBody>
      </p:sp>
    </p:spTree>
    <p:extLst>
      <p:ext uri="{BB962C8B-B14F-4D97-AF65-F5344CB8AC3E}">
        <p14:creationId xmlns:p14="http://schemas.microsoft.com/office/powerpoint/2010/main" val="275869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ローチャート : 代替処理 5"/>
          <p:cNvSpPr/>
          <p:nvPr/>
        </p:nvSpPr>
        <p:spPr>
          <a:xfrm>
            <a:off x="1703513" y="260649"/>
            <a:ext cx="8352928" cy="3712995"/>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rgbClr val="000000"/>
                </a:solidFill>
                <a:latin typeface="メイリオ"/>
                <a:ea typeface="メイリオ"/>
              </a:rPr>
              <a:t>　　</a:t>
            </a:r>
            <a:endParaRPr lang="en-US" altLang="ja-JP" sz="2800" dirty="0">
              <a:solidFill>
                <a:srgbClr val="000000"/>
              </a:solidFill>
              <a:latin typeface="メイリオ"/>
              <a:ea typeface="メイリオ"/>
            </a:endParaRPr>
          </a:p>
        </p:txBody>
      </p:sp>
      <p:sp>
        <p:nvSpPr>
          <p:cNvPr id="5" name="正方形/長方形 4"/>
          <p:cNvSpPr/>
          <p:nvPr/>
        </p:nvSpPr>
        <p:spPr>
          <a:xfrm>
            <a:off x="1847528" y="19158"/>
            <a:ext cx="8136904" cy="8394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000" dirty="0">
              <a:solidFill>
                <a:schemeClr val="tx1"/>
              </a:solidFill>
              <a:latin typeface="メイリオ"/>
              <a:ea typeface="メイリオ"/>
            </a:endParaRPr>
          </a:p>
        </p:txBody>
      </p:sp>
      <p:sp>
        <p:nvSpPr>
          <p:cNvPr id="8" name="角丸四角形 2">
            <a:extLst>
              <a:ext uri="{FF2B5EF4-FFF2-40B4-BE49-F238E27FC236}">
                <a16:creationId xmlns:a16="http://schemas.microsoft.com/office/drawing/2014/main" id="{FA4701FB-0983-4EC1-83A1-831D87AB5751}"/>
              </a:ext>
            </a:extLst>
          </p:cNvPr>
          <p:cNvSpPr/>
          <p:nvPr/>
        </p:nvSpPr>
        <p:spPr>
          <a:xfrm>
            <a:off x="694800" y="180000"/>
            <a:ext cx="10800000" cy="720080"/>
          </a:xfrm>
          <a:prstGeom prst="roundRect">
            <a:avLst>
              <a:gd name="adj" fmla="val 0"/>
            </a:avLst>
          </a:prstGeom>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ja-JP" altLang="en-US" sz="3600" dirty="0">
                <a:solidFill>
                  <a:schemeClr val="bg1"/>
                </a:solidFill>
                <a:latin typeface="メイリオ"/>
                <a:ea typeface="メイリオ"/>
              </a:rPr>
              <a:t>原因①　屈折異常による弱視</a:t>
            </a:r>
          </a:p>
        </p:txBody>
      </p:sp>
      <p:sp>
        <p:nvSpPr>
          <p:cNvPr id="9" name="角丸四角形 1">
            <a:extLst>
              <a:ext uri="{FF2B5EF4-FFF2-40B4-BE49-F238E27FC236}">
                <a16:creationId xmlns:a16="http://schemas.microsoft.com/office/drawing/2014/main" id="{174D164A-4A41-451F-BB47-4C0DC11052CA}"/>
              </a:ext>
            </a:extLst>
          </p:cNvPr>
          <p:cNvSpPr/>
          <p:nvPr/>
        </p:nvSpPr>
        <p:spPr>
          <a:xfrm>
            <a:off x="337218" y="973991"/>
            <a:ext cx="8424936" cy="2946373"/>
          </a:xfrm>
          <a:prstGeom prst="roundRect">
            <a:avLst>
              <a:gd name="adj" fmla="val 3791"/>
            </a:avLst>
          </a:prstGeom>
          <a:ln>
            <a:noFill/>
          </a:ln>
        </p:spPr>
        <p:style>
          <a:lnRef idx="2">
            <a:schemeClr val="dk1"/>
          </a:lnRef>
          <a:fillRef idx="1">
            <a:schemeClr val="lt1"/>
          </a:fillRef>
          <a:effectRef idx="0">
            <a:schemeClr val="dk1"/>
          </a:effectRef>
          <a:fontRef idx="minor">
            <a:schemeClr val="dk1"/>
          </a:fontRef>
        </p:style>
        <p:txBody>
          <a:bodyPr tIns="144000" rtlCol="0" anchor="ctr"/>
          <a:lstStyle/>
          <a:p>
            <a:pPr>
              <a:lnSpc>
                <a:spcPct val="120000"/>
              </a:lnSpc>
            </a:pPr>
            <a:r>
              <a:rPr lang="ja-JP" altLang="en-US" sz="4000" b="1" dirty="0">
                <a:solidFill>
                  <a:schemeClr val="accent2"/>
                </a:solidFill>
                <a:latin typeface="メイリオ"/>
                <a:ea typeface="メイリオ"/>
              </a:rPr>
              <a:t>強い遠視</a:t>
            </a:r>
            <a:r>
              <a:rPr lang="ja-JP" altLang="en-US" sz="3200" dirty="0">
                <a:solidFill>
                  <a:schemeClr val="tx1"/>
                </a:solidFill>
                <a:latin typeface="メイリオ"/>
                <a:ea typeface="メイリオ"/>
              </a:rPr>
              <a:t>・</a:t>
            </a:r>
            <a:r>
              <a:rPr lang="ja-JP" altLang="en-US" sz="4000" b="1" dirty="0">
                <a:solidFill>
                  <a:schemeClr val="accent2"/>
                </a:solidFill>
                <a:latin typeface="メイリオ"/>
                <a:ea typeface="メイリオ"/>
              </a:rPr>
              <a:t>乱視</a:t>
            </a:r>
            <a:endParaRPr lang="en-US" altLang="ja-JP" sz="3200" dirty="0">
              <a:solidFill>
                <a:schemeClr val="tx1"/>
              </a:solidFill>
              <a:latin typeface="メイリオ"/>
              <a:ea typeface="メイリオ"/>
            </a:endParaRPr>
          </a:p>
          <a:p>
            <a:pPr>
              <a:lnSpc>
                <a:spcPct val="120000"/>
              </a:lnSpc>
            </a:pPr>
            <a:r>
              <a:rPr lang="ja-JP" altLang="en-US" sz="3200" dirty="0">
                <a:solidFill>
                  <a:schemeClr val="tx1"/>
                </a:solidFill>
                <a:latin typeface="メイリオ"/>
                <a:ea typeface="メイリオ"/>
              </a:rPr>
              <a:t>くっきり</a:t>
            </a:r>
            <a:endParaRPr lang="en-US" altLang="ja-JP" sz="3200" dirty="0">
              <a:solidFill>
                <a:schemeClr val="tx1"/>
              </a:solidFill>
              <a:latin typeface="メイリオ"/>
              <a:ea typeface="メイリオ"/>
            </a:endParaRPr>
          </a:p>
          <a:p>
            <a:pPr>
              <a:lnSpc>
                <a:spcPct val="120000"/>
              </a:lnSpc>
            </a:pPr>
            <a:r>
              <a:rPr lang="ja-JP" altLang="en-US" sz="3200" dirty="0">
                <a:solidFill>
                  <a:schemeClr val="tx1"/>
                </a:solidFill>
                <a:latin typeface="メイリオ"/>
                <a:ea typeface="メイリオ"/>
              </a:rPr>
              <a:t>見ることができず</a:t>
            </a:r>
            <a:endParaRPr lang="en-US" altLang="ja-JP" sz="3200" dirty="0">
              <a:solidFill>
                <a:schemeClr val="tx1"/>
              </a:solidFill>
              <a:latin typeface="メイリオ"/>
              <a:ea typeface="メイリオ"/>
            </a:endParaRPr>
          </a:p>
          <a:p>
            <a:pPr>
              <a:lnSpc>
                <a:spcPct val="120000"/>
              </a:lnSpc>
              <a:spcAft>
                <a:spcPts val="600"/>
              </a:spcAft>
            </a:pPr>
            <a:r>
              <a:rPr lang="ja-JP" altLang="en-US" sz="3200" dirty="0">
                <a:solidFill>
                  <a:schemeClr val="tx1"/>
                </a:solidFill>
                <a:latin typeface="メイリオ"/>
                <a:ea typeface="メイリオ"/>
              </a:rPr>
              <a:t>視力の発達が停止する</a:t>
            </a:r>
            <a:endParaRPr lang="en-US" altLang="ja-JP" sz="3200" dirty="0">
              <a:solidFill>
                <a:schemeClr val="tx1"/>
              </a:solidFill>
              <a:latin typeface="メイリオ"/>
              <a:ea typeface="メイリオ"/>
            </a:endParaRPr>
          </a:p>
        </p:txBody>
      </p:sp>
      <p:sp>
        <p:nvSpPr>
          <p:cNvPr id="11" name="角丸四角形 1">
            <a:extLst>
              <a:ext uri="{FF2B5EF4-FFF2-40B4-BE49-F238E27FC236}">
                <a16:creationId xmlns:a16="http://schemas.microsoft.com/office/drawing/2014/main" id="{E62C51E9-E3EF-4089-BF6C-22C18FA686ED}"/>
              </a:ext>
            </a:extLst>
          </p:cNvPr>
          <p:cNvSpPr/>
          <p:nvPr/>
        </p:nvSpPr>
        <p:spPr>
          <a:xfrm>
            <a:off x="356034" y="3950588"/>
            <a:ext cx="7613240" cy="2484015"/>
          </a:xfrm>
          <a:prstGeom prst="roundRect">
            <a:avLst>
              <a:gd name="adj" fmla="val 3791"/>
            </a:avLst>
          </a:prstGeom>
          <a:ln>
            <a:noFill/>
          </a:ln>
        </p:spPr>
        <p:style>
          <a:lnRef idx="2">
            <a:schemeClr val="dk1"/>
          </a:lnRef>
          <a:fillRef idx="1">
            <a:schemeClr val="lt1"/>
          </a:fillRef>
          <a:effectRef idx="0">
            <a:schemeClr val="dk1"/>
          </a:effectRef>
          <a:fontRef idx="minor">
            <a:schemeClr val="dk1"/>
          </a:fontRef>
        </p:style>
        <p:txBody>
          <a:bodyPr tIns="144000" rtlCol="0" anchor="ctr"/>
          <a:lstStyle/>
          <a:p>
            <a:pPr>
              <a:lnSpc>
                <a:spcPct val="120000"/>
              </a:lnSpc>
              <a:defRPr/>
            </a:pPr>
            <a:r>
              <a:rPr lang="ja-JP" altLang="en-US" sz="4000" b="1" dirty="0">
                <a:solidFill>
                  <a:srgbClr val="C0504D"/>
                </a:solidFill>
                <a:latin typeface="メイリオ"/>
                <a:ea typeface="メイリオ"/>
              </a:rPr>
              <a:t>不同視弱視</a:t>
            </a:r>
            <a:endParaRPr lang="en-US" altLang="ja-JP" sz="4000" b="1" dirty="0">
              <a:solidFill>
                <a:srgbClr val="C0504D"/>
              </a:solidFill>
              <a:latin typeface="メイリオ"/>
              <a:ea typeface="メイリオ"/>
            </a:endParaRPr>
          </a:p>
          <a:p>
            <a:pPr>
              <a:lnSpc>
                <a:spcPct val="120000"/>
              </a:lnSpc>
              <a:defRPr/>
            </a:pPr>
            <a:r>
              <a:rPr lang="ja-JP" altLang="en-US" sz="2800" dirty="0">
                <a:solidFill>
                  <a:srgbClr val="C0504D"/>
                </a:solidFill>
                <a:latin typeface="メイリオ"/>
                <a:ea typeface="メイリオ"/>
              </a:rPr>
              <a:t>片眼だけ</a:t>
            </a:r>
            <a:r>
              <a:rPr lang="ja-JP" altLang="en-US" sz="2800" dirty="0">
                <a:solidFill>
                  <a:srgbClr val="000000"/>
                </a:solidFill>
                <a:latin typeface="メイリオ"/>
                <a:ea typeface="メイリオ"/>
              </a:rPr>
              <a:t>の強い遠視や乱視による弱視は</a:t>
            </a:r>
            <a:endParaRPr lang="en-US" altLang="ja-JP" sz="2800" dirty="0">
              <a:solidFill>
                <a:srgbClr val="000000"/>
              </a:solidFill>
              <a:latin typeface="メイリオ"/>
              <a:ea typeface="メイリオ"/>
            </a:endParaRPr>
          </a:p>
          <a:p>
            <a:pPr>
              <a:lnSpc>
                <a:spcPct val="120000"/>
              </a:lnSpc>
              <a:defRPr/>
            </a:pPr>
            <a:r>
              <a:rPr lang="ja-JP" altLang="en-US" sz="2800" dirty="0">
                <a:solidFill>
                  <a:srgbClr val="000000"/>
                </a:solidFill>
                <a:latin typeface="メイリオ"/>
                <a:ea typeface="メイリオ"/>
              </a:rPr>
              <a:t>最も気づかれにくいので要注意</a:t>
            </a:r>
          </a:p>
        </p:txBody>
      </p:sp>
      <p:grpSp>
        <p:nvGrpSpPr>
          <p:cNvPr id="12" name="グループ化 11">
            <a:extLst>
              <a:ext uri="{FF2B5EF4-FFF2-40B4-BE49-F238E27FC236}">
                <a16:creationId xmlns:a16="http://schemas.microsoft.com/office/drawing/2014/main" id="{CAC28420-A74D-3BBD-8FD6-69D3307C165C}"/>
              </a:ext>
            </a:extLst>
          </p:cNvPr>
          <p:cNvGrpSpPr/>
          <p:nvPr/>
        </p:nvGrpSpPr>
        <p:grpSpPr>
          <a:xfrm>
            <a:off x="5474032" y="1301872"/>
            <a:ext cx="6048672" cy="3149201"/>
            <a:chOff x="485705" y="391921"/>
            <a:chExt cx="5486847" cy="2826701"/>
          </a:xfrm>
        </p:grpSpPr>
        <p:sp>
          <p:nvSpPr>
            <p:cNvPr id="13" name="テキスト ボックス 12">
              <a:extLst>
                <a:ext uri="{FF2B5EF4-FFF2-40B4-BE49-F238E27FC236}">
                  <a16:creationId xmlns:a16="http://schemas.microsoft.com/office/drawing/2014/main" id="{3F7A57ED-C2C2-0A33-3D14-0C4FC9B81A71}"/>
                </a:ext>
              </a:extLst>
            </p:cNvPr>
            <p:cNvSpPr txBox="1"/>
            <p:nvPr/>
          </p:nvSpPr>
          <p:spPr>
            <a:xfrm>
              <a:off x="3472459" y="2806617"/>
              <a:ext cx="2038892" cy="412005"/>
            </a:xfrm>
            <a:prstGeom prst="rect">
              <a:avLst/>
            </a:prstGeom>
            <a:noFill/>
          </p:spPr>
          <p:txBody>
            <a:bodyPr wrap="none" rtlCol="0">
              <a:spAutoFit/>
            </a:bodyPr>
            <a:lstStyle/>
            <a:p>
              <a:r>
                <a:rPr lang="ja-JP" altLang="en-US" sz="2000" dirty="0"/>
                <a:t>強い遠視・乱視</a:t>
              </a:r>
            </a:p>
          </p:txBody>
        </p:sp>
        <p:pic>
          <p:nvPicPr>
            <p:cNvPr id="15" name="図 14">
              <a:extLst>
                <a:ext uri="{FF2B5EF4-FFF2-40B4-BE49-F238E27FC236}">
                  <a16:creationId xmlns:a16="http://schemas.microsoft.com/office/drawing/2014/main" id="{9A78E0C0-EA07-F959-7825-C2B6C1C7BF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87" t="11151" r="16365" b="3150"/>
            <a:stretch/>
          </p:blipFill>
          <p:spPr>
            <a:xfrm>
              <a:off x="485705" y="395728"/>
              <a:ext cx="2520109" cy="2412000"/>
            </a:xfrm>
            <a:prstGeom prst="rect">
              <a:avLst/>
            </a:prstGeom>
            <a:ln>
              <a:noFill/>
            </a:ln>
          </p:spPr>
        </p:pic>
        <p:pic>
          <p:nvPicPr>
            <p:cNvPr id="16" name="図 15">
              <a:extLst>
                <a:ext uri="{FF2B5EF4-FFF2-40B4-BE49-F238E27FC236}">
                  <a16:creationId xmlns:a16="http://schemas.microsoft.com/office/drawing/2014/main" id="{2E8FBA63-A276-B5F0-DE57-A1EF4CFE2C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87" t="11151" r="16365" b="3150"/>
            <a:stretch/>
          </p:blipFill>
          <p:spPr>
            <a:xfrm>
              <a:off x="3311945" y="391921"/>
              <a:ext cx="2520109" cy="2412000"/>
            </a:xfrm>
            <a:prstGeom prst="rect">
              <a:avLst/>
            </a:prstGeom>
            <a:ln>
              <a:noFill/>
            </a:ln>
          </p:spPr>
        </p:pic>
        <p:sp>
          <p:nvSpPr>
            <p:cNvPr id="18" name="ドーナツ 18">
              <a:extLst>
                <a:ext uri="{FF2B5EF4-FFF2-40B4-BE49-F238E27FC236}">
                  <a16:creationId xmlns:a16="http://schemas.microsoft.com/office/drawing/2014/main" id="{2BC89939-313C-5876-D5AA-EDD909DA5DB5}"/>
                </a:ext>
              </a:extLst>
            </p:cNvPr>
            <p:cNvSpPr/>
            <p:nvPr/>
          </p:nvSpPr>
          <p:spPr>
            <a:xfrm>
              <a:off x="2075344" y="2013391"/>
              <a:ext cx="756000" cy="756000"/>
            </a:xfrm>
            <a:prstGeom prst="donut">
              <a:avLst>
                <a:gd name="adj" fmla="val 16837"/>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schemeClr val="tx1"/>
                </a:solidFill>
              </a:endParaRPr>
            </a:p>
          </p:txBody>
        </p:sp>
        <p:sp>
          <p:nvSpPr>
            <p:cNvPr id="19" name="十字形 18">
              <a:extLst>
                <a:ext uri="{FF2B5EF4-FFF2-40B4-BE49-F238E27FC236}">
                  <a16:creationId xmlns:a16="http://schemas.microsoft.com/office/drawing/2014/main" id="{6BA1409F-196B-C3DE-5436-983CE9E4A085}"/>
                </a:ext>
              </a:extLst>
            </p:cNvPr>
            <p:cNvSpPr/>
            <p:nvPr/>
          </p:nvSpPr>
          <p:spPr>
            <a:xfrm rot="18830488">
              <a:off x="4954440" y="2052937"/>
              <a:ext cx="768386" cy="758517"/>
            </a:xfrm>
            <a:prstGeom prst="plus">
              <a:avLst>
                <a:gd name="adj" fmla="val 41407"/>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1" name="下矢印 21">
              <a:extLst>
                <a:ext uri="{FF2B5EF4-FFF2-40B4-BE49-F238E27FC236}">
                  <a16:creationId xmlns:a16="http://schemas.microsoft.com/office/drawing/2014/main" id="{04AFBCBD-3F14-891A-C029-C4EA7847310E}"/>
                </a:ext>
              </a:extLst>
            </p:cNvPr>
            <p:cNvSpPr/>
            <p:nvPr/>
          </p:nvSpPr>
          <p:spPr>
            <a:xfrm>
              <a:off x="2464816" y="730048"/>
              <a:ext cx="368424" cy="648072"/>
            </a:xfrm>
            <a:prstGeom prst="downArrow">
              <a:avLst>
                <a:gd name="adj1" fmla="val 39513"/>
                <a:gd name="adj2" fmla="val 50000"/>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nvGrpSpPr>
            <p:cNvPr id="22" name="Group 4">
              <a:extLst>
                <a:ext uri="{FF2B5EF4-FFF2-40B4-BE49-F238E27FC236}">
                  <a16:creationId xmlns:a16="http://schemas.microsoft.com/office/drawing/2014/main" id="{739F664B-35A8-1BBB-7629-E6D861CB4776}"/>
                </a:ext>
              </a:extLst>
            </p:cNvPr>
            <p:cNvGrpSpPr>
              <a:grpSpLocks/>
            </p:cNvGrpSpPr>
            <p:nvPr/>
          </p:nvGrpSpPr>
          <p:grpSpPr bwMode="auto">
            <a:xfrm>
              <a:off x="542368" y="1356247"/>
              <a:ext cx="2118299" cy="268317"/>
              <a:chOff x="476" y="2176"/>
              <a:chExt cx="3402" cy="334"/>
            </a:xfrm>
          </p:grpSpPr>
          <p:sp>
            <p:nvSpPr>
              <p:cNvPr id="36" name="Line 5">
                <a:extLst>
                  <a:ext uri="{FF2B5EF4-FFF2-40B4-BE49-F238E27FC236}">
                    <a16:creationId xmlns:a16="http://schemas.microsoft.com/office/drawing/2014/main" id="{CF7AECF1-6F94-6B49-2F8B-863D6FF4422F}"/>
                  </a:ext>
                </a:extLst>
              </p:cNvPr>
              <p:cNvSpPr>
                <a:spLocks noChangeShapeType="1"/>
              </p:cNvSpPr>
              <p:nvPr/>
            </p:nvSpPr>
            <p:spPr bwMode="auto">
              <a:xfrm>
                <a:off x="1291" y="2176"/>
                <a:ext cx="2587" cy="142"/>
              </a:xfrm>
              <a:prstGeom prst="line">
                <a:avLst/>
              </a:prstGeom>
              <a:noFill/>
              <a:ln w="38100">
                <a:solidFill>
                  <a:schemeClr val="tx2"/>
                </a:solidFill>
                <a:round/>
                <a:headEn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メイリオ"/>
                </a:endParaRPr>
              </a:p>
            </p:txBody>
          </p:sp>
          <p:sp>
            <p:nvSpPr>
              <p:cNvPr id="37" name="Line 6">
                <a:extLst>
                  <a:ext uri="{FF2B5EF4-FFF2-40B4-BE49-F238E27FC236}">
                    <a16:creationId xmlns:a16="http://schemas.microsoft.com/office/drawing/2014/main" id="{3390B384-7EA3-79AA-6129-6FB2ADA4849A}"/>
                  </a:ext>
                </a:extLst>
              </p:cNvPr>
              <p:cNvSpPr>
                <a:spLocks noChangeShapeType="1"/>
              </p:cNvSpPr>
              <p:nvPr/>
            </p:nvSpPr>
            <p:spPr bwMode="auto">
              <a:xfrm flipV="1">
                <a:off x="1290" y="2318"/>
                <a:ext cx="2588" cy="183"/>
              </a:xfrm>
              <a:prstGeom prst="line">
                <a:avLst/>
              </a:prstGeom>
              <a:noFill/>
              <a:ln w="38100">
                <a:solidFill>
                  <a:schemeClr val="tx2"/>
                </a:solidFill>
                <a:round/>
                <a:headEn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メイリオ"/>
                </a:endParaRPr>
              </a:p>
            </p:txBody>
          </p:sp>
          <p:sp>
            <p:nvSpPr>
              <p:cNvPr id="38" name="Line 7">
                <a:extLst>
                  <a:ext uri="{FF2B5EF4-FFF2-40B4-BE49-F238E27FC236}">
                    <a16:creationId xmlns:a16="http://schemas.microsoft.com/office/drawing/2014/main" id="{77681330-FDE7-83E0-F9EF-442B40F6730E}"/>
                  </a:ext>
                </a:extLst>
              </p:cNvPr>
              <p:cNvSpPr>
                <a:spLocks noChangeShapeType="1"/>
              </p:cNvSpPr>
              <p:nvPr/>
            </p:nvSpPr>
            <p:spPr bwMode="auto">
              <a:xfrm flipV="1">
                <a:off x="476" y="2176"/>
                <a:ext cx="814" cy="9"/>
              </a:xfrm>
              <a:prstGeom prst="line">
                <a:avLst/>
              </a:prstGeom>
              <a:noFill/>
              <a:ln w="38100">
                <a:solidFill>
                  <a:schemeClr val="tx2"/>
                </a:solidFill>
                <a:round/>
                <a:headEn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メイリオ"/>
                </a:endParaRPr>
              </a:p>
            </p:txBody>
          </p:sp>
          <p:sp>
            <p:nvSpPr>
              <p:cNvPr id="39" name="Line 8">
                <a:extLst>
                  <a:ext uri="{FF2B5EF4-FFF2-40B4-BE49-F238E27FC236}">
                    <a16:creationId xmlns:a16="http://schemas.microsoft.com/office/drawing/2014/main" id="{61C64387-4D84-B497-3DFA-D7C64F25F473}"/>
                  </a:ext>
                </a:extLst>
              </p:cNvPr>
              <p:cNvSpPr>
                <a:spLocks noChangeShapeType="1"/>
              </p:cNvSpPr>
              <p:nvPr/>
            </p:nvSpPr>
            <p:spPr bwMode="auto">
              <a:xfrm flipV="1">
                <a:off x="477" y="2501"/>
                <a:ext cx="814" cy="9"/>
              </a:xfrm>
              <a:prstGeom prst="line">
                <a:avLst/>
              </a:prstGeom>
              <a:noFill/>
              <a:ln w="38100">
                <a:solidFill>
                  <a:schemeClr val="tx2"/>
                </a:solidFill>
                <a:round/>
                <a:headEn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メイリオ"/>
                </a:endParaRPr>
              </a:p>
            </p:txBody>
          </p:sp>
        </p:grpSp>
        <p:grpSp>
          <p:nvGrpSpPr>
            <p:cNvPr id="23" name="Group 4">
              <a:extLst>
                <a:ext uri="{FF2B5EF4-FFF2-40B4-BE49-F238E27FC236}">
                  <a16:creationId xmlns:a16="http://schemas.microsoft.com/office/drawing/2014/main" id="{2EC31B39-A3D9-4378-94A6-9D49D5C03B80}"/>
                </a:ext>
              </a:extLst>
            </p:cNvPr>
            <p:cNvGrpSpPr>
              <a:grpSpLocks/>
            </p:cNvGrpSpPr>
            <p:nvPr/>
          </p:nvGrpSpPr>
          <p:grpSpPr bwMode="auto">
            <a:xfrm>
              <a:off x="3303696" y="1363658"/>
              <a:ext cx="2484644" cy="248234"/>
              <a:chOff x="380" y="2130"/>
              <a:chExt cx="3498" cy="309"/>
            </a:xfrm>
          </p:grpSpPr>
          <p:sp>
            <p:nvSpPr>
              <p:cNvPr id="32" name="Line 5">
                <a:extLst>
                  <a:ext uri="{FF2B5EF4-FFF2-40B4-BE49-F238E27FC236}">
                    <a16:creationId xmlns:a16="http://schemas.microsoft.com/office/drawing/2014/main" id="{80EEB75D-022D-24AA-34F4-2934E7B9C82D}"/>
                  </a:ext>
                </a:extLst>
              </p:cNvPr>
              <p:cNvSpPr>
                <a:spLocks noChangeShapeType="1"/>
              </p:cNvSpPr>
              <p:nvPr/>
            </p:nvSpPr>
            <p:spPr bwMode="auto">
              <a:xfrm>
                <a:off x="1325" y="2130"/>
                <a:ext cx="2553" cy="188"/>
              </a:xfrm>
              <a:prstGeom prst="line">
                <a:avLst/>
              </a:prstGeom>
              <a:noFill/>
              <a:ln w="38100">
                <a:solidFill>
                  <a:schemeClr val="tx2"/>
                </a:solidFill>
                <a:round/>
                <a:headEn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メイリオ"/>
                </a:endParaRPr>
              </a:p>
            </p:txBody>
          </p:sp>
          <p:sp>
            <p:nvSpPr>
              <p:cNvPr id="33" name="Line 6">
                <a:extLst>
                  <a:ext uri="{FF2B5EF4-FFF2-40B4-BE49-F238E27FC236}">
                    <a16:creationId xmlns:a16="http://schemas.microsoft.com/office/drawing/2014/main" id="{CE9DD1B6-0689-590D-A2DD-566702A85C14}"/>
                  </a:ext>
                </a:extLst>
              </p:cNvPr>
              <p:cNvSpPr>
                <a:spLocks noChangeShapeType="1"/>
              </p:cNvSpPr>
              <p:nvPr/>
            </p:nvSpPr>
            <p:spPr bwMode="auto">
              <a:xfrm flipV="1">
                <a:off x="1256" y="2318"/>
                <a:ext cx="2622" cy="116"/>
              </a:xfrm>
              <a:prstGeom prst="line">
                <a:avLst/>
              </a:prstGeom>
              <a:noFill/>
              <a:ln w="38100">
                <a:solidFill>
                  <a:schemeClr val="tx2"/>
                </a:solidFill>
                <a:round/>
                <a:headEn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メイリオ"/>
                </a:endParaRPr>
              </a:p>
            </p:txBody>
          </p:sp>
          <p:sp>
            <p:nvSpPr>
              <p:cNvPr id="34" name="Line 7">
                <a:extLst>
                  <a:ext uri="{FF2B5EF4-FFF2-40B4-BE49-F238E27FC236}">
                    <a16:creationId xmlns:a16="http://schemas.microsoft.com/office/drawing/2014/main" id="{215BF283-6038-EB08-F09E-4CD8D3DE3B2D}"/>
                  </a:ext>
                </a:extLst>
              </p:cNvPr>
              <p:cNvSpPr>
                <a:spLocks noChangeShapeType="1"/>
              </p:cNvSpPr>
              <p:nvPr/>
            </p:nvSpPr>
            <p:spPr bwMode="auto">
              <a:xfrm flipV="1">
                <a:off x="381" y="2130"/>
                <a:ext cx="933" cy="2"/>
              </a:xfrm>
              <a:prstGeom prst="line">
                <a:avLst/>
              </a:prstGeom>
              <a:noFill/>
              <a:ln w="38100">
                <a:solidFill>
                  <a:schemeClr val="tx2"/>
                </a:solidFill>
                <a:round/>
                <a:headEn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メイリオ"/>
                </a:endParaRPr>
              </a:p>
            </p:txBody>
          </p:sp>
          <p:sp>
            <p:nvSpPr>
              <p:cNvPr id="35" name="Line 8">
                <a:extLst>
                  <a:ext uri="{FF2B5EF4-FFF2-40B4-BE49-F238E27FC236}">
                    <a16:creationId xmlns:a16="http://schemas.microsoft.com/office/drawing/2014/main" id="{C821BCAA-D790-9A4F-EB1B-F35C1876906F}"/>
                  </a:ext>
                </a:extLst>
              </p:cNvPr>
              <p:cNvSpPr>
                <a:spLocks noChangeShapeType="1"/>
              </p:cNvSpPr>
              <p:nvPr/>
            </p:nvSpPr>
            <p:spPr bwMode="auto">
              <a:xfrm flipV="1">
                <a:off x="380" y="2434"/>
                <a:ext cx="933" cy="5"/>
              </a:xfrm>
              <a:prstGeom prst="line">
                <a:avLst/>
              </a:prstGeom>
              <a:noFill/>
              <a:ln w="38100">
                <a:solidFill>
                  <a:schemeClr val="tx2"/>
                </a:solidFill>
                <a:round/>
                <a:headEn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メイリオ"/>
                </a:endParaRPr>
              </a:p>
            </p:txBody>
          </p:sp>
        </p:grpSp>
        <p:sp>
          <p:nvSpPr>
            <p:cNvPr id="25" name="下矢印 21">
              <a:extLst>
                <a:ext uri="{FF2B5EF4-FFF2-40B4-BE49-F238E27FC236}">
                  <a16:creationId xmlns:a16="http://schemas.microsoft.com/office/drawing/2014/main" id="{D08CE143-2032-169A-4B67-F5C6F738CE23}"/>
                </a:ext>
              </a:extLst>
            </p:cNvPr>
            <p:cNvSpPr/>
            <p:nvPr/>
          </p:nvSpPr>
          <p:spPr>
            <a:xfrm>
              <a:off x="5604128" y="722341"/>
              <a:ext cx="368424" cy="648072"/>
            </a:xfrm>
            <a:prstGeom prst="downArrow">
              <a:avLst>
                <a:gd name="adj1" fmla="val 39513"/>
                <a:gd name="adj2" fmla="val 50000"/>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7" name="テキスト ボックス 26">
              <a:extLst>
                <a:ext uri="{FF2B5EF4-FFF2-40B4-BE49-F238E27FC236}">
                  <a16:creationId xmlns:a16="http://schemas.microsoft.com/office/drawing/2014/main" id="{EB1570E1-8A53-C40C-42BD-8DFEC6A46140}"/>
                </a:ext>
              </a:extLst>
            </p:cNvPr>
            <p:cNvSpPr txBox="1"/>
            <p:nvPr/>
          </p:nvSpPr>
          <p:spPr>
            <a:xfrm>
              <a:off x="1423290" y="2778457"/>
              <a:ext cx="718366" cy="412005"/>
            </a:xfrm>
            <a:prstGeom prst="rect">
              <a:avLst/>
            </a:prstGeom>
            <a:noFill/>
          </p:spPr>
          <p:txBody>
            <a:bodyPr wrap="none" rtlCol="0">
              <a:spAutoFit/>
            </a:bodyPr>
            <a:lstStyle/>
            <a:p>
              <a:pPr algn="ctr"/>
              <a:r>
                <a:rPr lang="ja-JP" altLang="en-US" sz="2000" dirty="0"/>
                <a:t>正常</a:t>
              </a:r>
            </a:p>
          </p:txBody>
        </p:sp>
      </p:grpSp>
      <p:sp>
        <p:nvSpPr>
          <p:cNvPr id="3" name="テキスト ボックス 2">
            <a:extLst>
              <a:ext uri="{FF2B5EF4-FFF2-40B4-BE49-F238E27FC236}">
                <a16:creationId xmlns:a16="http://schemas.microsoft.com/office/drawing/2014/main" id="{A29475DD-E77B-F058-E2AA-5C94FBFF7BBB}"/>
              </a:ext>
            </a:extLst>
          </p:cNvPr>
          <p:cNvSpPr txBox="1"/>
          <p:nvPr/>
        </p:nvSpPr>
        <p:spPr>
          <a:xfrm>
            <a:off x="7034051" y="4763682"/>
            <a:ext cx="4856946" cy="1915121"/>
          </a:xfrm>
          <a:prstGeom prst="rect">
            <a:avLst/>
          </a:prstGeom>
        </p:spPr>
        <p:style>
          <a:lnRef idx="2">
            <a:schemeClr val="accent1">
              <a:shade val="50000"/>
            </a:schemeClr>
          </a:lnRef>
          <a:fillRef idx="1001">
            <a:schemeClr val="dk2"/>
          </a:fillRef>
          <a:effectRef idx="0">
            <a:schemeClr val="accent1"/>
          </a:effectRef>
          <a:fontRef idx="minor">
            <a:schemeClr val="lt1"/>
          </a:fontRef>
        </p:style>
        <p:txBody>
          <a:bodyPr wrap="square" tIns="144000">
            <a:spAutoFit/>
          </a:bodyPr>
          <a:lstStyle/>
          <a:p>
            <a:r>
              <a:rPr kumimoji="1" lang="ja-JP" altLang="en-US" sz="2800" dirty="0"/>
              <a:t>片目だけの強い遠視や乱視の場合、もう一方の目はよく見えるため、全く不自由を感じ</a:t>
            </a:r>
            <a:r>
              <a:rPr lang="ja-JP" altLang="en-US" sz="2800" dirty="0"/>
              <a:t>ない</a:t>
            </a:r>
            <a:endParaRPr kumimoji="1" lang="en-US" altLang="ja-JP" sz="2800" dirty="0"/>
          </a:p>
        </p:txBody>
      </p:sp>
    </p:spTree>
    <p:extLst>
      <p:ext uri="{BB962C8B-B14F-4D97-AF65-F5344CB8AC3E}">
        <p14:creationId xmlns:p14="http://schemas.microsoft.com/office/powerpoint/2010/main" val="54965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ダイアグラム&#10;&#10;自動的に生成された説明">
            <a:extLst>
              <a:ext uri="{FF2B5EF4-FFF2-40B4-BE49-F238E27FC236}">
                <a16:creationId xmlns:a16="http://schemas.microsoft.com/office/drawing/2014/main" id="{057C8C26-2189-E037-CF8A-2A83CD8597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099" t="10496" r="21146" b="16540"/>
          <a:stretch/>
        </p:blipFill>
        <p:spPr>
          <a:xfrm>
            <a:off x="7024433" y="1314593"/>
            <a:ext cx="2736304" cy="4148442"/>
          </a:xfrm>
          <a:prstGeom prst="rect">
            <a:avLst/>
          </a:prstGeom>
        </p:spPr>
      </p:pic>
      <p:pic>
        <p:nvPicPr>
          <p:cNvPr id="8" name="図 7" descr="ダイアグラム&#10;&#10;自動的に生成された説明">
            <a:extLst>
              <a:ext uri="{FF2B5EF4-FFF2-40B4-BE49-F238E27FC236}">
                <a16:creationId xmlns:a16="http://schemas.microsoft.com/office/drawing/2014/main" id="{44BBD350-849A-45CA-9C8A-61B8B78ADC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133" t="10496" r="69840" b="16540"/>
          <a:stretch/>
        </p:blipFill>
        <p:spPr>
          <a:xfrm>
            <a:off x="902837" y="1320008"/>
            <a:ext cx="2846797" cy="4066454"/>
          </a:xfrm>
          <a:prstGeom prst="rect">
            <a:avLst/>
          </a:prstGeom>
        </p:spPr>
      </p:pic>
      <p:sp>
        <p:nvSpPr>
          <p:cNvPr id="7" name="テキスト ボックス 6">
            <a:extLst>
              <a:ext uri="{FF2B5EF4-FFF2-40B4-BE49-F238E27FC236}">
                <a16:creationId xmlns:a16="http://schemas.microsoft.com/office/drawing/2014/main" id="{0AE6E8B5-72BF-4404-A58E-C316DD9D51E2}"/>
              </a:ext>
            </a:extLst>
          </p:cNvPr>
          <p:cNvSpPr txBox="1"/>
          <p:nvPr/>
        </p:nvSpPr>
        <p:spPr>
          <a:xfrm>
            <a:off x="1745724" y="360174"/>
            <a:ext cx="8700552" cy="646331"/>
          </a:xfrm>
          <a:prstGeom prst="rect">
            <a:avLst/>
          </a:prstGeom>
          <a:noFill/>
        </p:spPr>
        <p:txBody>
          <a:bodyPr wrap="square" rtlCol="0">
            <a:spAutoFit/>
          </a:bodyPr>
          <a:lstStyle/>
          <a:p>
            <a:pPr algn="ctr"/>
            <a:r>
              <a:rPr lang="ja-JP" altLang="en-US" sz="3600" b="1" dirty="0">
                <a:solidFill>
                  <a:schemeClr val="tx2"/>
                </a:solidFill>
                <a:latin typeface="メイリオ" panose="020B0604030504040204" pitchFamily="50" charset="-128"/>
                <a:ea typeface="メイリオ" panose="020B0604030504040204" pitchFamily="50" charset="-128"/>
              </a:rPr>
              <a:t>屈折異常とは</a:t>
            </a:r>
            <a:endParaRPr lang="en-US" altLang="ja-JP" sz="3600" b="1" dirty="0">
              <a:solidFill>
                <a:schemeClr val="tx2"/>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AEBFB59F-EC13-B577-6B97-7FD3BDC0D9D5}"/>
              </a:ext>
            </a:extLst>
          </p:cNvPr>
          <p:cNvSpPr txBox="1"/>
          <p:nvPr/>
        </p:nvSpPr>
        <p:spPr>
          <a:xfrm>
            <a:off x="9631450" y="1697979"/>
            <a:ext cx="2277163" cy="1075679"/>
          </a:xfrm>
          <a:prstGeom prst="rect">
            <a:avLst/>
          </a:prstGeom>
          <a:noFill/>
        </p:spPr>
        <p:txBody>
          <a:bodyPr wrap="square">
            <a:spAutoFit/>
          </a:bodyPr>
          <a:lstStyle/>
          <a:p>
            <a:pPr algn="just">
              <a:lnSpc>
                <a:spcPct val="120000"/>
              </a:lnSpc>
            </a:pPr>
            <a:r>
              <a:rPr lang="ja-JP" altLang="en-US" sz="1800" dirty="0"/>
              <a:t>目に入った光線の</a:t>
            </a:r>
            <a:endParaRPr lang="en-US" altLang="ja-JP" sz="1800" dirty="0"/>
          </a:p>
          <a:p>
            <a:pPr algn="just">
              <a:lnSpc>
                <a:spcPct val="120000"/>
              </a:lnSpc>
            </a:pPr>
            <a:r>
              <a:rPr lang="ja-JP" altLang="en-US" sz="1800" dirty="0"/>
              <a:t>ピントが合う位置が</a:t>
            </a:r>
            <a:endParaRPr lang="en-US" altLang="ja-JP" sz="1800" dirty="0"/>
          </a:p>
          <a:p>
            <a:pPr algn="just">
              <a:lnSpc>
                <a:spcPct val="120000"/>
              </a:lnSpc>
            </a:pPr>
            <a:r>
              <a:rPr lang="ja-JP" altLang="en-US" sz="1800" dirty="0"/>
              <a:t>網膜より後ろにある</a:t>
            </a:r>
            <a:endParaRPr lang="en-US" altLang="ja-JP" sz="1800" dirty="0"/>
          </a:p>
        </p:txBody>
      </p:sp>
      <p:sp>
        <p:nvSpPr>
          <p:cNvPr id="11" name="テキスト ボックス 10">
            <a:extLst>
              <a:ext uri="{FF2B5EF4-FFF2-40B4-BE49-F238E27FC236}">
                <a16:creationId xmlns:a16="http://schemas.microsoft.com/office/drawing/2014/main" id="{06DCEC21-F2D7-459F-D036-4099311B5DDF}"/>
              </a:ext>
            </a:extLst>
          </p:cNvPr>
          <p:cNvSpPr txBox="1"/>
          <p:nvPr/>
        </p:nvSpPr>
        <p:spPr>
          <a:xfrm>
            <a:off x="6010164" y="1551409"/>
            <a:ext cx="1008112" cy="584775"/>
          </a:xfrm>
          <a:prstGeom prst="rect">
            <a:avLst/>
          </a:prstGeom>
          <a:noFill/>
        </p:spPr>
        <p:txBody>
          <a:bodyPr wrap="square">
            <a:spAutoFit/>
          </a:bodyPr>
          <a:lstStyle/>
          <a:p>
            <a:pPr algn="ctr"/>
            <a:r>
              <a:rPr lang="ja-JP" altLang="en-US" sz="3200" b="1" dirty="0">
                <a:solidFill>
                  <a:schemeClr val="accent2"/>
                </a:solidFill>
              </a:rPr>
              <a:t>遠視</a:t>
            </a:r>
            <a:endParaRPr lang="ja-JP" altLang="en-US" sz="3200" dirty="0">
              <a:solidFill>
                <a:schemeClr val="accent2"/>
              </a:solidFill>
            </a:endParaRPr>
          </a:p>
        </p:txBody>
      </p:sp>
      <p:sp>
        <p:nvSpPr>
          <p:cNvPr id="12" name="テキスト ボックス 11">
            <a:extLst>
              <a:ext uri="{FF2B5EF4-FFF2-40B4-BE49-F238E27FC236}">
                <a16:creationId xmlns:a16="http://schemas.microsoft.com/office/drawing/2014/main" id="{5994C6EA-C984-E0F1-F780-1AD6EE629BDB}"/>
              </a:ext>
            </a:extLst>
          </p:cNvPr>
          <p:cNvSpPr txBox="1"/>
          <p:nvPr/>
        </p:nvSpPr>
        <p:spPr>
          <a:xfrm>
            <a:off x="67649" y="1551408"/>
            <a:ext cx="1008112" cy="584775"/>
          </a:xfrm>
          <a:prstGeom prst="rect">
            <a:avLst/>
          </a:prstGeom>
          <a:noFill/>
        </p:spPr>
        <p:txBody>
          <a:bodyPr wrap="square">
            <a:spAutoFit/>
          </a:bodyPr>
          <a:lstStyle/>
          <a:p>
            <a:pPr algn="ctr"/>
            <a:r>
              <a:rPr lang="ja-JP" altLang="en-US" sz="3200" b="1" dirty="0">
                <a:solidFill>
                  <a:schemeClr val="accent2"/>
                </a:solidFill>
              </a:rPr>
              <a:t>正視</a:t>
            </a:r>
            <a:endParaRPr lang="ja-JP" altLang="en-US" sz="3200" dirty="0">
              <a:solidFill>
                <a:schemeClr val="accent2"/>
              </a:solidFill>
            </a:endParaRPr>
          </a:p>
        </p:txBody>
      </p:sp>
      <p:sp>
        <p:nvSpPr>
          <p:cNvPr id="13" name="テキスト ボックス 12">
            <a:extLst>
              <a:ext uri="{FF2B5EF4-FFF2-40B4-BE49-F238E27FC236}">
                <a16:creationId xmlns:a16="http://schemas.microsoft.com/office/drawing/2014/main" id="{4D1E2892-0290-4D6C-C827-0D02464D091B}"/>
              </a:ext>
            </a:extLst>
          </p:cNvPr>
          <p:cNvSpPr txBox="1"/>
          <p:nvPr/>
        </p:nvSpPr>
        <p:spPr>
          <a:xfrm>
            <a:off x="67649" y="3812999"/>
            <a:ext cx="1008112" cy="584775"/>
          </a:xfrm>
          <a:prstGeom prst="rect">
            <a:avLst/>
          </a:prstGeom>
          <a:noFill/>
        </p:spPr>
        <p:txBody>
          <a:bodyPr wrap="square">
            <a:spAutoFit/>
          </a:bodyPr>
          <a:lstStyle/>
          <a:p>
            <a:pPr algn="ctr"/>
            <a:r>
              <a:rPr lang="ja-JP" altLang="en-US" sz="3200" b="1" dirty="0">
                <a:solidFill>
                  <a:schemeClr val="accent2"/>
                </a:solidFill>
              </a:rPr>
              <a:t>近視</a:t>
            </a:r>
            <a:endParaRPr lang="ja-JP" altLang="en-US" sz="3200" dirty="0">
              <a:solidFill>
                <a:schemeClr val="accent2"/>
              </a:solidFill>
            </a:endParaRPr>
          </a:p>
        </p:txBody>
      </p:sp>
      <p:sp>
        <p:nvSpPr>
          <p:cNvPr id="14" name="テキスト ボックス 13">
            <a:extLst>
              <a:ext uri="{FF2B5EF4-FFF2-40B4-BE49-F238E27FC236}">
                <a16:creationId xmlns:a16="http://schemas.microsoft.com/office/drawing/2014/main" id="{A3E09936-3354-E78B-AD4B-E1DED63B9478}"/>
              </a:ext>
            </a:extLst>
          </p:cNvPr>
          <p:cNvSpPr txBox="1"/>
          <p:nvPr/>
        </p:nvSpPr>
        <p:spPr>
          <a:xfrm>
            <a:off x="6015245" y="3813001"/>
            <a:ext cx="1008112" cy="584775"/>
          </a:xfrm>
          <a:prstGeom prst="rect">
            <a:avLst/>
          </a:prstGeom>
          <a:noFill/>
        </p:spPr>
        <p:txBody>
          <a:bodyPr wrap="square">
            <a:spAutoFit/>
          </a:bodyPr>
          <a:lstStyle/>
          <a:p>
            <a:pPr algn="ctr"/>
            <a:r>
              <a:rPr lang="ja-JP" altLang="en-US" sz="3200" b="1" dirty="0">
                <a:solidFill>
                  <a:schemeClr val="accent2"/>
                </a:solidFill>
              </a:rPr>
              <a:t>乱視</a:t>
            </a:r>
            <a:endParaRPr lang="ja-JP" altLang="en-US" sz="3200" dirty="0">
              <a:solidFill>
                <a:schemeClr val="accent2"/>
              </a:solidFill>
            </a:endParaRPr>
          </a:p>
        </p:txBody>
      </p:sp>
      <p:sp>
        <p:nvSpPr>
          <p:cNvPr id="17" name="テキスト ボックス 16">
            <a:extLst>
              <a:ext uri="{FF2B5EF4-FFF2-40B4-BE49-F238E27FC236}">
                <a16:creationId xmlns:a16="http://schemas.microsoft.com/office/drawing/2014/main" id="{8A4A6895-FACD-A851-CE9E-B240C87396EE}"/>
              </a:ext>
            </a:extLst>
          </p:cNvPr>
          <p:cNvSpPr txBox="1"/>
          <p:nvPr/>
        </p:nvSpPr>
        <p:spPr>
          <a:xfrm>
            <a:off x="3537981" y="3859935"/>
            <a:ext cx="2277163" cy="1075679"/>
          </a:xfrm>
          <a:prstGeom prst="rect">
            <a:avLst/>
          </a:prstGeom>
          <a:noFill/>
        </p:spPr>
        <p:txBody>
          <a:bodyPr wrap="square">
            <a:spAutoFit/>
          </a:bodyPr>
          <a:lstStyle/>
          <a:p>
            <a:pPr algn="just">
              <a:lnSpc>
                <a:spcPct val="120000"/>
              </a:lnSpc>
            </a:pPr>
            <a:r>
              <a:rPr lang="ja-JP" altLang="en-US" sz="1800" dirty="0"/>
              <a:t>目に入った光線の</a:t>
            </a:r>
            <a:endParaRPr lang="en-US" altLang="ja-JP" sz="1800" dirty="0"/>
          </a:p>
          <a:p>
            <a:pPr algn="just">
              <a:lnSpc>
                <a:spcPct val="120000"/>
              </a:lnSpc>
            </a:pPr>
            <a:r>
              <a:rPr lang="ja-JP" altLang="en-US" sz="1800" dirty="0"/>
              <a:t>ピントが合う位置が</a:t>
            </a:r>
            <a:endParaRPr lang="en-US" altLang="ja-JP" sz="1800" dirty="0"/>
          </a:p>
          <a:p>
            <a:pPr algn="just">
              <a:lnSpc>
                <a:spcPct val="120000"/>
              </a:lnSpc>
            </a:pPr>
            <a:r>
              <a:rPr lang="ja-JP" altLang="en-US" sz="1800" dirty="0"/>
              <a:t>網膜より</a:t>
            </a:r>
            <a:r>
              <a:rPr lang="ja-JP" altLang="en-US" dirty="0"/>
              <a:t>前</a:t>
            </a:r>
            <a:r>
              <a:rPr lang="ja-JP" altLang="en-US" sz="1800" dirty="0"/>
              <a:t>にある</a:t>
            </a:r>
            <a:endParaRPr lang="en-US" altLang="ja-JP" sz="1800" dirty="0"/>
          </a:p>
        </p:txBody>
      </p:sp>
      <p:sp>
        <p:nvSpPr>
          <p:cNvPr id="18" name="テキスト ボックス 17">
            <a:extLst>
              <a:ext uri="{FF2B5EF4-FFF2-40B4-BE49-F238E27FC236}">
                <a16:creationId xmlns:a16="http://schemas.microsoft.com/office/drawing/2014/main" id="{FC1C9BE4-A3DF-5C0D-9973-411C0148316C}"/>
              </a:ext>
            </a:extLst>
          </p:cNvPr>
          <p:cNvSpPr txBox="1"/>
          <p:nvPr/>
        </p:nvSpPr>
        <p:spPr>
          <a:xfrm>
            <a:off x="9631450" y="4156605"/>
            <a:ext cx="2471243" cy="646331"/>
          </a:xfrm>
          <a:prstGeom prst="rect">
            <a:avLst/>
          </a:prstGeom>
          <a:noFill/>
        </p:spPr>
        <p:txBody>
          <a:bodyPr wrap="square">
            <a:spAutoFit/>
          </a:bodyPr>
          <a:lstStyle/>
          <a:p>
            <a:r>
              <a:rPr lang="ja-JP" altLang="en-US" sz="1800" dirty="0">
                <a:solidFill>
                  <a:prstClr val="black"/>
                </a:solidFill>
                <a:latin typeface="メイリオ"/>
                <a:ea typeface="メイリオ"/>
              </a:rPr>
              <a:t>目に入った光線が</a:t>
            </a:r>
            <a:r>
              <a:rPr lang="ja-JP" altLang="en-US" sz="1800" dirty="0"/>
              <a:t>１点に結像しない</a:t>
            </a:r>
            <a:endParaRPr lang="ja-JP" altLang="en-US" dirty="0"/>
          </a:p>
        </p:txBody>
      </p:sp>
      <p:sp>
        <p:nvSpPr>
          <p:cNvPr id="19" name="テキスト ボックス 18">
            <a:extLst>
              <a:ext uri="{FF2B5EF4-FFF2-40B4-BE49-F238E27FC236}">
                <a16:creationId xmlns:a16="http://schemas.microsoft.com/office/drawing/2014/main" id="{3320D393-D924-EC59-99B9-707BF54D1719}"/>
              </a:ext>
            </a:extLst>
          </p:cNvPr>
          <p:cNvSpPr txBox="1"/>
          <p:nvPr/>
        </p:nvSpPr>
        <p:spPr>
          <a:xfrm>
            <a:off x="3537981" y="1697979"/>
            <a:ext cx="2277163" cy="1075679"/>
          </a:xfrm>
          <a:prstGeom prst="rect">
            <a:avLst/>
          </a:prstGeom>
          <a:noFill/>
        </p:spPr>
        <p:txBody>
          <a:bodyPr wrap="square">
            <a:spAutoFit/>
          </a:bodyPr>
          <a:lstStyle/>
          <a:p>
            <a:pPr algn="just">
              <a:lnSpc>
                <a:spcPct val="120000"/>
              </a:lnSpc>
            </a:pPr>
            <a:r>
              <a:rPr lang="ja-JP" altLang="en-US" sz="1800" dirty="0"/>
              <a:t>目に入った光線の</a:t>
            </a:r>
            <a:endParaRPr lang="en-US" altLang="ja-JP" sz="1800" dirty="0"/>
          </a:p>
          <a:p>
            <a:pPr algn="just">
              <a:lnSpc>
                <a:spcPct val="120000"/>
              </a:lnSpc>
            </a:pPr>
            <a:r>
              <a:rPr lang="ja-JP" altLang="en-US" sz="1800" dirty="0"/>
              <a:t>ピントが合う位置が</a:t>
            </a:r>
            <a:endParaRPr lang="en-US" altLang="ja-JP" sz="1800" dirty="0"/>
          </a:p>
          <a:p>
            <a:pPr algn="just">
              <a:lnSpc>
                <a:spcPct val="120000"/>
              </a:lnSpc>
            </a:pPr>
            <a:r>
              <a:rPr lang="ja-JP" altLang="en-US" sz="1800" dirty="0"/>
              <a:t>網膜上にある</a:t>
            </a:r>
            <a:endParaRPr lang="en-US" altLang="ja-JP" sz="1800" dirty="0"/>
          </a:p>
        </p:txBody>
      </p:sp>
      <p:sp>
        <p:nvSpPr>
          <p:cNvPr id="3" name="テキスト ボックス 2">
            <a:extLst>
              <a:ext uri="{FF2B5EF4-FFF2-40B4-BE49-F238E27FC236}">
                <a16:creationId xmlns:a16="http://schemas.microsoft.com/office/drawing/2014/main" id="{53AC1FFF-DF18-F99B-9A32-8F2ED114A68A}"/>
              </a:ext>
            </a:extLst>
          </p:cNvPr>
          <p:cNvSpPr txBox="1"/>
          <p:nvPr/>
        </p:nvSpPr>
        <p:spPr>
          <a:xfrm>
            <a:off x="474563" y="5457426"/>
            <a:ext cx="11434049" cy="1263217"/>
          </a:xfrm>
          <a:prstGeom prst="rect">
            <a:avLst/>
          </a:prstGeom>
        </p:spPr>
        <p:style>
          <a:lnRef idx="0">
            <a:scrgbClr r="0" g="0" b="0"/>
          </a:lnRef>
          <a:fillRef idx="1001">
            <a:schemeClr val="dk2"/>
          </a:fillRef>
          <a:effectRef idx="0">
            <a:scrgbClr r="0" g="0" b="0"/>
          </a:effectRef>
          <a:fontRef idx="major"/>
        </p:style>
        <p:txBody>
          <a:bodyPr wrap="square" lIns="144000" tIns="108000">
            <a:spAutoFit/>
          </a:bodyPr>
          <a:lstStyle/>
          <a:p>
            <a:r>
              <a:rPr lang="ja-JP" altLang="en-US" sz="2400" dirty="0">
                <a:solidFill>
                  <a:schemeClr val="bg1"/>
                </a:solidFill>
              </a:rPr>
              <a:t>屈折異常とは、目から入った光線のピントが合う位置が網膜上にないことをいう。</a:t>
            </a:r>
          </a:p>
          <a:p>
            <a:r>
              <a:rPr lang="ja-JP" altLang="en-US" sz="2400" dirty="0">
                <a:solidFill>
                  <a:schemeClr val="bg1"/>
                </a:solidFill>
              </a:rPr>
              <a:t>近視では、ピントの合う位置が網膜より手前、遠視では、網膜より後ろとなる。</a:t>
            </a:r>
            <a:endParaRPr lang="en-US" altLang="ja-JP" sz="2400" dirty="0">
              <a:solidFill>
                <a:schemeClr val="bg1"/>
              </a:solidFill>
            </a:endParaRPr>
          </a:p>
          <a:p>
            <a:r>
              <a:rPr lang="ja-JP" altLang="en-US" sz="2400" dirty="0">
                <a:solidFill>
                  <a:schemeClr val="bg1"/>
                </a:solidFill>
              </a:rPr>
              <a:t>乱視は、光線が</a:t>
            </a:r>
            <a:r>
              <a:rPr lang="en-US" altLang="ja-JP" sz="2400" dirty="0">
                <a:solidFill>
                  <a:schemeClr val="bg1"/>
                </a:solidFill>
              </a:rPr>
              <a:t>1</a:t>
            </a:r>
            <a:r>
              <a:rPr lang="ja-JP" altLang="en-US" sz="2400" dirty="0">
                <a:solidFill>
                  <a:schemeClr val="bg1"/>
                </a:solidFill>
              </a:rPr>
              <a:t>点に結像しない状態である。</a:t>
            </a:r>
          </a:p>
        </p:txBody>
      </p:sp>
    </p:spTree>
    <p:extLst>
      <p:ext uri="{BB962C8B-B14F-4D97-AF65-F5344CB8AC3E}">
        <p14:creationId xmlns:p14="http://schemas.microsoft.com/office/powerpoint/2010/main" val="111297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挿絵 が含まれている画像&#10;&#10;自動的に生成された説明">
            <a:extLst>
              <a:ext uri="{FF2B5EF4-FFF2-40B4-BE49-F238E27FC236}">
                <a16:creationId xmlns:a16="http://schemas.microsoft.com/office/drawing/2014/main" id="{0DB61C55-76D3-471C-A1C1-67985243E243}"/>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155000"/>
                    </a14:imgEffect>
                  </a14:imgLayer>
                </a14:imgProps>
              </a:ext>
              <a:ext uri="{28A0092B-C50C-407E-A947-70E740481C1C}">
                <a14:useLocalDpi xmlns:a14="http://schemas.microsoft.com/office/drawing/2010/main" val="0"/>
              </a:ext>
            </a:extLst>
          </a:blip>
          <a:srcRect l="5904" t="16353" r="9640" b="31723"/>
          <a:stretch/>
        </p:blipFill>
        <p:spPr>
          <a:xfrm>
            <a:off x="1056098" y="976281"/>
            <a:ext cx="10077404" cy="2940298"/>
          </a:xfrm>
          <a:prstGeom prst="rect">
            <a:avLst/>
          </a:prstGeom>
        </p:spPr>
      </p:pic>
      <p:sp>
        <p:nvSpPr>
          <p:cNvPr id="3" name="テキスト ボックス 2"/>
          <p:cNvSpPr txBox="1"/>
          <p:nvPr/>
        </p:nvSpPr>
        <p:spPr>
          <a:xfrm>
            <a:off x="166480" y="4166753"/>
            <a:ext cx="11690160" cy="2656112"/>
          </a:xfrm>
          <a:prstGeom prst="rect">
            <a:avLst/>
          </a:prstGeom>
          <a:noFill/>
          <a:ln>
            <a:noFill/>
          </a:ln>
        </p:spPr>
        <p:txBody>
          <a:bodyPr wrap="square" rtlCol="0">
            <a:spAutoFit/>
          </a:bodyPr>
          <a:lstStyle/>
          <a:p>
            <a:pPr eaLnBrk="1" hangingPunct="1">
              <a:lnSpc>
                <a:spcPct val="120000"/>
              </a:lnSpc>
            </a:pPr>
            <a:r>
              <a:rPr lang="ja-JP" altLang="en-US" sz="2800" dirty="0"/>
              <a:t>斜視では右眼と左眼の視線がずれているので、右眼と左眼から、</a:t>
            </a:r>
            <a:r>
              <a:rPr lang="ja-JP" altLang="en-US" sz="2800" dirty="0">
                <a:solidFill>
                  <a:srgbClr val="C00000"/>
                </a:solidFill>
              </a:rPr>
              <a:t>同時に異なる映像情報</a:t>
            </a:r>
            <a:r>
              <a:rPr lang="ja-JP" altLang="en-US" sz="2800" dirty="0"/>
              <a:t>が</a:t>
            </a:r>
            <a:r>
              <a:rPr lang="ja-JP" altLang="en-US" sz="2800" dirty="0">
                <a:solidFill>
                  <a:srgbClr val="C00000"/>
                </a:solidFill>
              </a:rPr>
              <a:t>脳に</a:t>
            </a:r>
            <a:r>
              <a:rPr lang="ja-JP" altLang="en-US" sz="2800" dirty="0"/>
              <a:t>伝えられる。すると、脳が混乱して、ずれている方の眼の</a:t>
            </a:r>
            <a:r>
              <a:rPr lang="ja-JP" altLang="en-US" sz="2800" dirty="0">
                <a:solidFill>
                  <a:srgbClr val="C00000"/>
                </a:solidFill>
              </a:rPr>
              <a:t>映像を自動でシャットダウン（見えなく）</a:t>
            </a:r>
            <a:r>
              <a:rPr lang="ja-JP" altLang="en-US" sz="2800" dirty="0"/>
              <a:t>する。</a:t>
            </a:r>
            <a:endParaRPr lang="en-US" altLang="ja-JP" sz="2800" dirty="0"/>
          </a:p>
          <a:p>
            <a:pPr eaLnBrk="1" hangingPunct="1">
              <a:lnSpc>
                <a:spcPct val="120000"/>
              </a:lnSpc>
            </a:pPr>
            <a:r>
              <a:rPr lang="ja-JP" altLang="en-US" sz="2800" dirty="0"/>
              <a:t>シャットダウンされた方の眼は、使われていないことと同じになり、</a:t>
            </a:r>
            <a:endParaRPr lang="en-US" altLang="ja-JP" sz="2800" dirty="0"/>
          </a:p>
          <a:p>
            <a:pPr eaLnBrk="1" hangingPunct="1">
              <a:lnSpc>
                <a:spcPct val="120000"/>
              </a:lnSpc>
            </a:pPr>
            <a:r>
              <a:rPr lang="ja-JP" altLang="en-US" sz="2800" dirty="0">
                <a:solidFill>
                  <a:srgbClr val="C00000"/>
                </a:solidFill>
              </a:rPr>
              <a:t>弱視</a:t>
            </a:r>
            <a:r>
              <a:rPr lang="ja-JP" altLang="en-US" sz="2800" dirty="0"/>
              <a:t>になる。</a:t>
            </a:r>
          </a:p>
        </p:txBody>
      </p:sp>
      <p:grpSp>
        <p:nvGrpSpPr>
          <p:cNvPr id="4" name="グループ化 3">
            <a:extLst>
              <a:ext uri="{FF2B5EF4-FFF2-40B4-BE49-F238E27FC236}">
                <a16:creationId xmlns:a16="http://schemas.microsoft.com/office/drawing/2014/main" id="{A5719629-2B4C-6C5D-8342-8DF005DBA166}"/>
              </a:ext>
            </a:extLst>
          </p:cNvPr>
          <p:cNvGrpSpPr/>
          <p:nvPr/>
        </p:nvGrpSpPr>
        <p:grpSpPr>
          <a:xfrm>
            <a:off x="1775520" y="3619944"/>
            <a:ext cx="8836097" cy="372836"/>
            <a:chOff x="2310809" y="3525264"/>
            <a:chExt cx="7381053" cy="372836"/>
          </a:xfrm>
        </p:grpSpPr>
        <p:sp>
          <p:nvSpPr>
            <p:cNvPr id="6" name="テキスト ボックス 5"/>
            <p:cNvSpPr txBox="1"/>
            <p:nvPr/>
          </p:nvSpPr>
          <p:spPr>
            <a:xfrm>
              <a:off x="2310809" y="3528768"/>
              <a:ext cx="877163" cy="369332"/>
            </a:xfrm>
            <a:prstGeom prst="rect">
              <a:avLst/>
            </a:prstGeom>
            <a:noFill/>
          </p:spPr>
          <p:txBody>
            <a:bodyPr wrap="none" rtlCol="0">
              <a:spAutoFit/>
            </a:bodyPr>
            <a:lstStyle/>
            <a:p>
              <a:r>
                <a:rPr lang="ja-JP" altLang="en-US" dirty="0">
                  <a:latin typeface="HG丸ｺﾞｼｯｸM-PRO"/>
                  <a:ea typeface="HG丸ｺﾞｼｯｸM-PRO"/>
                  <a:cs typeface="HG丸ｺﾞｼｯｸM-PRO"/>
                </a:rPr>
                <a:t>内斜視</a:t>
              </a:r>
            </a:p>
          </p:txBody>
        </p:sp>
        <p:sp>
          <p:nvSpPr>
            <p:cNvPr id="7" name="テキスト ボックス 6"/>
            <p:cNvSpPr txBox="1"/>
            <p:nvPr/>
          </p:nvSpPr>
          <p:spPr>
            <a:xfrm>
              <a:off x="4363570" y="3525264"/>
              <a:ext cx="877163" cy="369332"/>
            </a:xfrm>
            <a:prstGeom prst="rect">
              <a:avLst/>
            </a:prstGeom>
            <a:noFill/>
          </p:spPr>
          <p:txBody>
            <a:bodyPr wrap="none" rtlCol="0">
              <a:spAutoFit/>
            </a:bodyPr>
            <a:lstStyle/>
            <a:p>
              <a:r>
                <a:rPr lang="ja-JP" altLang="en-US" dirty="0">
                  <a:latin typeface="HG丸ｺﾞｼｯｸM-PRO"/>
                  <a:ea typeface="HG丸ｺﾞｼｯｸM-PRO"/>
                  <a:cs typeface="HG丸ｺﾞｼｯｸM-PRO"/>
                </a:rPr>
                <a:t>外斜視</a:t>
              </a:r>
            </a:p>
          </p:txBody>
        </p:sp>
        <p:sp>
          <p:nvSpPr>
            <p:cNvPr id="13" name="テキスト ボックス 12"/>
            <p:cNvSpPr txBox="1"/>
            <p:nvPr/>
          </p:nvSpPr>
          <p:spPr>
            <a:xfrm flipH="1">
              <a:off x="6761939" y="3525264"/>
              <a:ext cx="877161" cy="369332"/>
            </a:xfrm>
            <a:prstGeom prst="rect">
              <a:avLst/>
            </a:prstGeom>
            <a:noFill/>
          </p:spPr>
          <p:txBody>
            <a:bodyPr wrap="square" rtlCol="0">
              <a:spAutoFit/>
            </a:bodyPr>
            <a:lstStyle/>
            <a:p>
              <a:r>
                <a:rPr lang="ja-JP" altLang="en-US" dirty="0">
                  <a:latin typeface="HG丸ｺﾞｼｯｸM-PRO"/>
                  <a:ea typeface="HG丸ｺﾞｼｯｸM-PRO"/>
                  <a:cs typeface="HG丸ｺﾞｼｯｸM-PRO"/>
                </a:rPr>
                <a:t>下斜視</a:t>
              </a:r>
            </a:p>
          </p:txBody>
        </p:sp>
        <p:sp>
          <p:nvSpPr>
            <p:cNvPr id="14" name="テキスト ボックス 13"/>
            <p:cNvSpPr txBox="1"/>
            <p:nvPr/>
          </p:nvSpPr>
          <p:spPr>
            <a:xfrm>
              <a:off x="8814699" y="3525264"/>
              <a:ext cx="877163" cy="369332"/>
            </a:xfrm>
            <a:prstGeom prst="rect">
              <a:avLst/>
            </a:prstGeom>
            <a:noFill/>
          </p:spPr>
          <p:txBody>
            <a:bodyPr wrap="none" rtlCol="0">
              <a:spAutoFit/>
            </a:bodyPr>
            <a:lstStyle/>
            <a:p>
              <a:r>
                <a:rPr lang="ja-JP" altLang="en-US" dirty="0">
                  <a:latin typeface="HG丸ｺﾞｼｯｸM-PRO"/>
                  <a:ea typeface="HG丸ｺﾞｼｯｸM-PRO"/>
                  <a:cs typeface="HG丸ｺﾞｼｯｸM-PRO"/>
                </a:rPr>
                <a:t>上斜視</a:t>
              </a:r>
            </a:p>
          </p:txBody>
        </p:sp>
      </p:grpSp>
      <p:sp>
        <p:nvSpPr>
          <p:cNvPr id="12" name="角丸四角形 2">
            <a:extLst>
              <a:ext uri="{FF2B5EF4-FFF2-40B4-BE49-F238E27FC236}">
                <a16:creationId xmlns:a16="http://schemas.microsoft.com/office/drawing/2014/main" id="{7B18BDA6-F8B5-47FF-BFD9-28114E2444BF}"/>
              </a:ext>
            </a:extLst>
          </p:cNvPr>
          <p:cNvSpPr/>
          <p:nvPr/>
        </p:nvSpPr>
        <p:spPr>
          <a:xfrm>
            <a:off x="694800" y="180000"/>
            <a:ext cx="10800000" cy="720080"/>
          </a:xfrm>
          <a:prstGeom prst="roundRect">
            <a:avLst>
              <a:gd name="adj" fmla="val 0"/>
            </a:avLst>
          </a:prstGeom>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ja-JP" altLang="en-US" sz="3600" dirty="0">
                <a:solidFill>
                  <a:schemeClr val="bg1"/>
                </a:solidFill>
                <a:latin typeface="メイリオ"/>
                <a:ea typeface="メイリオ"/>
              </a:rPr>
              <a:t>原因②　斜視弱視</a:t>
            </a:r>
          </a:p>
        </p:txBody>
      </p:sp>
    </p:spTree>
    <p:extLst>
      <p:ext uri="{BB962C8B-B14F-4D97-AF65-F5344CB8AC3E}">
        <p14:creationId xmlns:p14="http://schemas.microsoft.com/office/powerpoint/2010/main" val="426299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ホワイト">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4">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インスピレーション">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4">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4">
      <a:majorFont>
        <a:latin typeface="メイリオ"/>
        <a:ea typeface="メイリオ"/>
        <a:cs typeface=""/>
      </a:majorFont>
      <a:minorFont>
        <a:latin typeface="メイリオ"/>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9006</Words>
  <Application>Microsoft Office PowerPoint</Application>
  <PresentationFormat>ワイド画面</PresentationFormat>
  <Paragraphs>803</Paragraphs>
  <Slides>54</Slides>
  <Notes>53</Notes>
  <HiddenSlides>0</HiddenSlides>
  <MMClips>0</MMClips>
  <ScaleCrop>false</ScaleCrop>
  <HeadingPairs>
    <vt:vector size="8" baseType="variant">
      <vt:variant>
        <vt:lpstr>使用されているフォント</vt:lpstr>
      </vt:variant>
      <vt:variant>
        <vt:i4>11</vt:i4>
      </vt:variant>
      <vt:variant>
        <vt:lpstr>テーマ</vt:lpstr>
      </vt:variant>
      <vt:variant>
        <vt:i4>4</vt:i4>
      </vt:variant>
      <vt:variant>
        <vt:lpstr>埋め込まれた OLE サーバー</vt:lpstr>
      </vt:variant>
      <vt:variant>
        <vt:i4>1</vt:i4>
      </vt:variant>
      <vt:variant>
        <vt:lpstr>スライド タイトル</vt:lpstr>
      </vt:variant>
      <vt:variant>
        <vt:i4>54</vt:i4>
      </vt:variant>
    </vt:vector>
  </HeadingPairs>
  <TitlesOfParts>
    <vt:vector size="70" baseType="lpstr">
      <vt:lpstr>HG丸ｺﾞｼｯｸM-PRO</vt:lpstr>
      <vt:lpstr>Meiryo UI</vt:lpstr>
      <vt:lpstr>メイリオ</vt:lpstr>
      <vt:lpstr>游明朝</vt:lpstr>
      <vt:lpstr>Arial</vt:lpstr>
      <vt:lpstr>Calibri</vt:lpstr>
      <vt:lpstr>Century</vt:lpstr>
      <vt:lpstr>Corbel</vt:lpstr>
      <vt:lpstr>News Gothic MT</vt:lpstr>
      <vt:lpstr>Times New Roman</vt:lpstr>
      <vt:lpstr>Wingdings</vt:lpstr>
      <vt:lpstr>ホワイト</vt:lpstr>
      <vt:lpstr>デザインの設定</vt:lpstr>
      <vt:lpstr>1_ホワイト</vt:lpstr>
      <vt:lpstr>Office テーマ</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SVSの基準値</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視覚スクリーニング検査　Q&amp;A</vt:lpstr>
      <vt:lpstr>視覚スクリーニング検査　Q&amp;A</vt:lpstr>
      <vt:lpstr>視覚スクリーニング検査　Q&amp;A</vt:lpstr>
      <vt:lpstr>視覚スクリーニング検査　Q&amp;A</vt:lpstr>
      <vt:lpstr>視覚スクリーニング検査　Q&amp;A</vt:lpstr>
      <vt:lpstr>視覚スクリーニング検査　Q&amp;A</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5</cp:revision>
  <dcterms:created xsi:type="dcterms:W3CDTF">2021-01-12T02:54:28Z</dcterms:created>
  <dcterms:modified xsi:type="dcterms:W3CDTF">2023-08-14T03:04:43Z</dcterms:modified>
</cp:coreProperties>
</file>